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x="10972800" cy="10287000"/>
  <p:notesSz cx="6858000" cy="9144000"/>
  <p:embeddedFontLst>
    <p:embeddedFont>
      <p:font typeface="Glacial Indifference Bold" charset="1" panose="0000080000000000000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fonts/font28.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biblegateway.com/passage/?search=2+Corinthians+13%3A14&amp;version=ESV" TargetMode="External" Type="http://schemas.openxmlformats.org/officeDocument/2006/relationships/hyperlink"/><Relationship Id="rId3" Target="../media/image4.png" Type="http://schemas.openxmlformats.org/officeDocument/2006/relationships/image"/><Relationship Id="rId4" Target="../media/image5.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4.png" Type="http://schemas.openxmlformats.org/officeDocument/2006/relationships/image"/><Relationship Id="rId11" Target="../media/image15.svg" Type="http://schemas.openxmlformats.org/officeDocument/2006/relationships/image"/><Relationship Id="rId12" Target="../media/image16.png" Type="http://schemas.openxmlformats.org/officeDocument/2006/relationships/image"/><Relationship Id="rId13" Target="../media/image17.svg" Type="http://schemas.openxmlformats.org/officeDocument/2006/relationships/image"/><Relationship Id="rId14" Target="../media/image18.png" Type="http://schemas.openxmlformats.org/officeDocument/2006/relationships/image"/><Relationship Id="rId2" Target="../media/image6.png" Type="http://schemas.openxmlformats.org/officeDocument/2006/relationships/image"/><Relationship Id="rId3" Target="../media/image7.sv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 Id="rId6" Target="../media/image10.png" Type="http://schemas.openxmlformats.org/officeDocument/2006/relationships/image"/><Relationship Id="rId7" Target="../media/image11.svg" Type="http://schemas.openxmlformats.org/officeDocument/2006/relationships/image"/><Relationship Id="rId8" Target="../media/image12.png" Type="http://schemas.openxmlformats.org/officeDocument/2006/relationships/image"/><Relationship Id="rId9" Target="../media/image13.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18.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18.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18.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609" y="4929683"/>
            <a:ext cx="8915583" cy="407670"/>
          </a:xfrm>
          <a:prstGeom prst="rect">
            <a:avLst/>
          </a:prstGeom>
        </p:spPr>
        <p:txBody>
          <a:bodyPr anchor="t" rtlCol="false" tIns="0" lIns="0" bIns="0" rIns="0">
            <a:spAutoFit/>
          </a:bodyPr>
          <a:lstStyle/>
          <a:p>
            <a:pPr algn="ctr">
              <a:lnSpc>
                <a:spcPts val="1679"/>
              </a:lnSpc>
              <a:spcBef>
                <a:spcPct val="0"/>
              </a:spcBef>
            </a:pPr>
            <a:r>
              <a:rPr lang="en-US" b="true" sz="1200">
                <a:solidFill>
                  <a:srgbClr val="000000"/>
                </a:solidFill>
                <a:latin typeface="Glacial Indifference Bold"/>
                <a:ea typeface="Glacial Indifference Bold"/>
                <a:cs typeface="Glacial Indifference Bold"/>
                <a:sym typeface="Glacial Indifference Bold"/>
              </a:rPr>
              <a:t>E MESSAGE OF THE CROSS IS FOOLISHNESS TO THOSE WHO ARE PERISHING, BUT TO US WHO ARE BEING SAVED IT IS THE POWER OF GOD” (1 CORINTHIANS 1:18, NIV).</a:t>
            </a:r>
          </a:p>
        </p:txBody>
      </p:sp>
      <p:sp>
        <p:nvSpPr>
          <p:cNvPr name="Freeform 3" id="3"/>
          <p:cNvSpPr/>
          <p:nvPr/>
        </p:nvSpPr>
        <p:spPr>
          <a:xfrm flipH="false" flipV="false" rot="0">
            <a:off x="0" y="0"/>
            <a:ext cx="10972800" cy="10195485"/>
          </a:xfrm>
          <a:custGeom>
            <a:avLst/>
            <a:gdLst/>
            <a:ahLst/>
            <a:cxnLst/>
            <a:rect r="r" b="b" t="t" l="l"/>
            <a:pathLst>
              <a:path h="10195485" w="10972800">
                <a:moveTo>
                  <a:pt x="0" y="0"/>
                </a:moveTo>
                <a:lnTo>
                  <a:pt x="10972800" y="0"/>
                </a:lnTo>
                <a:lnTo>
                  <a:pt x="10972800" y="10195485"/>
                </a:lnTo>
                <a:lnTo>
                  <a:pt x="0" y="10195485"/>
                </a:lnTo>
                <a:lnTo>
                  <a:pt x="0" y="0"/>
                </a:lnTo>
                <a:close/>
              </a:path>
            </a:pathLst>
          </a:custGeom>
          <a:blipFill>
            <a:blip r:embed="rId2"/>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939170" cy="10286086"/>
          </a:xfrm>
          <a:custGeom>
            <a:avLst/>
            <a:gdLst/>
            <a:ahLst/>
            <a:cxnLst/>
            <a:rect r="r" b="b" t="t" l="l"/>
            <a:pathLst>
              <a:path h="10286086" w="10939170">
                <a:moveTo>
                  <a:pt x="0" y="0"/>
                </a:moveTo>
                <a:lnTo>
                  <a:pt x="10939170" y="0"/>
                </a:lnTo>
                <a:lnTo>
                  <a:pt x="10939170" y="10286086"/>
                </a:lnTo>
                <a:lnTo>
                  <a:pt x="0" y="10286086"/>
                </a:lnTo>
                <a:lnTo>
                  <a:pt x="0" y="0"/>
                </a:lnTo>
                <a:close/>
              </a:path>
            </a:pathLst>
          </a:custGeom>
          <a:blipFill>
            <a:blip r:embed="rId2"/>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972800" cy="10287000"/>
          </a:xfrm>
          <a:custGeom>
            <a:avLst/>
            <a:gdLst/>
            <a:ahLst/>
            <a:cxnLst/>
            <a:rect r="r" b="b" t="t" l="l"/>
            <a:pathLst>
              <a:path h="10287000" w="10972800">
                <a:moveTo>
                  <a:pt x="0" y="0"/>
                </a:moveTo>
                <a:lnTo>
                  <a:pt x="10972800" y="0"/>
                </a:lnTo>
                <a:lnTo>
                  <a:pt x="10972800" y="10287000"/>
                </a:lnTo>
                <a:lnTo>
                  <a:pt x="0" y="10287000"/>
                </a:lnTo>
                <a:lnTo>
                  <a:pt x="0" y="0"/>
                </a:lnTo>
                <a:close/>
              </a:path>
            </a:pathLst>
          </a:custGeom>
          <a:blipFill>
            <a:blip r:embed="rId2"/>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85534" y="2325048"/>
            <a:ext cx="9859076" cy="6524411"/>
            <a:chOff x="0" y="0"/>
            <a:chExt cx="2596860" cy="1718516"/>
          </a:xfrm>
        </p:grpSpPr>
        <p:sp>
          <p:nvSpPr>
            <p:cNvPr name="Freeform 3" id="3"/>
            <p:cNvSpPr/>
            <p:nvPr/>
          </p:nvSpPr>
          <p:spPr>
            <a:xfrm flipH="false" flipV="false" rot="0">
              <a:off x="0" y="0"/>
              <a:ext cx="2596860" cy="1718516"/>
            </a:xfrm>
            <a:custGeom>
              <a:avLst/>
              <a:gdLst/>
              <a:ahLst/>
              <a:cxnLst/>
              <a:rect r="r" b="b" t="t" l="l"/>
              <a:pathLst>
                <a:path h="1718516" w="2596860">
                  <a:moveTo>
                    <a:pt x="40048" y="0"/>
                  </a:moveTo>
                  <a:lnTo>
                    <a:pt x="2556812" y="0"/>
                  </a:lnTo>
                  <a:cubicBezTo>
                    <a:pt x="2578930" y="0"/>
                    <a:pt x="2596860" y="17930"/>
                    <a:pt x="2596860" y="40048"/>
                  </a:cubicBezTo>
                  <a:lnTo>
                    <a:pt x="2596860" y="1678468"/>
                  </a:lnTo>
                  <a:cubicBezTo>
                    <a:pt x="2596860" y="1700586"/>
                    <a:pt x="2578930" y="1718516"/>
                    <a:pt x="2556812" y="1718516"/>
                  </a:cubicBezTo>
                  <a:lnTo>
                    <a:pt x="40048" y="1718516"/>
                  </a:lnTo>
                  <a:cubicBezTo>
                    <a:pt x="17930" y="1718516"/>
                    <a:pt x="0" y="1700586"/>
                    <a:pt x="0" y="1678468"/>
                  </a:cubicBezTo>
                  <a:lnTo>
                    <a:pt x="0" y="40048"/>
                  </a:lnTo>
                  <a:cubicBezTo>
                    <a:pt x="0" y="17930"/>
                    <a:pt x="17930" y="0"/>
                    <a:pt x="40048" y="0"/>
                  </a:cubicBezTo>
                  <a:close/>
                </a:path>
              </a:pathLst>
            </a:custGeom>
            <a:solidFill>
              <a:srgbClr val="5C4738">
                <a:alpha val="89804"/>
              </a:srgbClr>
            </a:solidFill>
          </p:spPr>
        </p:sp>
        <p:sp>
          <p:nvSpPr>
            <p:cNvPr name="TextBox 4" id="4"/>
            <p:cNvSpPr txBox="true"/>
            <p:nvPr/>
          </p:nvSpPr>
          <p:spPr>
            <a:xfrm>
              <a:off x="0" y="38100"/>
              <a:ext cx="2596860" cy="1680416"/>
            </a:xfrm>
            <a:prstGeom prst="rect">
              <a:avLst/>
            </a:prstGeom>
          </p:spPr>
          <p:txBody>
            <a:bodyPr anchor="ctr" rtlCol="false" tIns="50800" lIns="50800" bIns="50800" rIns="50800"/>
            <a:lstStyle/>
            <a:p>
              <a:pPr algn="ctr">
                <a:lnSpc>
                  <a:spcPts val="1812"/>
                </a:lnSpc>
              </a:pPr>
            </a:p>
          </p:txBody>
        </p:sp>
      </p:grpSp>
      <p:sp>
        <p:nvSpPr>
          <p:cNvPr name="TextBox 5" id="5"/>
          <p:cNvSpPr txBox="true"/>
          <p:nvPr/>
        </p:nvSpPr>
        <p:spPr>
          <a:xfrm rot="0">
            <a:off x="873168" y="2801106"/>
            <a:ext cx="9071023" cy="5331622"/>
          </a:xfrm>
          <a:prstGeom prst="rect">
            <a:avLst/>
          </a:prstGeom>
        </p:spPr>
        <p:txBody>
          <a:bodyPr anchor="t" rtlCol="false" tIns="0" lIns="0" bIns="0" rIns="0">
            <a:spAutoFit/>
          </a:bodyPr>
          <a:lstStyle/>
          <a:p>
            <a:pPr algn="ctr">
              <a:lnSpc>
                <a:spcPts val="6918"/>
              </a:lnSpc>
            </a:pPr>
            <a:r>
              <a:rPr lang="en-US" sz="7687" b="true">
                <a:solidFill>
                  <a:srgbClr val="FFFFFF"/>
                </a:solidFill>
                <a:latin typeface="Glacial Indifference Bold"/>
                <a:ea typeface="Glacial Indifference Bold"/>
                <a:cs typeface="Glacial Indifference Bold"/>
                <a:sym typeface="Glacial Indifference Bold"/>
              </a:rPr>
              <a:t>"The grace of the Lord Jesus Christ and the love of God and the fellowship of the Holy Spirit be with you all" </a:t>
            </a:r>
          </a:p>
        </p:txBody>
      </p:sp>
      <p:sp>
        <p:nvSpPr>
          <p:cNvPr name="TextBox 6" id="6"/>
          <p:cNvSpPr txBox="true"/>
          <p:nvPr/>
        </p:nvSpPr>
        <p:spPr>
          <a:xfrm rot="0">
            <a:off x="6786129" y="942884"/>
            <a:ext cx="3985996" cy="762847"/>
          </a:xfrm>
          <a:prstGeom prst="rect">
            <a:avLst/>
          </a:prstGeom>
        </p:spPr>
        <p:txBody>
          <a:bodyPr anchor="t" rtlCol="false" tIns="0" lIns="0" bIns="0" rIns="0">
            <a:spAutoFit/>
          </a:bodyPr>
          <a:lstStyle/>
          <a:p>
            <a:pPr algn="r">
              <a:lnSpc>
                <a:spcPts val="6253"/>
              </a:lnSpc>
            </a:pPr>
            <a:r>
              <a:rPr lang="en-US" b="true" sz="4466">
                <a:solidFill>
                  <a:srgbClr val="5C4738"/>
                </a:solidFill>
                <a:latin typeface="Glacial Indifference Bold"/>
                <a:ea typeface="Glacial Indifference Bold"/>
                <a:cs typeface="Glacial Indifference Bold"/>
                <a:sym typeface="Glacial Indifference Bold"/>
              </a:rPr>
              <a:t>MEMORY TEXT</a:t>
            </a:r>
          </a:p>
        </p:txBody>
      </p:sp>
      <p:sp>
        <p:nvSpPr>
          <p:cNvPr name="AutoShape 7" id="7"/>
          <p:cNvSpPr/>
          <p:nvPr/>
        </p:nvSpPr>
        <p:spPr>
          <a:xfrm rot="0">
            <a:off x="6786129" y="1705731"/>
            <a:ext cx="3985996" cy="0"/>
          </a:xfrm>
          <a:prstGeom prst="line">
            <a:avLst/>
          </a:prstGeom>
          <a:ln cap="rnd" w="47625">
            <a:solidFill>
              <a:srgbClr val="5C4738"/>
            </a:solidFill>
            <a:prstDash val="sysDot"/>
            <a:headEnd type="none" len="sm" w="sm"/>
            <a:tailEnd type="none" len="sm" w="sm"/>
          </a:ln>
        </p:spPr>
      </p:sp>
      <p:sp>
        <p:nvSpPr>
          <p:cNvPr name="TextBox 8" id="8"/>
          <p:cNvSpPr txBox="true"/>
          <p:nvPr/>
        </p:nvSpPr>
        <p:spPr>
          <a:xfrm rot="0">
            <a:off x="1439387" y="9105288"/>
            <a:ext cx="7769953" cy="693520"/>
          </a:xfrm>
          <a:prstGeom prst="rect">
            <a:avLst/>
          </a:prstGeom>
        </p:spPr>
        <p:txBody>
          <a:bodyPr anchor="t" rtlCol="false" tIns="0" lIns="0" bIns="0" rIns="0">
            <a:spAutoFit/>
          </a:bodyPr>
          <a:lstStyle/>
          <a:p>
            <a:pPr algn="ctr">
              <a:lnSpc>
                <a:spcPts val="5374"/>
              </a:lnSpc>
            </a:pPr>
            <a:r>
              <a:rPr lang="en-US" b="true" sz="4842" spc="-300">
                <a:solidFill>
                  <a:srgbClr val="5C4738"/>
                </a:solidFill>
                <a:latin typeface="Glacial Indifference Bold"/>
                <a:ea typeface="Glacial Indifference Bold"/>
                <a:cs typeface="Glacial Indifference Bold"/>
                <a:sym typeface="Glacial Indifference Bold"/>
              </a:rPr>
              <a:t>(</a:t>
            </a:r>
            <a:r>
              <a:rPr lang="en-US" b="true" sz="4842" spc="-300" u="sng">
                <a:solidFill>
                  <a:srgbClr val="5C4738"/>
                </a:solidFill>
                <a:latin typeface="Glacial Indifference Bold"/>
                <a:ea typeface="Glacial Indifference Bold"/>
                <a:cs typeface="Glacial Indifference Bold"/>
                <a:sym typeface="Glacial Indifference Bold"/>
                <a:hlinkClick r:id="rId2" tooltip="https://www.biblegateway.com/passage/?search=2+Corinthians+13%3A14&amp;version=ESV"/>
              </a:rPr>
              <a:t>2 Corinthians 13:14, ESV</a:t>
            </a:r>
            <a:r>
              <a:rPr lang="en-US" b="true" sz="4842" spc="-300">
                <a:solidFill>
                  <a:srgbClr val="5C4738"/>
                </a:solidFill>
                <a:latin typeface="Glacial Indifference Bold"/>
                <a:ea typeface="Glacial Indifference Bold"/>
                <a:cs typeface="Glacial Indifference Bold"/>
                <a:sym typeface="Glacial Indifference Bold"/>
              </a:rPr>
              <a:t>).</a:t>
            </a:r>
          </a:p>
        </p:txBody>
      </p:sp>
      <p:sp>
        <p:nvSpPr>
          <p:cNvPr name="TextBox 9" id="9"/>
          <p:cNvSpPr txBox="true"/>
          <p:nvPr/>
        </p:nvSpPr>
        <p:spPr>
          <a:xfrm rot="0">
            <a:off x="306949" y="189681"/>
            <a:ext cx="10465176" cy="454712"/>
          </a:xfrm>
          <a:prstGeom prst="rect">
            <a:avLst/>
          </a:prstGeom>
        </p:spPr>
        <p:txBody>
          <a:bodyPr anchor="t" rtlCol="false" tIns="0" lIns="0" bIns="0" rIns="0">
            <a:spAutoFit/>
          </a:bodyPr>
          <a:lstStyle/>
          <a:p>
            <a:pPr algn="l">
              <a:lnSpc>
                <a:spcPts val="3345"/>
              </a:lnSpc>
            </a:pPr>
            <a:r>
              <a:rPr lang="en-US" b="true" sz="3521">
                <a:solidFill>
                  <a:srgbClr val="5C4738"/>
                </a:solidFill>
                <a:latin typeface="Glacial Indifference Bold"/>
                <a:ea typeface="Glacial Indifference Bold"/>
                <a:cs typeface="Glacial Indifference Bold"/>
                <a:sym typeface="Glacial Indifference Bold"/>
              </a:rPr>
              <a:t>LESSON 13 - GRACE, LOVE, AND FELLOWSHIP</a:t>
            </a:r>
          </a:p>
        </p:txBody>
      </p:sp>
      <p:sp>
        <p:nvSpPr>
          <p:cNvPr name="AutoShape 10" id="10"/>
          <p:cNvSpPr/>
          <p:nvPr/>
        </p:nvSpPr>
        <p:spPr>
          <a:xfrm rot="0">
            <a:off x="306949" y="870036"/>
            <a:ext cx="1132438" cy="0"/>
          </a:xfrm>
          <a:prstGeom prst="line">
            <a:avLst/>
          </a:prstGeom>
          <a:ln cap="flat" w="9525">
            <a:solidFill>
              <a:srgbClr val="5C4738"/>
            </a:solidFill>
            <a:prstDash val="solid"/>
            <a:headEnd type="none" len="sm" w="sm"/>
            <a:tailEnd type="none" len="sm" w="sm"/>
          </a:ln>
        </p:spPr>
      </p:sp>
      <p:grpSp>
        <p:nvGrpSpPr>
          <p:cNvPr name="Group 11" id="11"/>
          <p:cNvGrpSpPr/>
          <p:nvPr/>
        </p:nvGrpSpPr>
        <p:grpSpPr>
          <a:xfrm rot="0">
            <a:off x="-2295159" y="7322170"/>
            <a:ext cx="3166185" cy="3166185"/>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C4738"/>
            </a:solidFill>
          </p:spPr>
        </p:sp>
        <p:sp>
          <p:nvSpPr>
            <p:cNvPr name="TextBox 13" id="13"/>
            <p:cNvSpPr txBox="true"/>
            <p:nvPr/>
          </p:nvSpPr>
          <p:spPr>
            <a:xfrm>
              <a:off x="76200" y="133350"/>
              <a:ext cx="660400" cy="603250"/>
            </a:xfrm>
            <a:prstGeom prst="rect">
              <a:avLst/>
            </a:prstGeom>
          </p:spPr>
          <p:txBody>
            <a:bodyPr anchor="ctr" rtlCol="false" tIns="50800" lIns="50800" bIns="50800" rIns="50800"/>
            <a:lstStyle/>
            <a:p>
              <a:pPr algn="ctr">
                <a:lnSpc>
                  <a:spcPts val="2356"/>
                </a:lnSpc>
              </a:pPr>
            </a:p>
          </p:txBody>
        </p:sp>
      </p:grpSp>
      <p:sp>
        <p:nvSpPr>
          <p:cNvPr name="Freeform 14" id="14"/>
          <p:cNvSpPr/>
          <p:nvPr/>
        </p:nvSpPr>
        <p:spPr>
          <a:xfrm flipH="false" flipV="false" rot="0">
            <a:off x="-86234" y="8905263"/>
            <a:ext cx="1114843" cy="1114843"/>
          </a:xfrm>
          <a:custGeom>
            <a:avLst/>
            <a:gdLst/>
            <a:ahLst/>
            <a:cxnLst/>
            <a:rect r="r" b="b" t="t" l="l"/>
            <a:pathLst>
              <a:path h="1114843" w="1114843">
                <a:moveTo>
                  <a:pt x="0" y="0"/>
                </a:moveTo>
                <a:lnTo>
                  <a:pt x="1114843" y="0"/>
                </a:lnTo>
                <a:lnTo>
                  <a:pt x="1114843" y="1114843"/>
                </a:lnTo>
                <a:lnTo>
                  <a:pt x="0" y="111484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5" id="15"/>
          <p:cNvGrpSpPr/>
          <p:nvPr/>
        </p:nvGrpSpPr>
        <p:grpSpPr>
          <a:xfrm rot="-10782023">
            <a:off x="10127387" y="1907846"/>
            <a:ext cx="3166185" cy="3166185"/>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C4738"/>
            </a:solidFill>
          </p:spPr>
        </p:sp>
        <p:sp>
          <p:nvSpPr>
            <p:cNvPr name="TextBox 17" id="17"/>
            <p:cNvSpPr txBox="true"/>
            <p:nvPr/>
          </p:nvSpPr>
          <p:spPr>
            <a:xfrm>
              <a:off x="76200" y="133350"/>
              <a:ext cx="660400" cy="603250"/>
            </a:xfrm>
            <a:prstGeom prst="rect">
              <a:avLst/>
            </a:prstGeom>
          </p:spPr>
          <p:txBody>
            <a:bodyPr anchor="ctr" rtlCol="false" tIns="50800" lIns="50800" bIns="50800" rIns="50800"/>
            <a:lstStyle/>
            <a:p>
              <a:pPr algn="ctr">
                <a:lnSpc>
                  <a:spcPts val="2356"/>
                </a:lnSpc>
              </a:pPr>
            </a:p>
          </p:txBody>
        </p:sp>
      </p:grpSp>
      <p:sp>
        <p:nvSpPr>
          <p:cNvPr name="Freeform 18" id="18"/>
          <p:cNvSpPr/>
          <p:nvPr/>
        </p:nvSpPr>
        <p:spPr>
          <a:xfrm flipH="false" flipV="false" rot="-10782023">
            <a:off x="10122038" y="2373188"/>
            <a:ext cx="1114843" cy="1114843"/>
          </a:xfrm>
          <a:custGeom>
            <a:avLst/>
            <a:gdLst/>
            <a:ahLst/>
            <a:cxnLst/>
            <a:rect r="r" b="b" t="t" l="l"/>
            <a:pathLst>
              <a:path h="1114843" w="1114843">
                <a:moveTo>
                  <a:pt x="0" y="0"/>
                </a:moveTo>
                <a:lnTo>
                  <a:pt x="1114843" y="0"/>
                </a:lnTo>
                <a:lnTo>
                  <a:pt x="1114843" y="1114843"/>
                </a:lnTo>
                <a:lnTo>
                  <a:pt x="0" y="111484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306949" y="874799"/>
            <a:ext cx="2168431" cy="0"/>
          </a:xfrm>
          <a:prstGeom prst="line">
            <a:avLst/>
          </a:prstGeom>
          <a:ln cap="flat" w="9525">
            <a:solidFill>
              <a:srgbClr val="5C4738"/>
            </a:solidFill>
            <a:prstDash val="solid"/>
            <a:headEnd type="none" len="sm" w="sm"/>
            <a:tailEnd type="none" len="sm" w="sm"/>
          </a:ln>
        </p:spPr>
      </p:sp>
      <p:sp>
        <p:nvSpPr>
          <p:cNvPr name="AutoShape 3" id="3"/>
          <p:cNvSpPr/>
          <p:nvPr/>
        </p:nvSpPr>
        <p:spPr>
          <a:xfrm rot="0">
            <a:off x="7143788" y="1457860"/>
            <a:ext cx="3829012" cy="0"/>
          </a:xfrm>
          <a:prstGeom prst="line">
            <a:avLst/>
          </a:prstGeom>
          <a:ln cap="rnd" w="28575">
            <a:solidFill>
              <a:srgbClr val="5C4738"/>
            </a:solidFill>
            <a:prstDash val="solid"/>
            <a:headEnd type="none" len="sm" w="sm"/>
            <a:tailEnd type="none" len="sm" w="sm"/>
          </a:ln>
        </p:spPr>
      </p:sp>
      <p:sp>
        <p:nvSpPr>
          <p:cNvPr name="TextBox 4" id="4"/>
          <p:cNvSpPr txBox="true"/>
          <p:nvPr/>
        </p:nvSpPr>
        <p:spPr>
          <a:xfrm rot="0">
            <a:off x="6035759" y="874547"/>
            <a:ext cx="4838756" cy="501396"/>
          </a:xfrm>
          <a:prstGeom prst="rect">
            <a:avLst/>
          </a:prstGeom>
        </p:spPr>
        <p:txBody>
          <a:bodyPr anchor="t" rtlCol="false" tIns="0" lIns="0" bIns="0" rIns="0">
            <a:spAutoFit/>
          </a:bodyPr>
          <a:lstStyle/>
          <a:p>
            <a:pPr algn="r">
              <a:lnSpc>
                <a:spcPts val="3432"/>
              </a:lnSpc>
            </a:pPr>
            <a:r>
              <a:rPr lang="en-US" b="true" sz="4400">
                <a:solidFill>
                  <a:srgbClr val="5C4738"/>
                </a:solidFill>
                <a:latin typeface="Glacial Indifference Bold"/>
                <a:ea typeface="Glacial Indifference Bold"/>
                <a:cs typeface="Glacial Indifference Bold"/>
                <a:sym typeface="Glacial Indifference Bold"/>
              </a:rPr>
              <a:t>OPENING POINTS</a:t>
            </a:r>
          </a:p>
        </p:txBody>
      </p:sp>
      <p:grpSp>
        <p:nvGrpSpPr>
          <p:cNvPr name="Group 5" id="5"/>
          <p:cNvGrpSpPr/>
          <p:nvPr/>
        </p:nvGrpSpPr>
        <p:grpSpPr>
          <a:xfrm rot="0">
            <a:off x="0" y="1648360"/>
            <a:ext cx="6541970" cy="755562"/>
            <a:chOff x="0" y="0"/>
            <a:chExt cx="3182026" cy="367507"/>
          </a:xfrm>
        </p:grpSpPr>
        <p:sp>
          <p:nvSpPr>
            <p:cNvPr name="Freeform 6" id="6"/>
            <p:cNvSpPr/>
            <p:nvPr/>
          </p:nvSpPr>
          <p:spPr>
            <a:xfrm flipH="false" flipV="false" rot="0">
              <a:off x="0" y="0"/>
              <a:ext cx="3182026" cy="367507"/>
            </a:xfrm>
            <a:custGeom>
              <a:avLst/>
              <a:gdLst/>
              <a:ahLst/>
              <a:cxnLst/>
              <a:rect r="r" b="b" t="t" l="l"/>
              <a:pathLst>
                <a:path h="367507" w="3182026">
                  <a:moveTo>
                    <a:pt x="0" y="0"/>
                  </a:moveTo>
                  <a:lnTo>
                    <a:pt x="3182026" y="0"/>
                  </a:lnTo>
                  <a:lnTo>
                    <a:pt x="3182026" y="367507"/>
                  </a:lnTo>
                  <a:lnTo>
                    <a:pt x="0" y="367507"/>
                  </a:lnTo>
                  <a:close/>
                </a:path>
              </a:pathLst>
            </a:custGeom>
            <a:solidFill>
              <a:srgbClr val="5C4738"/>
            </a:solidFill>
          </p:spPr>
        </p:sp>
      </p:grpSp>
      <p:sp>
        <p:nvSpPr>
          <p:cNvPr name="TextBox 7" id="7"/>
          <p:cNvSpPr txBox="true"/>
          <p:nvPr/>
        </p:nvSpPr>
        <p:spPr>
          <a:xfrm rot="0">
            <a:off x="222033" y="1876994"/>
            <a:ext cx="6376798" cy="478136"/>
          </a:xfrm>
          <a:prstGeom prst="rect">
            <a:avLst/>
          </a:prstGeom>
        </p:spPr>
        <p:txBody>
          <a:bodyPr anchor="t" rtlCol="false" tIns="0" lIns="0" bIns="0" rIns="0">
            <a:spAutoFit/>
          </a:bodyPr>
          <a:lstStyle/>
          <a:p>
            <a:pPr algn="l">
              <a:lnSpc>
                <a:spcPts val="3456"/>
              </a:lnSpc>
            </a:pPr>
            <a:r>
              <a:rPr lang="en-US" sz="4431" b="true">
                <a:solidFill>
                  <a:srgbClr val="FFFFFF"/>
                </a:solidFill>
                <a:latin typeface="Glacial Indifference Bold"/>
                <a:ea typeface="Glacial Indifference Bold"/>
                <a:cs typeface="Glacial Indifference Bold"/>
                <a:sym typeface="Glacial Indifference Bold"/>
              </a:rPr>
              <a:t>God Seeing the true me</a:t>
            </a:r>
          </a:p>
        </p:txBody>
      </p:sp>
      <p:grpSp>
        <p:nvGrpSpPr>
          <p:cNvPr name="Group 8" id="8"/>
          <p:cNvGrpSpPr/>
          <p:nvPr/>
        </p:nvGrpSpPr>
        <p:grpSpPr>
          <a:xfrm rot="-10782023">
            <a:off x="10554712" y="8183639"/>
            <a:ext cx="3166185" cy="3166185"/>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C4738"/>
            </a:solidFill>
          </p:spPr>
        </p:sp>
        <p:sp>
          <p:nvSpPr>
            <p:cNvPr name="TextBox 10" id="10"/>
            <p:cNvSpPr txBox="true"/>
            <p:nvPr/>
          </p:nvSpPr>
          <p:spPr>
            <a:xfrm>
              <a:off x="76200" y="133350"/>
              <a:ext cx="660400" cy="603250"/>
            </a:xfrm>
            <a:prstGeom prst="rect">
              <a:avLst/>
            </a:prstGeom>
          </p:spPr>
          <p:txBody>
            <a:bodyPr anchor="ctr" rtlCol="false" tIns="50800" lIns="50800" bIns="50800" rIns="50800"/>
            <a:lstStyle/>
            <a:p>
              <a:pPr algn="ctr">
                <a:lnSpc>
                  <a:spcPts val="2356"/>
                </a:lnSpc>
              </a:pPr>
            </a:p>
          </p:txBody>
        </p:sp>
      </p:grpSp>
      <p:sp>
        <p:nvSpPr>
          <p:cNvPr name="Freeform 11" id="11"/>
          <p:cNvSpPr/>
          <p:nvPr/>
        </p:nvSpPr>
        <p:spPr>
          <a:xfrm flipH="false" flipV="false" rot="-10782023">
            <a:off x="10400061" y="8645709"/>
            <a:ext cx="1114843" cy="1114843"/>
          </a:xfrm>
          <a:custGeom>
            <a:avLst/>
            <a:gdLst/>
            <a:ahLst/>
            <a:cxnLst/>
            <a:rect r="r" b="b" t="t" l="l"/>
            <a:pathLst>
              <a:path h="1114843" w="1114843">
                <a:moveTo>
                  <a:pt x="0" y="0"/>
                </a:moveTo>
                <a:lnTo>
                  <a:pt x="1114843" y="0"/>
                </a:lnTo>
                <a:lnTo>
                  <a:pt x="1114843" y="1114843"/>
                </a:lnTo>
                <a:lnTo>
                  <a:pt x="0" y="111484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2" id="12"/>
          <p:cNvSpPr txBox="true"/>
          <p:nvPr/>
        </p:nvSpPr>
        <p:spPr>
          <a:xfrm rot="0">
            <a:off x="619183" y="2729262"/>
            <a:ext cx="9927273" cy="6615172"/>
          </a:xfrm>
          <a:prstGeom prst="rect">
            <a:avLst/>
          </a:prstGeom>
        </p:spPr>
        <p:txBody>
          <a:bodyPr anchor="t" rtlCol="false" tIns="0" lIns="0" bIns="0" rIns="0">
            <a:spAutoFit/>
          </a:bodyPr>
          <a:lstStyle/>
          <a:p>
            <a:pPr algn="l">
              <a:lnSpc>
                <a:spcPts val="3488"/>
              </a:lnSpc>
            </a:pPr>
            <a:r>
              <a:rPr lang="en-US" sz="3876" b="true">
                <a:solidFill>
                  <a:srgbClr val="5C4738"/>
                </a:solidFill>
                <a:latin typeface="Glacial Indifference Bold"/>
                <a:ea typeface="Glacial Indifference Bold"/>
                <a:cs typeface="Glacial Indifference Bold"/>
                <a:sym typeface="Glacial Indifference Bold"/>
              </a:rPr>
              <a:t>God sees the person beneath our strength, achievements, defenses, and failures. Nothing about us is hidden from Him, yet Christ does not respond with rejection. He sees our weakness with compassion and invites us to become vulne</a:t>
            </a:r>
            <a:r>
              <a:rPr lang="en-US" sz="3876" b="true">
                <a:solidFill>
                  <a:srgbClr val="5C4738"/>
                </a:solidFill>
                <a:latin typeface="Glacial Indifference Bold"/>
                <a:ea typeface="Glacial Indifference Bold"/>
                <a:cs typeface="Glacial Indifference Bold"/>
                <a:sym typeface="Glacial Indifference Bold"/>
              </a:rPr>
              <a:t>rable enough to receive His transforming grace.</a:t>
            </a:r>
          </a:p>
          <a:p>
            <a:pPr algn="l">
              <a:lnSpc>
                <a:spcPts val="3488"/>
              </a:lnSpc>
            </a:pPr>
          </a:p>
          <a:p>
            <a:pPr algn="l">
              <a:lnSpc>
                <a:spcPts val="3488"/>
              </a:lnSpc>
            </a:pPr>
            <a:r>
              <a:rPr lang="en-US" sz="3876" b="true">
                <a:solidFill>
                  <a:srgbClr val="5C4738"/>
                </a:solidFill>
                <a:latin typeface="Glacial Indifference Bold"/>
                <a:ea typeface="Glacial Indifference Bold"/>
                <a:cs typeface="Glacial Indifference Bold"/>
                <a:sym typeface="Glacial Indifference Bold"/>
              </a:rPr>
              <a:t>When God sees the true me, I no longer need to protect an image of perfection. His love gives courage to acknowledge my brokenness and embrace change. In Christ, vulnerability becomes strength, because I can face who I am while trusting who He is becoming in me.</a:t>
            </a:r>
          </a:p>
        </p:txBody>
      </p:sp>
      <p:sp>
        <p:nvSpPr>
          <p:cNvPr name="TextBox 13" id="13"/>
          <p:cNvSpPr txBox="true"/>
          <p:nvPr/>
        </p:nvSpPr>
        <p:spPr>
          <a:xfrm rot="0">
            <a:off x="306949" y="189681"/>
            <a:ext cx="10567566" cy="454712"/>
          </a:xfrm>
          <a:prstGeom prst="rect">
            <a:avLst/>
          </a:prstGeom>
        </p:spPr>
        <p:txBody>
          <a:bodyPr anchor="t" rtlCol="false" tIns="0" lIns="0" bIns="0" rIns="0">
            <a:spAutoFit/>
          </a:bodyPr>
          <a:lstStyle/>
          <a:p>
            <a:pPr algn="l">
              <a:lnSpc>
                <a:spcPts val="3345"/>
              </a:lnSpc>
            </a:pPr>
            <a:r>
              <a:rPr lang="en-US" b="true" sz="3521">
                <a:solidFill>
                  <a:srgbClr val="5C4738"/>
                </a:solidFill>
                <a:latin typeface="Glacial Indifference Bold"/>
                <a:ea typeface="Glacial Indifference Bold"/>
                <a:cs typeface="Glacial Indifference Bold"/>
                <a:sym typeface="Glacial Indifference Bold"/>
              </a:rPr>
              <a:t>LESSON 13 - GRACE, LOVE, AND FELLOWSHIP</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6896199" y="1401227"/>
            <a:ext cx="4076601" cy="0"/>
          </a:xfrm>
          <a:prstGeom prst="line">
            <a:avLst/>
          </a:prstGeom>
          <a:ln cap="rnd" w="28575">
            <a:solidFill>
              <a:srgbClr val="5C4738"/>
            </a:solidFill>
            <a:prstDash val="solid"/>
            <a:headEnd type="none" len="sm" w="sm"/>
            <a:tailEnd type="none" len="sm" w="sm"/>
          </a:ln>
        </p:spPr>
      </p:sp>
      <p:sp>
        <p:nvSpPr>
          <p:cNvPr name="TextBox 3" id="3"/>
          <p:cNvSpPr txBox="true"/>
          <p:nvPr/>
        </p:nvSpPr>
        <p:spPr>
          <a:xfrm rot="0">
            <a:off x="353644" y="1586965"/>
            <a:ext cx="10127822" cy="7063670"/>
          </a:xfrm>
          <a:prstGeom prst="rect">
            <a:avLst/>
          </a:prstGeom>
        </p:spPr>
        <p:txBody>
          <a:bodyPr anchor="t" rtlCol="false" tIns="0" lIns="0" bIns="0" rIns="0">
            <a:spAutoFit/>
          </a:bodyPr>
          <a:lstStyle/>
          <a:p>
            <a:pPr algn="l">
              <a:lnSpc>
                <a:spcPts val="3501"/>
              </a:lnSpc>
            </a:pPr>
            <a:r>
              <a:rPr lang="en-US" sz="3367" b="true">
                <a:solidFill>
                  <a:srgbClr val="5C4738"/>
                </a:solidFill>
                <a:latin typeface="Glacial Indifference Bold"/>
                <a:ea typeface="Glacial Indifference Bold"/>
                <a:cs typeface="Glacial Indifference Bold"/>
                <a:sym typeface="Glacial Indifference Bold"/>
              </a:rPr>
              <a:t>Paul’s imperatives are not demands for flawless Christians but invitations to people still being restored. Human weakness easily produces conflict, discouragement, and division. Yet Christ meets imperfect people with grace, transforming wounded relationships through His patience, presence, and reconciling love.</a:t>
            </a:r>
          </a:p>
          <a:p>
            <a:pPr algn="l">
              <a:lnSpc>
                <a:spcPts val="3501"/>
              </a:lnSpc>
            </a:pPr>
          </a:p>
          <a:p>
            <a:pPr algn="l">
              <a:lnSpc>
                <a:spcPts val="3501"/>
              </a:lnSpc>
            </a:pPr>
            <a:r>
              <a:rPr lang="en-US" sz="3367" b="true">
                <a:solidFill>
                  <a:srgbClr val="5C4738"/>
                </a:solidFill>
                <a:latin typeface="Glacial Indifference Bold"/>
                <a:ea typeface="Glacial Indifference Bold"/>
                <a:cs typeface="Glacial Indifference Bold"/>
                <a:sym typeface="Glacial Indifference Bold"/>
              </a:rPr>
              <a:t>God’s presence is not earned by our ability to maintain perfect unity. Rather, the Triune God creates unity through grace, love, and fellowship. When human weakness overwhelms us, Christ remains our center, enabling restoration, encouragement, peace, and genuine community beyond our limitations.</a:t>
            </a:r>
          </a:p>
          <a:p>
            <a:pPr algn="l">
              <a:lnSpc>
                <a:spcPts val="3501"/>
              </a:lnSpc>
            </a:pPr>
          </a:p>
        </p:txBody>
      </p:sp>
      <p:sp>
        <p:nvSpPr>
          <p:cNvPr name="TextBox 4" id="4"/>
          <p:cNvSpPr txBox="true"/>
          <p:nvPr/>
        </p:nvSpPr>
        <p:spPr>
          <a:xfrm rot="0">
            <a:off x="6833550" y="803627"/>
            <a:ext cx="4041600" cy="501396"/>
          </a:xfrm>
          <a:prstGeom prst="rect">
            <a:avLst/>
          </a:prstGeom>
        </p:spPr>
        <p:txBody>
          <a:bodyPr anchor="t" rtlCol="false" tIns="0" lIns="0" bIns="0" rIns="0">
            <a:spAutoFit/>
          </a:bodyPr>
          <a:lstStyle/>
          <a:p>
            <a:pPr algn="ctr">
              <a:lnSpc>
                <a:spcPts val="3432"/>
              </a:lnSpc>
            </a:pPr>
            <a:r>
              <a:rPr lang="en-US" b="true" sz="4400">
                <a:solidFill>
                  <a:srgbClr val="5C4738"/>
                </a:solidFill>
                <a:latin typeface="Glacial Indifference Bold"/>
                <a:ea typeface="Glacial Indifference Bold"/>
                <a:cs typeface="Glacial Indifference Bold"/>
                <a:sym typeface="Glacial Indifference Bold"/>
              </a:rPr>
              <a:t>INTRODUCTION</a:t>
            </a:r>
          </a:p>
        </p:txBody>
      </p:sp>
      <p:sp>
        <p:nvSpPr>
          <p:cNvPr name="TextBox 5" id="5"/>
          <p:cNvSpPr txBox="true"/>
          <p:nvPr/>
        </p:nvSpPr>
        <p:spPr>
          <a:xfrm rot="0">
            <a:off x="306949" y="191068"/>
            <a:ext cx="10174517" cy="316873"/>
          </a:xfrm>
          <a:prstGeom prst="rect">
            <a:avLst/>
          </a:prstGeom>
        </p:spPr>
        <p:txBody>
          <a:bodyPr anchor="t" rtlCol="false" tIns="0" lIns="0" bIns="0" rIns="0">
            <a:spAutoFit/>
          </a:bodyPr>
          <a:lstStyle/>
          <a:p>
            <a:pPr algn="l">
              <a:lnSpc>
                <a:spcPts val="2356"/>
              </a:lnSpc>
            </a:pPr>
            <a:r>
              <a:rPr lang="en-US" sz="2480" b="true">
                <a:solidFill>
                  <a:srgbClr val="5C4738"/>
                </a:solidFill>
                <a:latin typeface="Glacial Indifference Bold"/>
                <a:ea typeface="Glacial Indifference Bold"/>
                <a:cs typeface="Glacial Indifference Bold"/>
                <a:sym typeface="Glacial Indifference Bold"/>
              </a:rPr>
              <a:t>LESSON 13 - GRACE, LOVE, AND FELLOWSHIP I </a:t>
            </a:r>
            <a:r>
              <a:rPr lang="en-US" sz="2480" b="true">
                <a:solidFill>
                  <a:srgbClr val="DF5C4E"/>
                </a:solidFill>
                <a:latin typeface="Glacial Indifference Bold"/>
                <a:ea typeface="Glacial Indifference Bold"/>
                <a:cs typeface="Glacial Indifference Bold"/>
                <a:sym typeface="Glacial Indifference Bold"/>
              </a:rPr>
              <a:t>SATURDAY AFTERNOON</a:t>
            </a:r>
          </a:p>
        </p:txBody>
      </p:sp>
      <p:sp>
        <p:nvSpPr>
          <p:cNvPr name="AutoShape 6" id="6"/>
          <p:cNvSpPr/>
          <p:nvPr/>
        </p:nvSpPr>
        <p:spPr>
          <a:xfrm>
            <a:off x="306949" y="598429"/>
            <a:ext cx="1132438" cy="0"/>
          </a:xfrm>
          <a:prstGeom prst="line">
            <a:avLst/>
          </a:prstGeom>
          <a:ln cap="flat" w="9525">
            <a:solidFill>
              <a:srgbClr val="5C4738"/>
            </a:solidFill>
            <a:prstDash val="solid"/>
            <a:headEnd type="none" len="sm" w="sm"/>
            <a:tailEnd type="none" len="sm" w="sm"/>
          </a:ln>
        </p:spPr>
      </p:sp>
      <p:grpSp>
        <p:nvGrpSpPr>
          <p:cNvPr name="Group 7" id="7"/>
          <p:cNvGrpSpPr/>
          <p:nvPr/>
        </p:nvGrpSpPr>
        <p:grpSpPr>
          <a:xfrm rot="-10782023">
            <a:off x="10639025" y="8389567"/>
            <a:ext cx="3166185" cy="3166185"/>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C4738"/>
            </a:solidFill>
          </p:spPr>
        </p:sp>
        <p:sp>
          <p:nvSpPr>
            <p:cNvPr name="TextBox 9" id="9"/>
            <p:cNvSpPr txBox="true"/>
            <p:nvPr/>
          </p:nvSpPr>
          <p:spPr>
            <a:xfrm>
              <a:off x="76200" y="133350"/>
              <a:ext cx="660400" cy="603250"/>
            </a:xfrm>
            <a:prstGeom prst="rect">
              <a:avLst/>
            </a:prstGeom>
          </p:spPr>
          <p:txBody>
            <a:bodyPr anchor="ctr" rtlCol="false" tIns="50800" lIns="50800" bIns="50800" rIns="50800"/>
            <a:lstStyle/>
            <a:p>
              <a:pPr algn="ctr">
                <a:lnSpc>
                  <a:spcPts val="2356"/>
                </a:lnSpc>
              </a:pPr>
            </a:p>
          </p:txBody>
        </p:sp>
      </p:grpSp>
      <p:sp>
        <p:nvSpPr>
          <p:cNvPr name="Freeform 10" id="10"/>
          <p:cNvSpPr/>
          <p:nvPr/>
        </p:nvSpPr>
        <p:spPr>
          <a:xfrm flipH="false" flipV="false" rot="-10782023">
            <a:off x="10484373" y="8851637"/>
            <a:ext cx="1114843" cy="1114843"/>
          </a:xfrm>
          <a:custGeom>
            <a:avLst/>
            <a:gdLst/>
            <a:ahLst/>
            <a:cxnLst/>
            <a:rect r="r" b="b" t="t" l="l"/>
            <a:pathLst>
              <a:path h="1114843" w="1114843">
                <a:moveTo>
                  <a:pt x="0" y="0"/>
                </a:moveTo>
                <a:lnTo>
                  <a:pt x="1114843" y="0"/>
                </a:lnTo>
                <a:lnTo>
                  <a:pt x="1114843" y="1114843"/>
                </a:lnTo>
                <a:lnTo>
                  <a:pt x="0" y="111484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306949" y="525605"/>
            <a:ext cx="10328684" cy="592081"/>
          </a:xfrm>
          <a:prstGeom prst="rect">
            <a:avLst/>
          </a:prstGeom>
        </p:spPr>
        <p:txBody>
          <a:bodyPr anchor="t" rtlCol="false" tIns="0" lIns="0" bIns="0" rIns="0">
            <a:spAutoFit/>
          </a:bodyPr>
          <a:lstStyle/>
          <a:p>
            <a:pPr algn="l">
              <a:lnSpc>
                <a:spcPts val="2286"/>
              </a:lnSpc>
            </a:pPr>
            <a:r>
              <a:rPr lang="en-US" sz="2540" b="true">
                <a:solidFill>
                  <a:srgbClr val="DF5C4E"/>
                </a:solidFill>
                <a:latin typeface="Glacial Indifference Bold"/>
                <a:ea typeface="Glacial Indifference Bold"/>
                <a:cs typeface="Glacial Indifference Bold"/>
                <a:sym typeface="Glacial Indifference Bold"/>
              </a:rPr>
              <a:t>The Grace of Jesus</a:t>
            </a:r>
          </a:p>
          <a:p>
            <a:pPr algn="l">
              <a:lnSpc>
                <a:spcPts val="2286"/>
              </a:lnSpc>
            </a:pPr>
          </a:p>
        </p:txBody>
      </p:sp>
      <p:sp>
        <p:nvSpPr>
          <p:cNvPr name="TextBox 3" id="3"/>
          <p:cNvSpPr txBox="true"/>
          <p:nvPr/>
        </p:nvSpPr>
        <p:spPr>
          <a:xfrm rot="0">
            <a:off x="306949" y="170631"/>
            <a:ext cx="10482433" cy="316873"/>
          </a:xfrm>
          <a:prstGeom prst="rect">
            <a:avLst/>
          </a:prstGeom>
        </p:spPr>
        <p:txBody>
          <a:bodyPr anchor="t" rtlCol="false" tIns="0" lIns="0" bIns="0" rIns="0">
            <a:spAutoFit/>
          </a:bodyPr>
          <a:lstStyle/>
          <a:p>
            <a:pPr algn="l">
              <a:lnSpc>
                <a:spcPts val="2356"/>
              </a:lnSpc>
            </a:pPr>
            <a:r>
              <a:rPr lang="en-US" sz="2480" b="true">
                <a:solidFill>
                  <a:srgbClr val="5C4738"/>
                </a:solidFill>
                <a:latin typeface="Glacial Indifference Bold"/>
                <a:ea typeface="Glacial Indifference Bold"/>
                <a:cs typeface="Glacial Indifference Bold"/>
                <a:sym typeface="Glacial Indifference Bold"/>
              </a:rPr>
              <a:t>LESSON 13 - GRACE, LOVE, AND FELLOWSHIP I </a:t>
            </a:r>
            <a:r>
              <a:rPr lang="en-US" sz="2480" b="true">
                <a:solidFill>
                  <a:srgbClr val="DF5C4E"/>
                </a:solidFill>
                <a:latin typeface="Glacial Indifference Bold"/>
                <a:ea typeface="Glacial Indifference Bold"/>
                <a:cs typeface="Glacial Indifference Bold"/>
                <a:sym typeface="Glacial Indifference Bold"/>
              </a:rPr>
              <a:t>SUNDAY</a:t>
            </a:r>
          </a:p>
        </p:txBody>
      </p:sp>
      <p:sp>
        <p:nvSpPr>
          <p:cNvPr name="AutoShape 4" id="4"/>
          <p:cNvSpPr/>
          <p:nvPr/>
        </p:nvSpPr>
        <p:spPr>
          <a:xfrm>
            <a:off x="306949" y="874799"/>
            <a:ext cx="1132438" cy="0"/>
          </a:xfrm>
          <a:prstGeom prst="line">
            <a:avLst/>
          </a:prstGeom>
          <a:ln cap="flat" w="9525">
            <a:solidFill>
              <a:srgbClr val="5C4738"/>
            </a:solidFill>
            <a:prstDash val="solid"/>
            <a:headEnd type="none" len="sm" w="sm"/>
            <a:tailEnd type="none" len="sm" w="sm"/>
          </a:ln>
        </p:spPr>
      </p:sp>
      <p:grpSp>
        <p:nvGrpSpPr>
          <p:cNvPr name="Group 5" id="5"/>
          <p:cNvGrpSpPr/>
          <p:nvPr/>
        </p:nvGrpSpPr>
        <p:grpSpPr>
          <a:xfrm rot="0">
            <a:off x="-154316" y="1758530"/>
            <a:ext cx="5105394" cy="696514"/>
            <a:chOff x="0" y="0"/>
            <a:chExt cx="1727163" cy="235632"/>
          </a:xfrm>
        </p:grpSpPr>
        <p:sp>
          <p:nvSpPr>
            <p:cNvPr name="Freeform 6" id="6"/>
            <p:cNvSpPr/>
            <p:nvPr/>
          </p:nvSpPr>
          <p:spPr>
            <a:xfrm flipH="false" flipV="false" rot="0">
              <a:off x="0" y="0"/>
              <a:ext cx="1727163" cy="235632"/>
            </a:xfrm>
            <a:custGeom>
              <a:avLst/>
              <a:gdLst/>
              <a:ahLst/>
              <a:cxnLst/>
              <a:rect r="r" b="b" t="t" l="l"/>
              <a:pathLst>
                <a:path h="235632" w="1727163">
                  <a:moveTo>
                    <a:pt x="0" y="0"/>
                  </a:moveTo>
                  <a:lnTo>
                    <a:pt x="1727163" y="0"/>
                  </a:lnTo>
                  <a:lnTo>
                    <a:pt x="1727163" y="235632"/>
                  </a:lnTo>
                  <a:lnTo>
                    <a:pt x="0" y="235632"/>
                  </a:lnTo>
                  <a:close/>
                </a:path>
              </a:pathLst>
            </a:custGeom>
            <a:solidFill>
              <a:srgbClr val="5C4738">
                <a:alpha val="30980"/>
              </a:srgbClr>
            </a:solidFill>
          </p:spPr>
        </p:sp>
      </p:grpSp>
      <p:sp>
        <p:nvSpPr>
          <p:cNvPr name="TextBox 7" id="7"/>
          <p:cNvSpPr txBox="true"/>
          <p:nvPr/>
        </p:nvSpPr>
        <p:spPr>
          <a:xfrm rot="0">
            <a:off x="183417" y="1422325"/>
            <a:ext cx="3687294" cy="1032720"/>
          </a:xfrm>
          <a:prstGeom prst="rect">
            <a:avLst/>
          </a:prstGeom>
        </p:spPr>
        <p:txBody>
          <a:bodyPr anchor="t" rtlCol="false" tIns="0" lIns="0" bIns="0" rIns="0">
            <a:spAutoFit/>
          </a:bodyPr>
          <a:lstStyle/>
          <a:p>
            <a:pPr algn="l">
              <a:lnSpc>
                <a:spcPts val="7575"/>
              </a:lnSpc>
            </a:pPr>
            <a:r>
              <a:rPr lang="en-US" sz="8416" b="true">
                <a:solidFill>
                  <a:srgbClr val="5C4738"/>
                </a:solidFill>
                <a:latin typeface="Glacial Indifference Bold"/>
                <a:ea typeface="Glacial Indifference Bold"/>
                <a:cs typeface="Glacial Indifference Bold"/>
                <a:sym typeface="Glacial Indifference Bold"/>
              </a:rPr>
              <a:t>Gospel </a:t>
            </a:r>
          </a:p>
        </p:txBody>
      </p:sp>
      <p:sp>
        <p:nvSpPr>
          <p:cNvPr name="TextBox 8" id="8"/>
          <p:cNvSpPr txBox="true"/>
          <p:nvPr/>
        </p:nvSpPr>
        <p:spPr>
          <a:xfrm rot="0">
            <a:off x="183417" y="2626495"/>
            <a:ext cx="10452216" cy="2432983"/>
          </a:xfrm>
          <a:prstGeom prst="rect">
            <a:avLst/>
          </a:prstGeom>
        </p:spPr>
        <p:txBody>
          <a:bodyPr anchor="t" rtlCol="false" tIns="0" lIns="0" bIns="0" rIns="0">
            <a:spAutoFit/>
          </a:bodyPr>
          <a:lstStyle/>
          <a:p>
            <a:pPr algn="l">
              <a:lnSpc>
                <a:spcPts val="3849"/>
              </a:lnSpc>
            </a:pPr>
            <a:r>
              <a:rPr lang="en-US" sz="3234" b="true">
                <a:solidFill>
                  <a:srgbClr val="5C4738"/>
                </a:solidFill>
                <a:latin typeface="Glacial Indifference Bold"/>
                <a:ea typeface="Glacial Indifference Bold"/>
                <a:cs typeface="Glacial Indifference Bold"/>
                <a:sym typeface="Glacial Indifference Bold"/>
              </a:rPr>
              <a:t>Grace is not merely God’s response to our failures; it reveals how deeply He sees and values us. Jesus willingly entered our poverty, weakness, and brokenness. His grace meets us without pretending we are strong, inviting vulnerable hearts to trust His love.</a:t>
            </a:r>
          </a:p>
        </p:txBody>
      </p:sp>
      <p:sp>
        <p:nvSpPr>
          <p:cNvPr name="TextBox 9" id="9"/>
          <p:cNvSpPr txBox="true"/>
          <p:nvPr/>
        </p:nvSpPr>
        <p:spPr>
          <a:xfrm rot="0">
            <a:off x="3870712" y="1565804"/>
            <a:ext cx="3777675" cy="889240"/>
          </a:xfrm>
          <a:prstGeom prst="rect">
            <a:avLst/>
          </a:prstGeom>
        </p:spPr>
        <p:txBody>
          <a:bodyPr anchor="t" rtlCol="false" tIns="0" lIns="0" bIns="0" rIns="0">
            <a:spAutoFit/>
          </a:bodyPr>
          <a:lstStyle/>
          <a:p>
            <a:pPr algn="l">
              <a:lnSpc>
                <a:spcPts val="6549"/>
              </a:lnSpc>
            </a:pPr>
            <a:r>
              <a:rPr lang="en-US" sz="7277" b="true">
                <a:solidFill>
                  <a:srgbClr val="5C4738"/>
                </a:solidFill>
                <a:latin typeface="Glacial Indifference Bold"/>
                <a:ea typeface="Glacial Indifference Bold"/>
                <a:cs typeface="Glacial Indifference Bold"/>
                <a:sym typeface="Glacial Indifference Bold"/>
              </a:rPr>
              <a:t>THEMES</a:t>
            </a:r>
          </a:p>
        </p:txBody>
      </p:sp>
      <p:grpSp>
        <p:nvGrpSpPr>
          <p:cNvPr name="Group 10" id="10"/>
          <p:cNvGrpSpPr/>
          <p:nvPr/>
        </p:nvGrpSpPr>
        <p:grpSpPr>
          <a:xfrm rot="0">
            <a:off x="-154316" y="5900645"/>
            <a:ext cx="5105394" cy="696514"/>
            <a:chOff x="0" y="0"/>
            <a:chExt cx="1727163" cy="235632"/>
          </a:xfrm>
        </p:grpSpPr>
        <p:sp>
          <p:nvSpPr>
            <p:cNvPr name="Freeform 11" id="11"/>
            <p:cNvSpPr/>
            <p:nvPr/>
          </p:nvSpPr>
          <p:spPr>
            <a:xfrm flipH="false" flipV="false" rot="0">
              <a:off x="0" y="0"/>
              <a:ext cx="1727163" cy="235632"/>
            </a:xfrm>
            <a:custGeom>
              <a:avLst/>
              <a:gdLst/>
              <a:ahLst/>
              <a:cxnLst/>
              <a:rect r="r" b="b" t="t" l="l"/>
              <a:pathLst>
                <a:path h="235632" w="1727163">
                  <a:moveTo>
                    <a:pt x="0" y="0"/>
                  </a:moveTo>
                  <a:lnTo>
                    <a:pt x="1727163" y="0"/>
                  </a:lnTo>
                  <a:lnTo>
                    <a:pt x="1727163" y="235632"/>
                  </a:lnTo>
                  <a:lnTo>
                    <a:pt x="0" y="235632"/>
                  </a:lnTo>
                  <a:close/>
                </a:path>
              </a:pathLst>
            </a:custGeom>
            <a:solidFill>
              <a:srgbClr val="5C4738">
                <a:alpha val="30980"/>
              </a:srgbClr>
            </a:solidFill>
          </p:spPr>
        </p:sp>
      </p:grpSp>
      <p:sp>
        <p:nvSpPr>
          <p:cNvPr name="TextBox 12" id="12"/>
          <p:cNvSpPr txBox="true"/>
          <p:nvPr/>
        </p:nvSpPr>
        <p:spPr>
          <a:xfrm rot="0">
            <a:off x="183417" y="5564440"/>
            <a:ext cx="3687294" cy="1032720"/>
          </a:xfrm>
          <a:prstGeom prst="rect">
            <a:avLst/>
          </a:prstGeom>
        </p:spPr>
        <p:txBody>
          <a:bodyPr anchor="t" rtlCol="false" tIns="0" lIns="0" bIns="0" rIns="0">
            <a:spAutoFit/>
          </a:bodyPr>
          <a:lstStyle/>
          <a:p>
            <a:pPr algn="l">
              <a:lnSpc>
                <a:spcPts val="7575"/>
              </a:lnSpc>
            </a:pPr>
            <a:r>
              <a:rPr lang="en-US" sz="8416" b="true">
                <a:solidFill>
                  <a:srgbClr val="5C4738"/>
                </a:solidFill>
                <a:latin typeface="Glacial Indifference Bold"/>
                <a:ea typeface="Glacial Indifference Bold"/>
                <a:cs typeface="Glacial Indifference Bold"/>
                <a:sym typeface="Glacial Indifference Bold"/>
              </a:rPr>
              <a:t>Gospel </a:t>
            </a:r>
          </a:p>
        </p:txBody>
      </p:sp>
      <p:sp>
        <p:nvSpPr>
          <p:cNvPr name="TextBox 13" id="13"/>
          <p:cNvSpPr txBox="true"/>
          <p:nvPr/>
        </p:nvSpPr>
        <p:spPr>
          <a:xfrm rot="0">
            <a:off x="183417" y="6768610"/>
            <a:ext cx="10452216" cy="3471335"/>
          </a:xfrm>
          <a:prstGeom prst="rect">
            <a:avLst/>
          </a:prstGeom>
        </p:spPr>
        <p:txBody>
          <a:bodyPr anchor="t" rtlCol="false" tIns="0" lIns="0" bIns="0" rIns="0">
            <a:spAutoFit/>
          </a:bodyPr>
          <a:lstStyle/>
          <a:p>
            <a:pPr algn="l">
              <a:lnSpc>
                <a:spcPts val="3968"/>
              </a:lnSpc>
            </a:pPr>
            <a:r>
              <a:rPr lang="en-US" sz="3334" b="true">
                <a:solidFill>
                  <a:srgbClr val="5C4738"/>
                </a:solidFill>
                <a:latin typeface="Glacial Indifference Bold"/>
                <a:ea typeface="Glacial Indifference Bold"/>
                <a:cs typeface="Glacial Indifference Bold"/>
                <a:sym typeface="Glacial Indifference Bold"/>
              </a:rPr>
              <a:t>Paul’s repeated emphasis on grace reminds us that transformation begins with receiving, not performing. We may struggle, fall, resist, and feel unworthy, yet Christ remains sufficient. His grace does not excuse our brokenness; it creates the safety to face it honestly and become willing to change.</a:t>
            </a:r>
          </a:p>
        </p:txBody>
      </p:sp>
      <p:sp>
        <p:nvSpPr>
          <p:cNvPr name="TextBox 14" id="14"/>
          <p:cNvSpPr txBox="true"/>
          <p:nvPr/>
        </p:nvSpPr>
        <p:spPr>
          <a:xfrm rot="0">
            <a:off x="3870712" y="5564440"/>
            <a:ext cx="2361357" cy="1032720"/>
          </a:xfrm>
          <a:prstGeom prst="rect">
            <a:avLst/>
          </a:prstGeom>
        </p:spPr>
        <p:txBody>
          <a:bodyPr anchor="t" rtlCol="false" tIns="0" lIns="0" bIns="0" rIns="0">
            <a:spAutoFit/>
          </a:bodyPr>
          <a:lstStyle/>
          <a:p>
            <a:pPr algn="l">
              <a:lnSpc>
                <a:spcPts val="7575"/>
              </a:lnSpc>
            </a:pPr>
            <a:r>
              <a:rPr lang="en-US" sz="8416" b="true">
                <a:solidFill>
                  <a:srgbClr val="5C4738"/>
                </a:solidFill>
                <a:latin typeface="Glacial Indifference Bold"/>
                <a:ea typeface="Glacial Indifference Bold"/>
                <a:cs typeface="Glacial Indifference Bold"/>
                <a:sym typeface="Glacial Indifference Bold"/>
              </a:rPr>
              <a:t>LIFE</a:t>
            </a:r>
          </a:p>
        </p:txBody>
      </p:sp>
    </p:spTree>
  </p:cSld>
  <p:clrMapOvr>
    <a:masterClrMapping/>
  </p:clrMapOvr>
</p:sld>
</file>

<file path=ppt/slides/slide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AutoShape 2" id="2"/>
          <p:cNvSpPr/>
          <p:nvPr/>
        </p:nvSpPr>
        <p:spPr>
          <a:xfrm rot="0">
            <a:off x="306949" y="870036"/>
            <a:ext cx="1132438" cy="0"/>
          </a:xfrm>
          <a:prstGeom prst="line">
            <a:avLst/>
          </a:prstGeom>
          <a:ln cap="flat" w="9525">
            <a:solidFill>
              <a:srgbClr val="5C4738"/>
            </a:solidFill>
            <a:prstDash val="solid"/>
            <a:headEnd type="none" len="sm" w="sm"/>
            <a:tailEnd type="none" len="sm" w="sm"/>
          </a:ln>
        </p:spPr>
      </p:sp>
      <p:grpSp>
        <p:nvGrpSpPr>
          <p:cNvPr name="Group 3" id="3"/>
          <p:cNvGrpSpPr/>
          <p:nvPr/>
        </p:nvGrpSpPr>
        <p:grpSpPr>
          <a:xfrm rot="0">
            <a:off x="1907750" y="874799"/>
            <a:ext cx="9065050" cy="496714"/>
            <a:chOff x="0" y="0"/>
            <a:chExt cx="3066722" cy="168039"/>
          </a:xfrm>
        </p:grpSpPr>
        <p:sp>
          <p:nvSpPr>
            <p:cNvPr name="Freeform 4" id="4"/>
            <p:cNvSpPr/>
            <p:nvPr/>
          </p:nvSpPr>
          <p:spPr>
            <a:xfrm flipH="false" flipV="false" rot="0">
              <a:off x="0" y="0"/>
              <a:ext cx="3066722" cy="168039"/>
            </a:xfrm>
            <a:custGeom>
              <a:avLst/>
              <a:gdLst/>
              <a:ahLst/>
              <a:cxnLst/>
              <a:rect r="r" b="b" t="t" l="l"/>
              <a:pathLst>
                <a:path h="168039" w="3066722">
                  <a:moveTo>
                    <a:pt x="0" y="0"/>
                  </a:moveTo>
                  <a:lnTo>
                    <a:pt x="3066722" y="0"/>
                  </a:lnTo>
                  <a:lnTo>
                    <a:pt x="3066722" y="168039"/>
                  </a:lnTo>
                  <a:lnTo>
                    <a:pt x="0" y="168039"/>
                  </a:lnTo>
                  <a:close/>
                </a:path>
              </a:pathLst>
            </a:custGeom>
            <a:solidFill>
              <a:srgbClr val="EF6C2B">
                <a:alpha val="30980"/>
              </a:srgbClr>
            </a:solidFill>
          </p:spPr>
        </p:sp>
      </p:grpSp>
      <p:sp>
        <p:nvSpPr>
          <p:cNvPr name="TextBox 5" id="5"/>
          <p:cNvSpPr txBox="true"/>
          <p:nvPr/>
        </p:nvSpPr>
        <p:spPr>
          <a:xfrm rot="0">
            <a:off x="1907750" y="966625"/>
            <a:ext cx="9065050" cy="494036"/>
          </a:xfrm>
          <a:prstGeom prst="rect">
            <a:avLst/>
          </a:prstGeom>
        </p:spPr>
        <p:txBody>
          <a:bodyPr anchor="t" rtlCol="false" tIns="0" lIns="0" bIns="0" rIns="0">
            <a:spAutoFit/>
          </a:bodyPr>
          <a:lstStyle/>
          <a:p>
            <a:pPr algn="r">
              <a:lnSpc>
                <a:spcPts val="3463"/>
              </a:lnSpc>
            </a:pPr>
            <a:r>
              <a:rPr lang="en-US" b="true" sz="4440">
                <a:solidFill>
                  <a:srgbClr val="5C4738"/>
                </a:solidFill>
                <a:latin typeface="Glacial Indifference Bold"/>
                <a:ea typeface="Glacial Indifference Bold"/>
                <a:cs typeface="Glacial Indifference Bold"/>
                <a:sym typeface="Glacial Indifference Bold"/>
              </a:rPr>
              <a:t>ANSWER TO THE MAIN QUESTIONS</a:t>
            </a:r>
          </a:p>
        </p:txBody>
      </p:sp>
      <p:sp>
        <p:nvSpPr>
          <p:cNvPr name="AutoShape 6" id="6"/>
          <p:cNvSpPr/>
          <p:nvPr/>
        </p:nvSpPr>
        <p:spPr>
          <a:xfrm>
            <a:off x="6544063" y="1427185"/>
            <a:ext cx="4245319" cy="0"/>
          </a:xfrm>
          <a:prstGeom prst="line">
            <a:avLst/>
          </a:prstGeom>
          <a:ln cap="rnd" w="28575">
            <a:solidFill>
              <a:srgbClr val="5C4738"/>
            </a:solidFill>
            <a:prstDash val="solid"/>
            <a:headEnd type="none" len="sm" w="sm"/>
            <a:tailEnd type="none" len="sm" w="sm"/>
          </a:ln>
        </p:spPr>
      </p:sp>
      <p:sp>
        <p:nvSpPr>
          <p:cNvPr name="TextBox 7" id="7"/>
          <p:cNvSpPr txBox="true"/>
          <p:nvPr/>
        </p:nvSpPr>
        <p:spPr>
          <a:xfrm rot="0">
            <a:off x="192870" y="2177446"/>
            <a:ext cx="10444164" cy="1403093"/>
          </a:xfrm>
          <a:prstGeom prst="rect">
            <a:avLst/>
          </a:prstGeom>
        </p:spPr>
        <p:txBody>
          <a:bodyPr anchor="t" rtlCol="false" tIns="0" lIns="0" bIns="0" rIns="0">
            <a:spAutoFit/>
          </a:bodyPr>
          <a:lstStyle/>
          <a:p>
            <a:pPr algn="l">
              <a:lnSpc>
                <a:spcPts val="2768"/>
              </a:lnSpc>
            </a:pPr>
            <a:r>
              <a:rPr lang="en-US" sz="3076" b="true">
                <a:solidFill>
                  <a:srgbClr val="DF5C4E"/>
                </a:solidFill>
                <a:latin typeface="Glacial Indifference Bold"/>
                <a:ea typeface="Glacial Indifference Bold"/>
                <a:cs typeface="Glacial Indifference Bold"/>
                <a:sym typeface="Glacial Indifference Bold"/>
              </a:rPr>
              <a:t>Q: Think about God's grace toward you like this. What do you deserve for the kind of things that you have said and done? What, however, does God's grace offer you instead?</a:t>
            </a:r>
          </a:p>
        </p:txBody>
      </p:sp>
      <p:sp>
        <p:nvSpPr>
          <p:cNvPr name="TextBox 8" id="8"/>
          <p:cNvSpPr txBox="true"/>
          <p:nvPr/>
        </p:nvSpPr>
        <p:spPr>
          <a:xfrm rot="0">
            <a:off x="149267" y="3885338"/>
            <a:ext cx="1758683" cy="374393"/>
          </a:xfrm>
          <a:prstGeom prst="rect">
            <a:avLst/>
          </a:prstGeom>
        </p:spPr>
        <p:txBody>
          <a:bodyPr anchor="t" rtlCol="false" tIns="0" lIns="0" bIns="0" rIns="0">
            <a:spAutoFit/>
          </a:bodyPr>
          <a:lstStyle/>
          <a:p>
            <a:pPr algn="l">
              <a:lnSpc>
                <a:spcPts val="2768"/>
              </a:lnSpc>
            </a:pPr>
            <a:r>
              <a:rPr lang="en-US" b="true" sz="3076">
                <a:solidFill>
                  <a:srgbClr val="5C4738"/>
                </a:solidFill>
                <a:latin typeface="Glacial Indifference Bold"/>
                <a:ea typeface="Glacial Indifference Bold"/>
                <a:cs typeface="Glacial Indifference Bold"/>
                <a:sym typeface="Glacial Indifference Bold"/>
              </a:rPr>
              <a:t>ANSWER:</a:t>
            </a:r>
          </a:p>
        </p:txBody>
      </p:sp>
      <p:sp>
        <p:nvSpPr>
          <p:cNvPr name="TextBox 9" id="9"/>
          <p:cNvSpPr txBox="true"/>
          <p:nvPr/>
        </p:nvSpPr>
        <p:spPr>
          <a:xfrm rot="0">
            <a:off x="600867" y="4535956"/>
            <a:ext cx="10036167" cy="5591879"/>
          </a:xfrm>
          <a:prstGeom prst="rect">
            <a:avLst/>
          </a:prstGeom>
        </p:spPr>
        <p:txBody>
          <a:bodyPr anchor="t" rtlCol="false" tIns="0" lIns="0" bIns="0" rIns="0">
            <a:spAutoFit/>
          </a:bodyPr>
          <a:lstStyle/>
          <a:p>
            <a:pPr algn="l">
              <a:lnSpc>
                <a:spcPts val="4016"/>
              </a:lnSpc>
            </a:pPr>
            <a:r>
              <a:rPr lang="en-US" sz="3976" b="true">
                <a:solidFill>
                  <a:srgbClr val="5C4738"/>
                </a:solidFill>
                <a:latin typeface="Glacial Indifference Bold"/>
                <a:ea typeface="Glacial Indifference Bold"/>
                <a:cs typeface="Glacial Indifference Bold"/>
                <a:sym typeface="Glacial Indifference Bold"/>
              </a:rPr>
              <a:t>When I honestly face my words, choices, and failures, I recognize that I deserve the consequences of my wrongs, yet God does not define me by them. His grace offers forgiveness, restoration, and a relationship I could never earn. In Christ, God meets my weakness without denying its reality. He invites me to stop hiding, receive His mercy, and become willing to change, trusting His love more than my failures.</a:t>
            </a:r>
          </a:p>
        </p:txBody>
      </p:sp>
      <p:sp>
        <p:nvSpPr>
          <p:cNvPr name="TextBox 10" id="10"/>
          <p:cNvSpPr txBox="true"/>
          <p:nvPr/>
        </p:nvSpPr>
        <p:spPr>
          <a:xfrm rot="0">
            <a:off x="306949" y="539248"/>
            <a:ext cx="10330085" cy="592081"/>
          </a:xfrm>
          <a:prstGeom prst="rect">
            <a:avLst/>
          </a:prstGeom>
        </p:spPr>
        <p:txBody>
          <a:bodyPr anchor="t" rtlCol="false" tIns="0" lIns="0" bIns="0" rIns="0">
            <a:spAutoFit/>
          </a:bodyPr>
          <a:lstStyle/>
          <a:p>
            <a:pPr algn="l">
              <a:lnSpc>
                <a:spcPts val="2286"/>
              </a:lnSpc>
            </a:pPr>
            <a:r>
              <a:rPr lang="en-US" sz="2540" b="true">
                <a:solidFill>
                  <a:srgbClr val="DF5C4E"/>
                </a:solidFill>
                <a:latin typeface="Glacial Indifference Bold"/>
                <a:ea typeface="Glacial Indifference Bold"/>
                <a:cs typeface="Glacial Indifference Bold"/>
                <a:sym typeface="Glacial Indifference Bold"/>
              </a:rPr>
              <a:t>The Grace of Jesus</a:t>
            </a:r>
          </a:p>
          <a:p>
            <a:pPr algn="l">
              <a:lnSpc>
                <a:spcPts val="2286"/>
              </a:lnSpc>
            </a:pPr>
          </a:p>
        </p:txBody>
      </p:sp>
      <p:sp>
        <p:nvSpPr>
          <p:cNvPr name="TextBox 11" id="11"/>
          <p:cNvSpPr txBox="true"/>
          <p:nvPr/>
        </p:nvSpPr>
        <p:spPr>
          <a:xfrm rot="0">
            <a:off x="306949" y="184274"/>
            <a:ext cx="10482433" cy="316873"/>
          </a:xfrm>
          <a:prstGeom prst="rect">
            <a:avLst/>
          </a:prstGeom>
        </p:spPr>
        <p:txBody>
          <a:bodyPr anchor="t" rtlCol="false" tIns="0" lIns="0" bIns="0" rIns="0">
            <a:spAutoFit/>
          </a:bodyPr>
          <a:lstStyle/>
          <a:p>
            <a:pPr algn="l">
              <a:lnSpc>
                <a:spcPts val="2356"/>
              </a:lnSpc>
            </a:pPr>
            <a:r>
              <a:rPr lang="en-US" sz="2480" b="true">
                <a:solidFill>
                  <a:srgbClr val="5C4738"/>
                </a:solidFill>
                <a:latin typeface="Glacial Indifference Bold"/>
                <a:ea typeface="Glacial Indifference Bold"/>
                <a:cs typeface="Glacial Indifference Bold"/>
                <a:sym typeface="Glacial Indifference Bold"/>
              </a:rPr>
              <a:t>LESSON 13 - GRACE, LOVE, AND FELLOWSHIP I</a:t>
            </a:r>
            <a:r>
              <a:rPr lang="en-US" sz="2480" b="true">
                <a:solidFill>
                  <a:srgbClr val="59101E"/>
                </a:solidFill>
                <a:latin typeface="Glacial Indifference Bold"/>
                <a:ea typeface="Glacial Indifference Bold"/>
                <a:cs typeface="Glacial Indifference Bold"/>
                <a:sym typeface="Glacial Indifference Bold"/>
              </a:rPr>
              <a:t> </a:t>
            </a:r>
            <a:r>
              <a:rPr lang="en-US" sz="2480" b="true">
                <a:solidFill>
                  <a:srgbClr val="DF5C4E"/>
                </a:solidFill>
                <a:latin typeface="Glacial Indifference Bold"/>
                <a:ea typeface="Glacial Indifference Bold"/>
                <a:cs typeface="Glacial Indifference Bold"/>
                <a:sym typeface="Glacial Indifference Bold"/>
              </a:rPr>
              <a:t>SUNDAY</a:t>
            </a:r>
          </a:p>
        </p:txBody>
      </p:sp>
    </p:spTree>
  </p:cSld>
  <p:clrMapOvr>
    <a:masterClrMapping/>
  </p:clrMapOvr>
</p:sld>
</file>

<file path=ppt/slides/slide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306949" y="525605"/>
            <a:ext cx="6169622" cy="306331"/>
          </a:xfrm>
          <a:prstGeom prst="rect">
            <a:avLst/>
          </a:prstGeom>
        </p:spPr>
        <p:txBody>
          <a:bodyPr anchor="t" rtlCol="false" tIns="0" lIns="0" bIns="0" rIns="0">
            <a:spAutoFit/>
          </a:bodyPr>
          <a:lstStyle/>
          <a:p>
            <a:pPr algn="l">
              <a:lnSpc>
                <a:spcPts val="2286"/>
              </a:lnSpc>
            </a:pPr>
            <a:r>
              <a:rPr lang="en-US" sz="2540" b="true">
                <a:solidFill>
                  <a:srgbClr val="DF5C4E"/>
                </a:solidFill>
                <a:latin typeface="Glacial Indifference Bold"/>
                <a:ea typeface="Glacial Indifference Bold"/>
                <a:cs typeface="Glacial Indifference Bold"/>
                <a:sym typeface="Glacial Indifference Bold"/>
              </a:rPr>
              <a:t>The Love of God</a:t>
            </a:r>
          </a:p>
        </p:txBody>
      </p:sp>
      <p:sp>
        <p:nvSpPr>
          <p:cNvPr name="TextBox 3" id="3"/>
          <p:cNvSpPr txBox="true"/>
          <p:nvPr/>
        </p:nvSpPr>
        <p:spPr>
          <a:xfrm rot="0">
            <a:off x="306949" y="170631"/>
            <a:ext cx="10482433" cy="316873"/>
          </a:xfrm>
          <a:prstGeom prst="rect">
            <a:avLst/>
          </a:prstGeom>
        </p:spPr>
        <p:txBody>
          <a:bodyPr anchor="t" rtlCol="false" tIns="0" lIns="0" bIns="0" rIns="0">
            <a:spAutoFit/>
          </a:bodyPr>
          <a:lstStyle/>
          <a:p>
            <a:pPr algn="l">
              <a:lnSpc>
                <a:spcPts val="2356"/>
              </a:lnSpc>
            </a:pPr>
            <a:r>
              <a:rPr lang="en-US" sz="2480" b="true">
                <a:solidFill>
                  <a:srgbClr val="5C4738"/>
                </a:solidFill>
                <a:latin typeface="Glacial Indifference Bold"/>
                <a:ea typeface="Glacial Indifference Bold"/>
                <a:cs typeface="Glacial Indifference Bold"/>
                <a:sym typeface="Glacial Indifference Bold"/>
              </a:rPr>
              <a:t>LESSON 13 - GRACE, LOVE, AND FELLOWSHIP</a:t>
            </a:r>
            <a:r>
              <a:rPr lang="en-US" sz="2480" b="true">
                <a:solidFill>
                  <a:srgbClr val="59101E"/>
                </a:solidFill>
                <a:latin typeface="Glacial Indifference Bold"/>
                <a:ea typeface="Glacial Indifference Bold"/>
                <a:cs typeface="Glacial Indifference Bold"/>
                <a:sym typeface="Glacial Indifference Bold"/>
              </a:rPr>
              <a:t> </a:t>
            </a:r>
            <a:r>
              <a:rPr lang="en-US" sz="2480" b="true">
                <a:solidFill>
                  <a:srgbClr val="2A4463"/>
                </a:solidFill>
                <a:latin typeface="Glacial Indifference Bold"/>
                <a:ea typeface="Glacial Indifference Bold"/>
                <a:cs typeface="Glacial Indifference Bold"/>
                <a:sym typeface="Glacial Indifference Bold"/>
              </a:rPr>
              <a:t>I</a:t>
            </a:r>
            <a:r>
              <a:rPr lang="en-US" sz="2480" b="true">
                <a:solidFill>
                  <a:srgbClr val="00434D"/>
                </a:solidFill>
                <a:latin typeface="Glacial Indifference Bold"/>
                <a:ea typeface="Glacial Indifference Bold"/>
                <a:cs typeface="Glacial Indifference Bold"/>
                <a:sym typeface="Glacial Indifference Bold"/>
              </a:rPr>
              <a:t> </a:t>
            </a:r>
            <a:r>
              <a:rPr lang="en-US" sz="2480" b="true">
                <a:solidFill>
                  <a:srgbClr val="DF5C4E"/>
                </a:solidFill>
                <a:latin typeface="Glacial Indifference Bold"/>
                <a:ea typeface="Glacial Indifference Bold"/>
                <a:cs typeface="Glacial Indifference Bold"/>
                <a:sym typeface="Glacial Indifference Bold"/>
              </a:rPr>
              <a:t>MONDAY</a:t>
            </a:r>
          </a:p>
        </p:txBody>
      </p:sp>
      <p:sp>
        <p:nvSpPr>
          <p:cNvPr name="AutoShape 4" id="4"/>
          <p:cNvSpPr/>
          <p:nvPr/>
        </p:nvSpPr>
        <p:spPr>
          <a:xfrm>
            <a:off x="0" y="836699"/>
            <a:ext cx="1132438" cy="0"/>
          </a:xfrm>
          <a:prstGeom prst="line">
            <a:avLst/>
          </a:prstGeom>
          <a:ln cap="flat" w="9525">
            <a:solidFill>
              <a:srgbClr val="5C4738"/>
            </a:solidFill>
            <a:prstDash val="solid"/>
            <a:headEnd type="none" len="sm" w="sm"/>
            <a:tailEnd type="none" len="sm" w="sm"/>
          </a:ln>
        </p:spPr>
      </p:sp>
      <p:grpSp>
        <p:nvGrpSpPr>
          <p:cNvPr name="Group 5" id="5"/>
          <p:cNvGrpSpPr/>
          <p:nvPr/>
        </p:nvGrpSpPr>
        <p:grpSpPr>
          <a:xfrm rot="0">
            <a:off x="-154316" y="1758530"/>
            <a:ext cx="5105394" cy="696514"/>
            <a:chOff x="0" y="0"/>
            <a:chExt cx="1727163" cy="235632"/>
          </a:xfrm>
        </p:grpSpPr>
        <p:sp>
          <p:nvSpPr>
            <p:cNvPr name="Freeform 6" id="6"/>
            <p:cNvSpPr/>
            <p:nvPr/>
          </p:nvSpPr>
          <p:spPr>
            <a:xfrm flipH="false" flipV="false" rot="0">
              <a:off x="0" y="0"/>
              <a:ext cx="1727163" cy="235632"/>
            </a:xfrm>
            <a:custGeom>
              <a:avLst/>
              <a:gdLst/>
              <a:ahLst/>
              <a:cxnLst/>
              <a:rect r="r" b="b" t="t" l="l"/>
              <a:pathLst>
                <a:path h="235632" w="1727163">
                  <a:moveTo>
                    <a:pt x="0" y="0"/>
                  </a:moveTo>
                  <a:lnTo>
                    <a:pt x="1727163" y="0"/>
                  </a:lnTo>
                  <a:lnTo>
                    <a:pt x="1727163" y="235632"/>
                  </a:lnTo>
                  <a:lnTo>
                    <a:pt x="0" y="235632"/>
                  </a:lnTo>
                  <a:close/>
                </a:path>
              </a:pathLst>
            </a:custGeom>
            <a:solidFill>
              <a:srgbClr val="5C4738">
                <a:alpha val="30980"/>
              </a:srgbClr>
            </a:solidFill>
          </p:spPr>
        </p:sp>
      </p:grpSp>
      <p:sp>
        <p:nvSpPr>
          <p:cNvPr name="TextBox 7" id="7"/>
          <p:cNvSpPr txBox="true"/>
          <p:nvPr/>
        </p:nvSpPr>
        <p:spPr>
          <a:xfrm rot="0">
            <a:off x="183417" y="1422325"/>
            <a:ext cx="3687294" cy="1032720"/>
          </a:xfrm>
          <a:prstGeom prst="rect">
            <a:avLst/>
          </a:prstGeom>
        </p:spPr>
        <p:txBody>
          <a:bodyPr anchor="t" rtlCol="false" tIns="0" lIns="0" bIns="0" rIns="0">
            <a:spAutoFit/>
          </a:bodyPr>
          <a:lstStyle/>
          <a:p>
            <a:pPr algn="l">
              <a:lnSpc>
                <a:spcPts val="7575"/>
              </a:lnSpc>
            </a:pPr>
            <a:r>
              <a:rPr lang="en-US" sz="8416" b="true">
                <a:solidFill>
                  <a:srgbClr val="5C4738"/>
                </a:solidFill>
                <a:latin typeface="Glacial Indifference Bold"/>
                <a:ea typeface="Glacial Indifference Bold"/>
                <a:cs typeface="Glacial Indifference Bold"/>
                <a:sym typeface="Glacial Indifference Bold"/>
              </a:rPr>
              <a:t>Gospel </a:t>
            </a:r>
          </a:p>
        </p:txBody>
      </p:sp>
      <p:sp>
        <p:nvSpPr>
          <p:cNvPr name="TextBox 8" id="8"/>
          <p:cNvSpPr txBox="true"/>
          <p:nvPr/>
        </p:nvSpPr>
        <p:spPr>
          <a:xfrm rot="0">
            <a:off x="183417" y="2616970"/>
            <a:ext cx="10452216" cy="2813856"/>
          </a:xfrm>
          <a:prstGeom prst="rect">
            <a:avLst/>
          </a:prstGeom>
        </p:spPr>
        <p:txBody>
          <a:bodyPr anchor="t" rtlCol="false" tIns="0" lIns="0" bIns="0" rIns="0">
            <a:spAutoFit/>
          </a:bodyPr>
          <a:lstStyle/>
          <a:p>
            <a:pPr algn="l">
              <a:lnSpc>
                <a:spcPts val="3730"/>
              </a:lnSpc>
            </a:pPr>
            <a:r>
              <a:rPr lang="en-US" sz="3134" b="true">
                <a:solidFill>
                  <a:srgbClr val="5C4738"/>
                </a:solidFill>
                <a:latin typeface="Glacial Indifference Bold"/>
                <a:ea typeface="Glacial Indifference Bold"/>
                <a:cs typeface="Glacial Indifference Bold"/>
                <a:sym typeface="Glacial Indifference Bold"/>
              </a:rPr>
              <a:t>God’s love sees beyond our failures, defenses, and inconsistencies. While we were still sinners, Christ died for us, revealing a love that does not wait for worthiness. This love creates safety to face our weakness honestly, because God’s heart moves toward us, not away.</a:t>
            </a:r>
          </a:p>
        </p:txBody>
      </p:sp>
      <p:sp>
        <p:nvSpPr>
          <p:cNvPr name="TextBox 9" id="9"/>
          <p:cNvSpPr txBox="true"/>
          <p:nvPr/>
        </p:nvSpPr>
        <p:spPr>
          <a:xfrm rot="0">
            <a:off x="3870712" y="1565804"/>
            <a:ext cx="3777675" cy="889240"/>
          </a:xfrm>
          <a:prstGeom prst="rect">
            <a:avLst/>
          </a:prstGeom>
        </p:spPr>
        <p:txBody>
          <a:bodyPr anchor="t" rtlCol="false" tIns="0" lIns="0" bIns="0" rIns="0">
            <a:spAutoFit/>
          </a:bodyPr>
          <a:lstStyle/>
          <a:p>
            <a:pPr algn="l">
              <a:lnSpc>
                <a:spcPts val="6549"/>
              </a:lnSpc>
            </a:pPr>
            <a:r>
              <a:rPr lang="en-US" sz="7277" b="true">
                <a:solidFill>
                  <a:srgbClr val="5C4738"/>
                </a:solidFill>
                <a:latin typeface="Glacial Indifference Bold"/>
                <a:ea typeface="Glacial Indifference Bold"/>
                <a:cs typeface="Glacial Indifference Bold"/>
                <a:sym typeface="Glacial Indifference Bold"/>
              </a:rPr>
              <a:t>THEMES</a:t>
            </a:r>
          </a:p>
        </p:txBody>
      </p:sp>
      <p:grpSp>
        <p:nvGrpSpPr>
          <p:cNvPr name="Group 10" id="10"/>
          <p:cNvGrpSpPr/>
          <p:nvPr/>
        </p:nvGrpSpPr>
        <p:grpSpPr>
          <a:xfrm rot="0">
            <a:off x="-154316" y="5900645"/>
            <a:ext cx="5105394" cy="696514"/>
            <a:chOff x="0" y="0"/>
            <a:chExt cx="1727163" cy="235632"/>
          </a:xfrm>
        </p:grpSpPr>
        <p:sp>
          <p:nvSpPr>
            <p:cNvPr name="Freeform 11" id="11"/>
            <p:cNvSpPr/>
            <p:nvPr/>
          </p:nvSpPr>
          <p:spPr>
            <a:xfrm flipH="false" flipV="false" rot="0">
              <a:off x="0" y="0"/>
              <a:ext cx="1727163" cy="235632"/>
            </a:xfrm>
            <a:custGeom>
              <a:avLst/>
              <a:gdLst/>
              <a:ahLst/>
              <a:cxnLst/>
              <a:rect r="r" b="b" t="t" l="l"/>
              <a:pathLst>
                <a:path h="235632" w="1727163">
                  <a:moveTo>
                    <a:pt x="0" y="0"/>
                  </a:moveTo>
                  <a:lnTo>
                    <a:pt x="1727163" y="0"/>
                  </a:lnTo>
                  <a:lnTo>
                    <a:pt x="1727163" y="235632"/>
                  </a:lnTo>
                  <a:lnTo>
                    <a:pt x="0" y="235632"/>
                  </a:lnTo>
                  <a:close/>
                </a:path>
              </a:pathLst>
            </a:custGeom>
            <a:solidFill>
              <a:srgbClr val="5C4738">
                <a:alpha val="30980"/>
              </a:srgbClr>
            </a:solidFill>
          </p:spPr>
        </p:sp>
      </p:grpSp>
      <p:sp>
        <p:nvSpPr>
          <p:cNvPr name="TextBox 12" id="12"/>
          <p:cNvSpPr txBox="true"/>
          <p:nvPr/>
        </p:nvSpPr>
        <p:spPr>
          <a:xfrm rot="0">
            <a:off x="183417" y="5564440"/>
            <a:ext cx="3687294" cy="1032720"/>
          </a:xfrm>
          <a:prstGeom prst="rect">
            <a:avLst/>
          </a:prstGeom>
        </p:spPr>
        <p:txBody>
          <a:bodyPr anchor="t" rtlCol="false" tIns="0" lIns="0" bIns="0" rIns="0">
            <a:spAutoFit/>
          </a:bodyPr>
          <a:lstStyle/>
          <a:p>
            <a:pPr algn="l">
              <a:lnSpc>
                <a:spcPts val="7575"/>
              </a:lnSpc>
            </a:pPr>
            <a:r>
              <a:rPr lang="en-US" sz="8416" b="true">
                <a:solidFill>
                  <a:srgbClr val="5C4738"/>
                </a:solidFill>
                <a:latin typeface="Glacial Indifference Bold"/>
                <a:ea typeface="Glacial Indifference Bold"/>
                <a:cs typeface="Glacial Indifference Bold"/>
                <a:sym typeface="Glacial Indifference Bold"/>
              </a:rPr>
              <a:t>Gospel </a:t>
            </a:r>
          </a:p>
        </p:txBody>
      </p:sp>
      <p:sp>
        <p:nvSpPr>
          <p:cNvPr name="TextBox 13" id="13"/>
          <p:cNvSpPr txBox="true"/>
          <p:nvPr/>
        </p:nvSpPr>
        <p:spPr>
          <a:xfrm rot="0">
            <a:off x="183417" y="6768610"/>
            <a:ext cx="10452216" cy="2976035"/>
          </a:xfrm>
          <a:prstGeom prst="rect">
            <a:avLst/>
          </a:prstGeom>
        </p:spPr>
        <p:txBody>
          <a:bodyPr anchor="t" rtlCol="false" tIns="0" lIns="0" bIns="0" rIns="0">
            <a:spAutoFit/>
          </a:bodyPr>
          <a:lstStyle/>
          <a:p>
            <a:pPr algn="l">
              <a:lnSpc>
                <a:spcPts val="3968"/>
              </a:lnSpc>
            </a:pPr>
            <a:r>
              <a:rPr lang="en-US" sz="3334" b="true">
                <a:solidFill>
                  <a:srgbClr val="5C4738"/>
                </a:solidFill>
                <a:latin typeface="Glacial Indifference Bold"/>
                <a:ea typeface="Glacial Indifference Bold"/>
                <a:cs typeface="Glacial Indifference Bold"/>
                <a:sym typeface="Glacial Indifference Bold"/>
              </a:rPr>
              <a:t>If God’s love becomes the center, unity is no longer maintained by pretending everything is fine. We can acknowledge wounds, differences, and failures while remaining open to one another. Christ teaches us that genuine love does not demand perfection; it patiently creates space for restoration.</a:t>
            </a:r>
          </a:p>
        </p:txBody>
      </p:sp>
      <p:sp>
        <p:nvSpPr>
          <p:cNvPr name="TextBox 14" id="14"/>
          <p:cNvSpPr txBox="true"/>
          <p:nvPr/>
        </p:nvSpPr>
        <p:spPr>
          <a:xfrm rot="0">
            <a:off x="3870712" y="5564440"/>
            <a:ext cx="2361357" cy="1032720"/>
          </a:xfrm>
          <a:prstGeom prst="rect">
            <a:avLst/>
          </a:prstGeom>
        </p:spPr>
        <p:txBody>
          <a:bodyPr anchor="t" rtlCol="false" tIns="0" lIns="0" bIns="0" rIns="0">
            <a:spAutoFit/>
          </a:bodyPr>
          <a:lstStyle/>
          <a:p>
            <a:pPr algn="l">
              <a:lnSpc>
                <a:spcPts val="7575"/>
              </a:lnSpc>
            </a:pPr>
            <a:r>
              <a:rPr lang="en-US" sz="8416" b="true">
                <a:solidFill>
                  <a:srgbClr val="5C4738"/>
                </a:solidFill>
                <a:latin typeface="Glacial Indifference Bold"/>
                <a:ea typeface="Glacial Indifference Bold"/>
                <a:cs typeface="Glacial Indifference Bold"/>
                <a:sym typeface="Glacial Indifference Bold"/>
              </a:rPr>
              <a:t>LIFE</a:t>
            </a:r>
          </a:p>
        </p:txBody>
      </p:sp>
    </p:spTree>
  </p:cSld>
  <p:clrMapOvr>
    <a:masterClrMapping/>
  </p:clrMapOvr>
</p:sld>
</file>

<file path=ppt/slides/slide1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AutoShape 2" id="2"/>
          <p:cNvSpPr/>
          <p:nvPr/>
        </p:nvSpPr>
        <p:spPr>
          <a:xfrm>
            <a:off x="306949" y="874799"/>
            <a:ext cx="1132438" cy="0"/>
          </a:xfrm>
          <a:prstGeom prst="line">
            <a:avLst/>
          </a:prstGeom>
          <a:ln cap="flat" w="9525">
            <a:solidFill>
              <a:srgbClr val="5C4738"/>
            </a:solidFill>
            <a:prstDash val="solid"/>
            <a:headEnd type="none" len="sm" w="sm"/>
            <a:tailEnd type="none" len="sm" w="sm"/>
          </a:ln>
        </p:spPr>
      </p:sp>
      <p:grpSp>
        <p:nvGrpSpPr>
          <p:cNvPr name="Group 3" id="3"/>
          <p:cNvGrpSpPr/>
          <p:nvPr/>
        </p:nvGrpSpPr>
        <p:grpSpPr>
          <a:xfrm rot="0">
            <a:off x="1907750" y="874799"/>
            <a:ext cx="9065050" cy="496714"/>
            <a:chOff x="0" y="0"/>
            <a:chExt cx="3066722" cy="168039"/>
          </a:xfrm>
        </p:grpSpPr>
        <p:sp>
          <p:nvSpPr>
            <p:cNvPr name="Freeform 4" id="4"/>
            <p:cNvSpPr/>
            <p:nvPr/>
          </p:nvSpPr>
          <p:spPr>
            <a:xfrm flipH="false" flipV="false" rot="0">
              <a:off x="0" y="0"/>
              <a:ext cx="3066722" cy="168039"/>
            </a:xfrm>
            <a:custGeom>
              <a:avLst/>
              <a:gdLst/>
              <a:ahLst/>
              <a:cxnLst/>
              <a:rect r="r" b="b" t="t" l="l"/>
              <a:pathLst>
                <a:path h="168039" w="3066722">
                  <a:moveTo>
                    <a:pt x="0" y="0"/>
                  </a:moveTo>
                  <a:lnTo>
                    <a:pt x="3066722" y="0"/>
                  </a:lnTo>
                  <a:lnTo>
                    <a:pt x="3066722" y="168039"/>
                  </a:lnTo>
                  <a:lnTo>
                    <a:pt x="0" y="168039"/>
                  </a:lnTo>
                  <a:close/>
                </a:path>
              </a:pathLst>
            </a:custGeom>
            <a:solidFill>
              <a:srgbClr val="EF6C2B">
                <a:alpha val="30980"/>
              </a:srgbClr>
            </a:solidFill>
          </p:spPr>
        </p:sp>
      </p:grpSp>
      <p:sp>
        <p:nvSpPr>
          <p:cNvPr name="TextBox 5" id="5"/>
          <p:cNvSpPr txBox="true"/>
          <p:nvPr/>
        </p:nvSpPr>
        <p:spPr>
          <a:xfrm rot="0">
            <a:off x="1907750" y="966625"/>
            <a:ext cx="9065050" cy="494036"/>
          </a:xfrm>
          <a:prstGeom prst="rect">
            <a:avLst/>
          </a:prstGeom>
        </p:spPr>
        <p:txBody>
          <a:bodyPr anchor="t" rtlCol="false" tIns="0" lIns="0" bIns="0" rIns="0">
            <a:spAutoFit/>
          </a:bodyPr>
          <a:lstStyle/>
          <a:p>
            <a:pPr algn="r">
              <a:lnSpc>
                <a:spcPts val="3463"/>
              </a:lnSpc>
            </a:pPr>
            <a:r>
              <a:rPr lang="en-US" b="true" sz="4440">
                <a:solidFill>
                  <a:srgbClr val="5C4738"/>
                </a:solidFill>
                <a:latin typeface="Glacial Indifference Bold"/>
                <a:ea typeface="Glacial Indifference Bold"/>
                <a:cs typeface="Glacial Indifference Bold"/>
                <a:sym typeface="Glacial Indifference Bold"/>
              </a:rPr>
              <a:t>ANSWER TO THE MAIN QUESTIONS</a:t>
            </a:r>
          </a:p>
        </p:txBody>
      </p:sp>
      <p:sp>
        <p:nvSpPr>
          <p:cNvPr name="AutoShape 6" id="6"/>
          <p:cNvSpPr/>
          <p:nvPr/>
        </p:nvSpPr>
        <p:spPr>
          <a:xfrm>
            <a:off x="6544063" y="1427185"/>
            <a:ext cx="4245319" cy="0"/>
          </a:xfrm>
          <a:prstGeom prst="line">
            <a:avLst/>
          </a:prstGeom>
          <a:ln cap="rnd" w="28575">
            <a:solidFill>
              <a:srgbClr val="5C4738"/>
            </a:solidFill>
            <a:prstDash val="solid"/>
            <a:headEnd type="none" len="sm" w="sm"/>
            <a:tailEnd type="none" len="sm" w="sm"/>
          </a:ln>
        </p:spPr>
      </p:sp>
      <p:sp>
        <p:nvSpPr>
          <p:cNvPr name="TextBox 7" id="7"/>
          <p:cNvSpPr txBox="true"/>
          <p:nvPr/>
        </p:nvSpPr>
        <p:spPr>
          <a:xfrm rot="0">
            <a:off x="306949" y="2177446"/>
            <a:ext cx="10330085" cy="717293"/>
          </a:xfrm>
          <a:prstGeom prst="rect">
            <a:avLst/>
          </a:prstGeom>
        </p:spPr>
        <p:txBody>
          <a:bodyPr anchor="t" rtlCol="false" tIns="0" lIns="0" bIns="0" rIns="0">
            <a:spAutoFit/>
          </a:bodyPr>
          <a:lstStyle/>
          <a:p>
            <a:pPr algn="l">
              <a:lnSpc>
                <a:spcPts val="2768"/>
              </a:lnSpc>
            </a:pPr>
            <a:r>
              <a:rPr lang="en-US" sz="3076" b="true">
                <a:solidFill>
                  <a:srgbClr val="DF5C4E"/>
                </a:solidFill>
                <a:latin typeface="Glacial Indifference Bold"/>
                <a:ea typeface="Glacial Indifference Bold"/>
                <a:cs typeface="Glacial Indifference Bold"/>
                <a:sym typeface="Glacial Indifference Bold"/>
              </a:rPr>
              <a:t>Q: What would we lose in the gospel if Jesus Himself were not fully and eternally God?</a:t>
            </a:r>
          </a:p>
        </p:txBody>
      </p:sp>
      <p:sp>
        <p:nvSpPr>
          <p:cNvPr name="TextBox 8" id="8"/>
          <p:cNvSpPr txBox="true"/>
          <p:nvPr/>
        </p:nvSpPr>
        <p:spPr>
          <a:xfrm rot="0">
            <a:off x="306949" y="3618638"/>
            <a:ext cx="1758683" cy="374393"/>
          </a:xfrm>
          <a:prstGeom prst="rect">
            <a:avLst/>
          </a:prstGeom>
        </p:spPr>
        <p:txBody>
          <a:bodyPr anchor="t" rtlCol="false" tIns="0" lIns="0" bIns="0" rIns="0">
            <a:spAutoFit/>
          </a:bodyPr>
          <a:lstStyle/>
          <a:p>
            <a:pPr algn="l">
              <a:lnSpc>
                <a:spcPts val="2768"/>
              </a:lnSpc>
            </a:pPr>
            <a:r>
              <a:rPr lang="en-US" b="true" sz="3076">
                <a:solidFill>
                  <a:srgbClr val="5C4738"/>
                </a:solidFill>
                <a:latin typeface="Glacial Indifference Bold"/>
                <a:ea typeface="Glacial Indifference Bold"/>
                <a:cs typeface="Glacial Indifference Bold"/>
                <a:sym typeface="Glacial Indifference Bold"/>
              </a:rPr>
              <a:t>ANSWER:</a:t>
            </a:r>
          </a:p>
        </p:txBody>
      </p:sp>
      <p:sp>
        <p:nvSpPr>
          <p:cNvPr name="TextBox 9" id="9"/>
          <p:cNvSpPr txBox="true"/>
          <p:nvPr/>
        </p:nvSpPr>
        <p:spPr>
          <a:xfrm rot="0">
            <a:off x="1028609" y="4354981"/>
            <a:ext cx="9537099" cy="5977191"/>
          </a:xfrm>
          <a:prstGeom prst="rect">
            <a:avLst/>
          </a:prstGeom>
        </p:spPr>
        <p:txBody>
          <a:bodyPr anchor="t" rtlCol="false" tIns="0" lIns="0" bIns="0" rIns="0">
            <a:spAutoFit/>
          </a:bodyPr>
          <a:lstStyle/>
          <a:p>
            <a:pPr algn="l">
              <a:lnSpc>
                <a:spcPts val="3947"/>
              </a:lnSpc>
            </a:pPr>
            <a:r>
              <a:rPr lang="en-US" sz="3947" b="true">
                <a:solidFill>
                  <a:srgbClr val="5C4738"/>
                </a:solidFill>
                <a:latin typeface="Glacial Indifference Bold"/>
                <a:ea typeface="Glacial Indifference Bold"/>
                <a:cs typeface="Glacial Indifference Bold"/>
                <a:sym typeface="Glacial Indifference Bold"/>
              </a:rPr>
              <a:t>If Jesus were not fully and eternally God, the gospel would lose its revelation of who God truly is and the assurance that God Himself entered our brokenness to save us. His incarnation, sacrifice, and grace would become less than God’s own self-giving love. Because Christ is fully God, His cross reveals that our salvation is not distant or conditional, but God personally drawing near to restore humanity to Himself.</a:t>
            </a:r>
          </a:p>
          <a:p>
            <a:pPr algn="l">
              <a:lnSpc>
                <a:spcPts val="3947"/>
              </a:lnSpc>
            </a:pPr>
          </a:p>
        </p:txBody>
      </p:sp>
      <p:sp>
        <p:nvSpPr>
          <p:cNvPr name="TextBox 10" id="10"/>
          <p:cNvSpPr txBox="true"/>
          <p:nvPr/>
        </p:nvSpPr>
        <p:spPr>
          <a:xfrm rot="0">
            <a:off x="306949" y="525605"/>
            <a:ext cx="10482433" cy="306331"/>
          </a:xfrm>
          <a:prstGeom prst="rect">
            <a:avLst/>
          </a:prstGeom>
        </p:spPr>
        <p:txBody>
          <a:bodyPr anchor="t" rtlCol="false" tIns="0" lIns="0" bIns="0" rIns="0">
            <a:spAutoFit/>
          </a:bodyPr>
          <a:lstStyle/>
          <a:p>
            <a:pPr algn="l">
              <a:lnSpc>
                <a:spcPts val="2286"/>
              </a:lnSpc>
            </a:pPr>
            <a:r>
              <a:rPr lang="en-US" sz="2540" b="true">
                <a:solidFill>
                  <a:srgbClr val="DF5C4E"/>
                </a:solidFill>
                <a:latin typeface="Glacial Indifference Bold"/>
                <a:ea typeface="Glacial Indifference Bold"/>
                <a:cs typeface="Glacial Indifference Bold"/>
                <a:sym typeface="Glacial Indifference Bold"/>
              </a:rPr>
              <a:t>The Love of God</a:t>
            </a:r>
          </a:p>
        </p:txBody>
      </p:sp>
      <p:sp>
        <p:nvSpPr>
          <p:cNvPr name="TextBox 11" id="11"/>
          <p:cNvSpPr txBox="true"/>
          <p:nvPr/>
        </p:nvSpPr>
        <p:spPr>
          <a:xfrm rot="0">
            <a:off x="306949" y="170631"/>
            <a:ext cx="10482433" cy="316873"/>
          </a:xfrm>
          <a:prstGeom prst="rect">
            <a:avLst/>
          </a:prstGeom>
        </p:spPr>
        <p:txBody>
          <a:bodyPr anchor="t" rtlCol="false" tIns="0" lIns="0" bIns="0" rIns="0">
            <a:spAutoFit/>
          </a:bodyPr>
          <a:lstStyle/>
          <a:p>
            <a:pPr algn="l">
              <a:lnSpc>
                <a:spcPts val="2356"/>
              </a:lnSpc>
            </a:pPr>
            <a:r>
              <a:rPr lang="en-US" sz="2480" b="true">
                <a:solidFill>
                  <a:srgbClr val="5C4738"/>
                </a:solidFill>
                <a:latin typeface="Glacial Indifference Bold"/>
                <a:ea typeface="Glacial Indifference Bold"/>
                <a:cs typeface="Glacial Indifference Bold"/>
                <a:sym typeface="Glacial Indifference Bold"/>
              </a:rPr>
              <a:t>LESSON 13 - GRACE, LOVE, AND FELLOWSHIP</a:t>
            </a:r>
            <a:r>
              <a:rPr lang="en-US" sz="2480" b="true">
                <a:solidFill>
                  <a:srgbClr val="374662"/>
                </a:solidFill>
                <a:latin typeface="Glacial Indifference Bold"/>
                <a:ea typeface="Glacial Indifference Bold"/>
                <a:cs typeface="Glacial Indifference Bold"/>
                <a:sym typeface="Glacial Indifference Bold"/>
              </a:rPr>
              <a:t> </a:t>
            </a:r>
            <a:r>
              <a:rPr lang="en-US" sz="2480" b="true">
                <a:solidFill>
                  <a:srgbClr val="2A4463"/>
                </a:solidFill>
                <a:latin typeface="Glacial Indifference Bold"/>
                <a:ea typeface="Glacial Indifference Bold"/>
                <a:cs typeface="Glacial Indifference Bold"/>
                <a:sym typeface="Glacial Indifference Bold"/>
              </a:rPr>
              <a:t>I </a:t>
            </a:r>
            <a:r>
              <a:rPr lang="en-US" sz="2480" b="true">
                <a:solidFill>
                  <a:srgbClr val="DF5C4E"/>
                </a:solidFill>
                <a:latin typeface="Glacial Indifference Bold"/>
                <a:ea typeface="Glacial Indifference Bold"/>
                <a:cs typeface="Glacial Indifference Bold"/>
                <a:sym typeface="Glacial Indifference Bold"/>
              </a:rPr>
              <a:t>MONDAY</a:t>
            </a:r>
          </a:p>
        </p:txBody>
      </p:sp>
    </p:spTree>
  </p:cSld>
  <p:clrMapOvr>
    <a:masterClrMapping/>
  </p:clrMapOvr>
</p:sld>
</file>

<file path=ppt/slides/slide1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306949" y="525605"/>
            <a:ext cx="10482433" cy="306331"/>
          </a:xfrm>
          <a:prstGeom prst="rect">
            <a:avLst/>
          </a:prstGeom>
        </p:spPr>
        <p:txBody>
          <a:bodyPr anchor="t" rtlCol="false" tIns="0" lIns="0" bIns="0" rIns="0">
            <a:spAutoFit/>
          </a:bodyPr>
          <a:lstStyle/>
          <a:p>
            <a:pPr algn="l">
              <a:lnSpc>
                <a:spcPts val="2286"/>
              </a:lnSpc>
            </a:pPr>
            <a:r>
              <a:rPr lang="en-US" sz="2540" b="true">
                <a:solidFill>
                  <a:srgbClr val="DF5C4E"/>
                </a:solidFill>
                <a:latin typeface="Glacial Indifference Bold"/>
                <a:ea typeface="Glacial Indifference Bold"/>
                <a:cs typeface="Glacial Indifference Bold"/>
                <a:sym typeface="Glacial Indifference Bold"/>
              </a:rPr>
              <a:t>The God of Love</a:t>
            </a:r>
          </a:p>
        </p:txBody>
      </p:sp>
      <p:sp>
        <p:nvSpPr>
          <p:cNvPr name="TextBox 3" id="3"/>
          <p:cNvSpPr txBox="true"/>
          <p:nvPr/>
        </p:nvSpPr>
        <p:spPr>
          <a:xfrm rot="0">
            <a:off x="306949" y="170631"/>
            <a:ext cx="10482433" cy="316873"/>
          </a:xfrm>
          <a:prstGeom prst="rect">
            <a:avLst/>
          </a:prstGeom>
        </p:spPr>
        <p:txBody>
          <a:bodyPr anchor="t" rtlCol="false" tIns="0" lIns="0" bIns="0" rIns="0">
            <a:spAutoFit/>
          </a:bodyPr>
          <a:lstStyle/>
          <a:p>
            <a:pPr algn="l">
              <a:lnSpc>
                <a:spcPts val="2356"/>
              </a:lnSpc>
            </a:pPr>
            <a:r>
              <a:rPr lang="en-US" sz="2480" b="true">
                <a:solidFill>
                  <a:srgbClr val="5C4738"/>
                </a:solidFill>
                <a:latin typeface="Glacial Indifference Bold"/>
                <a:ea typeface="Glacial Indifference Bold"/>
                <a:cs typeface="Glacial Indifference Bold"/>
                <a:sym typeface="Glacial Indifference Bold"/>
              </a:rPr>
              <a:t>LESSON 13 - GRACE, LOVE, AND FELLOWSHIP</a:t>
            </a:r>
            <a:r>
              <a:rPr lang="en-US" sz="2480" b="true">
                <a:solidFill>
                  <a:srgbClr val="59101E"/>
                </a:solidFill>
                <a:latin typeface="Glacial Indifference Bold"/>
                <a:ea typeface="Glacial Indifference Bold"/>
                <a:cs typeface="Glacial Indifference Bold"/>
                <a:sym typeface="Glacial Indifference Bold"/>
              </a:rPr>
              <a:t> </a:t>
            </a:r>
            <a:r>
              <a:rPr lang="en-US" sz="2480" b="true">
                <a:solidFill>
                  <a:srgbClr val="374662"/>
                </a:solidFill>
                <a:latin typeface="Glacial Indifference Bold"/>
                <a:ea typeface="Glacial Indifference Bold"/>
                <a:cs typeface="Glacial Indifference Bold"/>
                <a:sym typeface="Glacial Indifference Bold"/>
              </a:rPr>
              <a:t>I </a:t>
            </a:r>
            <a:r>
              <a:rPr lang="en-US" sz="2480" b="true">
                <a:solidFill>
                  <a:srgbClr val="DF5C4E"/>
                </a:solidFill>
                <a:latin typeface="Glacial Indifference Bold"/>
                <a:ea typeface="Glacial Indifference Bold"/>
                <a:cs typeface="Glacial Indifference Bold"/>
                <a:sym typeface="Glacial Indifference Bold"/>
              </a:rPr>
              <a:t>TUESDAY</a:t>
            </a:r>
          </a:p>
        </p:txBody>
      </p:sp>
      <p:sp>
        <p:nvSpPr>
          <p:cNvPr name="AutoShape 4" id="4"/>
          <p:cNvSpPr/>
          <p:nvPr/>
        </p:nvSpPr>
        <p:spPr>
          <a:xfrm>
            <a:off x="306949" y="874799"/>
            <a:ext cx="1132438" cy="0"/>
          </a:xfrm>
          <a:prstGeom prst="line">
            <a:avLst/>
          </a:prstGeom>
          <a:ln cap="flat" w="9525">
            <a:solidFill>
              <a:srgbClr val="5C4738"/>
            </a:solidFill>
            <a:prstDash val="solid"/>
            <a:headEnd type="none" len="sm" w="sm"/>
            <a:tailEnd type="none" len="sm" w="sm"/>
          </a:ln>
        </p:spPr>
      </p:sp>
      <p:grpSp>
        <p:nvGrpSpPr>
          <p:cNvPr name="Group 5" id="5"/>
          <p:cNvGrpSpPr/>
          <p:nvPr/>
        </p:nvGrpSpPr>
        <p:grpSpPr>
          <a:xfrm rot="0">
            <a:off x="-154316" y="1758530"/>
            <a:ext cx="5105394" cy="696514"/>
            <a:chOff x="0" y="0"/>
            <a:chExt cx="1727163" cy="235632"/>
          </a:xfrm>
        </p:grpSpPr>
        <p:sp>
          <p:nvSpPr>
            <p:cNvPr name="Freeform 6" id="6"/>
            <p:cNvSpPr/>
            <p:nvPr/>
          </p:nvSpPr>
          <p:spPr>
            <a:xfrm flipH="false" flipV="false" rot="0">
              <a:off x="0" y="0"/>
              <a:ext cx="1727163" cy="235632"/>
            </a:xfrm>
            <a:custGeom>
              <a:avLst/>
              <a:gdLst/>
              <a:ahLst/>
              <a:cxnLst/>
              <a:rect r="r" b="b" t="t" l="l"/>
              <a:pathLst>
                <a:path h="235632" w="1727163">
                  <a:moveTo>
                    <a:pt x="0" y="0"/>
                  </a:moveTo>
                  <a:lnTo>
                    <a:pt x="1727163" y="0"/>
                  </a:lnTo>
                  <a:lnTo>
                    <a:pt x="1727163" y="235632"/>
                  </a:lnTo>
                  <a:lnTo>
                    <a:pt x="0" y="235632"/>
                  </a:lnTo>
                  <a:close/>
                </a:path>
              </a:pathLst>
            </a:custGeom>
            <a:solidFill>
              <a:srgbClr val="5C4738">
                <a:alpha val="30980"/>
              </a:srgbClr>
            </a:solidFill>
          </p:spPr>
        </p:sp>
      </p:grpSp>
      <p:sp>
        <p:nvSpPr>
          <p:cNvPr name="TextBox 7" id="7"/>
          <p:cNvSpPr txBox="true"/>
          <p:nvPr/>
        </p:nvSpPr>
        <p:spPr>
          <a:xfrm rot="0">
            <a:off x="183417" y="1422325"/>
            <a:ext cx="3687294" cy="1032720"/>
          </a:xfrm>
          <a:prstGeom prst="rect">
            <a:avLst/>
          </a:prstGeom>
        </p:spPr>
        <p:txBody>
          <a:bodyPr anchor="t" rtlCol="false" tIns="0" lIns="0" bIns="0" rIns="0">
            <a:spAutoFit/>
          </a:bodyPr>
          <a:lstStyle/>
          <a:p>
            <a:pPr algn="l">
              <a:lnSpc>
                <a:spcPts val="7575"/>
              </a:lnSpc>
            </a:pPr>
            <a:r>
              <a:rPr lang="en-US" sz="8416" b="true">
                <a:solidFill>
                  <a:srgbClr val="5C4738"/>
                </a:solidFill>
                <a:latin typeface="Glacial Indifference Bold"/>
                <a:ea typeface="Glacial Indifference Bold"/>
                <a:cs typeface="Glacial Indifference Bold"/>
                <a:sym typeface="Glacial Indifference Bold"/>
              </a:rPr>
              <a:t>Gospel </a:t>
            </a:r>
          </a:p>
        </p:txBody>
      </p:sp>
      <p:sp>
        <p:nvSpPr>
          <p:cNvPr name="TextBox 8" id="8"/>
          <p:cNvSpPr txBox="true"/>
          <p:nvPr/>
        </p:nvSpPr>
        <p:spPr>
          <a:xfrm rot="0">
            <a:off x="183417" y="2616970"/>
            <a:ext cx="10452216" cy="2813856"/>
          </a:xfrm>
          <a:prstGeom prst="rect">
            <a:avLst/>
          </a:prstGeom>
        </p:spPr>
        <p:txBody>
          <a:bodyPr anchor="t" rtlCol="false" tIns="0" lIns="0" bIns="0" rIns="0">
            <a:spAutoFit/>
          </a:bodyPr>
          <a:lstStyle/>
          <a:p>
            <a:pPr algn="l">
              <a:lnSpc>
                <a:spcPts val="3730"/>
              </a:lnSpc>
            </a:pPr>
            <a:r>
              <a:rPr lang="en-US" sz="3134" b="true">
                <a:solidFill>
                  <a:srgbClr val="5C4738"/>
                </a:solidFill>
                <a:latin typeface="Glacial Indifference Bold"/>
                <a:ea typeface="Glacial Indifference Bold"/>
                <a:cs typeface="Glacial Indifference Bold"/>
                <a:sym typeface="Glacial Indifference Bold"/>
              </a:rPr>
              <a:t>God is not merely a God who gives love; He is the God of love. This means our weakness does not make us objects of divine anger, but people invited into relationship. In Christ, we encounter God’s love personally, where wounded hearts can find peace, belonging, and hope.</a:t>
            </a:r>
          </a:p>
        </p:txBody>
      </p:sp>
      <p:sp>
        <p:nvSpPr>
          <p:cNvPr name="TextBox 9" id="9"/>
          <p:cNvSpPr txBox="true"/>
          <p:nvPr/>
        </p:nvSpPr>
        <p:spPr>
          <a:xfrm rot="0">
            <a:off x="3870712" y="1565804"/>
            <a:ext cx="3777675" cy="889240"/>
          </a:xfrm>
          <a:prstGeom prst="rect">
            <a:avLst/>
          </a:prstGeom>
        </p:spPr>
        <p:txBody>
          <a:bodyPr anchor="t" rtlCol="false" tIns="0" lIns="0" bIns="0" rIns="0">
            <a:spAutoFit/>
          </a:bodyPr>
          <a:lstStyle/>
          <a:p>
            <a:pPr algn="l">
              <a:lnSpc>
                <a:spcPts val="6549"/>
              </a:lnSpc>
            </a:pPr>
            <a:r>
              <a:rPr lang="en-US" sz="7277" b="true">
                <a:solidFill>
                  <a:srgbClr val="5C4738"/>
                </a:solidFill>
                <a:latin typeface="Glacial Indifference Bold"/>
                <a:ea typeface="Glacial Indifference Bold"/>
                <a:cs typeface="Glacial Indifference Bold"/>
                <a:sym typeface="Glacial Indifference Bold"/>
              </a:rPr>
              <a:t>THEMES</a:t>
            </a:r>
          </a:p>
        </p:txBody>
      </p:sp>
      <p:grpSp>
        <p:nvGrpSpPr>
          <p:cNvPr name="Group 10" id="10"/>
          <p:cNvGrpSpPr/>
          <p:nvPr/>
        </p:nvGrpSpPr>
        <p:grpSpPr>
          <a:xfrm rot="0">
            <a:off x="-154316" y="5900645"/>
            <a:ext cx="5105394" cy="696514"/>
            <a:chOff x="0" y="0"/>
            <a:chExt cx="1727163" cy="235632"/>
          </a:xfrm>
        </p:grpSpPr>
        <p:sp>
          <p:nvSpPr>
            <p:cNvPr name="Freeform 11" id="11"/>
            <p:cNvSpPr/>
            <p:nvPr/>
          </p:nvSpPr>
          <p:spPr>
            <a:xfrm flipH="false" flipV="false" rot="0">
              <a:off x="0" y="0"/>
              <a:ext cx="1727163" cy="235632"/>
            </a:xfrm>
            <a:custGeom>
              <a:avLst/>
              <a:gdLst/>
              <a:ahLst/>
              <a:cxnLst/>
              <a:rect r="r" b="b" t="t" l="l"/>
              <a:pathLst>
                <a:path h="235632" w="1727163">
                  <a:moveTo>
                    <a:pt x="0" y="0"/>
                  </a:moveTo>
                  <a:lnTo>
                    <a:pt x="1727163" y="0"/>
                  </a:lnTo>
                  <a:lnTo>
                    <a:pt x="1727163" y="235632"/>
                  </a:lnTo>
                  <a:lnTo>
                    <a:pt x="0" y="235632"/>
                  </a:lnTo>
                  <a:close/>
                </a:path>
              </a:pathLst>
            </a:custGeom>
            <a:solidFill>
              <a:srgbClr val="5C4738">
                <a:alpha val="30980"/>
              </a:srgbClr>
            </a:solidFill>
          </p:spPr>
        </p:sp>
      </p:grpSp>
      <p:sp>
        <p:nvSpPr>
          <p:cNvPr name="TextBox 12" id="12"/>
          <p:cNvSpPr txBox="true"/>
          <p:nvPr/>
        </p:nvSpPr>
        <p:spPr>
          <a:xfrm rot="0">
            <a:off x="183417" y="5564440"/>
            <a:ext cx="3687294" cy="1032720"/>
          </a:xfrm>
          <a:prstGeom prst="rect">
            <a:avLst/>
          </a:prstGeom>
        </p:spPr>
        <p:txBody>
          <a:bodyPr anchor="t" rtlCol="false" tIns="0" lIns="0" bIns="0" rIns="0">
            <a:spAutoFit/>
          </a:bodyPr>
          <a:lstStyle/>
          <a:p>
            <a:pPr algn="l">
              <a:lnSpc>
                <a:spcPts val="7575"/>
              </a:lnSpc>
            </a:pPr>
            <a:r>
              <a:rPr lang="en-US" sz="8416" b="true">
                <a:solidFill>
                  <a:srgbClr val="5C4738"/>
                </a:solidFill>
                <a:latin typeface="Glacial Indifference Bold"/>
                <a:ea typeface="Glacial Indifference Bold"/>
                <a:cs typeface="Glacial Indifference Bold"/>
                <a:sym typeface="Glacial Indifference Bold"/>
              </a:rPr>
              <a:t>Gospel </a:t>
            </a:r>
          </a:p>
        </p:txBody>
      </p:sp>
      <p:sp>
        <p:nvSpPr>
          <p:cNvPr name="TextBox 13" id="13"/>
          <p:cNvSpPr txBox="true"/>
          <p:nvPr/>
        </p:nvSpPr>
        <p:spPr>
          <a:xfrm rot="0">
            <a:off x="183417" y="6768610"/>
            <a:ext cx="10452216" cy="3404533"/>
          </a:xfrm>
          <a:prstGeom prst="rect">
            <a:avLst/>
          </a:prstGeom>
        </p:spPr>
        <p:txBody>
          <a:bodyPr anchor="t" rtlCol="false" tIns="0" lIns="0" bIns="0" rIns="0">
            <a:spAutoFit/>
          </a:bodyPr>
          <a:lstStyle/>
          <a:p>
            <a:pPr algn="l">
              <a:lnSpc>
                <a:spcPts val="3849"/>
              </a:lnSpc>
            </a:pPr>
            <a:r>
              <a:rPr lang="en-US" sz="3234" b="true">
                <a:solidFill>
                  <a:srgbClr val="5C4738"/>
                </a:solidFill>
                <a:latin typeface="Glacial Indifference Bold"/>
                <a:ea typeface="Glacial Indifference Bold"/>
                <a:cs typeface="Glacial Indifference Bold"/>
                <a:sym typeface="Glacial Indifference Bold"/>
              </a:rPr>
              <a:t>The Trinity reveals that love is relational at God’s very being. Therefore, Christian community cannot be built through perfection or performance. We remain imperfect, sometimes defensive and wounded, yet God patiently teaches us to receive His love, become vulnerable, and extend that same grace toward others.</a:t>
            </a:r>
          </a:p>
        </p:txBody>
      </p:sp>
      <p:sp>
        <p:nvSpPr>
          <p:cNvPr name="TextBox 14" id="14"/>
          <p:cNvSpPr txBox="true"/>
          <p:nvPr/>
        </p:nvSpPr>
        <p:spPr>
          <a:xfrm rot="0">
            <a:off x="3870712" y="5564440"/>
            <a:ext cx="2361357" cy="1032720"/>
          </a:xfrm>
          <a:prstGeom prst="rect">
            <a:avLst/>
          </a:prstGeom>
        </p:spPr>
        <p:txBody>
          <a:bodyPr anchor="t" rtlCol="false" tIns="0" lIns="0" bIns="0" rIns="0">
            <a:spAutoFit/>
          </a:bodyPr>
          <a:lstStyle/>
          <a:p>
            <a:pPr algn="l">
              <a:lnSpc>
                <a:spcPts val="7575"/>
              </a:lnSpc>
            </a:pPr>
            <a:r>
              <a:rPr lang="en-US" sz="8416" b="true">
                <a:solidFill>
                  <a:srgbClr val="5C4738"/>
                </a:solidFill>
                <a:latin typeface="Glacial Indifference Bold"/>
                <a:ea typeface="Glacial Indifference Bold"/>
                <a:cs typeface="Glacial Indifference Bold"/>
                <a:sym typeface="Glacial Indifference Bold"/>
              </a:rPr>
              <a:t>LIFE</a:t>
            </a:r>
          </a:p>
        </p:txBody>
      </p:sp>
    </p:spTree>
  </p:cSld>
  <p:clrMapOvr>
    <a:masterClrMapping/>
  </p:clrMapOvr>
</p:sld>
</file>

<file path=ppt/slides/slide1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306949" y="525605"/>
            <a:ext cx="10332968" cy="592081"/>
          </a:xfrm>
          <a:prstGeom prst="rect">
            <a:avLst/>
          </a:prstGeom>
        </p:spPr>
        <p:txBody>
          <a:bodyPr anchor="t" rtlCol="false" tIns="0" lIns="0" bIns="0" rIns="0">
            <a:spAutoFit/>
          </a:bodyPr>
          <a:lstStyle/>
          <a:p>
            <a:pPr algn="l">
              <a:lnSpc>
                <a:spcPts val="2286"/>
              </a:lnSpc>
            </a:pPr>
            <a:r>
              <a:rPr lang="en-US" sz="2540" b="true">
                <a:solidFill>
                  <a:srgbClr val="DF5C4E"/>
                </a:solidFill>
                <a:latin typeface="Glacial Indifference Bold"/>
                <a:ea typeface="Glacial Indifference Bold"/>
                <a:cs typeface="Glacial Indifference Bold"/>
                <a:sym typeface="Glacial Indifference Bold"/>
              </a:rPr>
              <a:t>The Fellowship of the Holy Spirit</a:t>
            </a:r>
          </a:p>
          <a:p>
            <a:pPr algn="l">
              <a:lnSpc>
                <a:spcPts val="2286"/>
              </a:lnSpc>
            </a:pPr>
          </a:p>
        </p:txBody>
      </p:sp>
      <p:sp>
        <p:nvSpPr>
          <p:cNvPr name="TextBox 3" id="3"/>
          <p:cNvSpPr txBox="true"/>
          <p:nvPr/>
        </p:nvSpPr>
        <p:spPr>
          <a:xfrm rot="0">
            <a:off x="306949" y="170631"/>
            <a:ext cx="10482433" cy="316873"/>
          </a:xfrm>
          <a:prstGeom prst="rect">
            <a:avLst/>
          </a:prstGeom>
        </p:spPr>
        <p:txBody>
          <a:bodyPr anchor="t" rtlCol="false" tIns="0" lIns="0" bIns="0" rIns="0">
            <a:spAutoFit/>
          </a:bodyPr>
          <a:lstStyle/>
          <a:p>
            <a:pPr algn="l">
              <a:lnSpc>
                <a:spcPts val="2356"/>
              </a:lnSpc>
            </a:pPr>
            <a:r>
              <a:rPr lang="en-US" sz="2480" b="true">
                <a:solidFill>
                  <a:srgbClr val="5C4738"/>
                </a:solidFill>
                <a:latin typeface="Glacial Indifference Bold"/>
                <a:ea typeface="Glacial Indifference Bold"/>
                <a:cs typeface="Glacial Indifference Bold"/>
                <a:sym typeface="Glacial Indifference Bold"/>
              </a:rPr>
              <a:t>LESSON 13 - GRACE, LOVE, AND FELLOWSHIP</a:t>
            </a:r>
            <a:r>
              <a:rPr lang="en-US" sz="2480" b="true">
                <a:solidFill>
                  <a:srgbClr val="374662"/>
                </a:solidFill>
                <a:latin typeface="Glacial Indifference Bold"/>
                <a:ea typeface="Glacial Indifference Bold"/>
                <a:cs typeface="Glacial Indifference Bold"/>
                <a:sym typeface="Glacial Indifference Bold"/>
              </a:rPr>
              <a:t> I</a:t>
            </a:r>
            <a:r>
              <a:rPr lang="en-US" sz="2480" b="true">
                <a:solidFill>
                  <a:srgbClr val="59101E"/>
                </a:solidFill>
                <a:latin typeface="Glacial Indifference Bold"/>
                <a:ea typeface="Glacial Indifference Bold"/>
                <a:cs typeface="Glacial Indifference Bold"/>
                <a:sym typeface="Glacial Indifference Bold"/>
              </a:rPr>
              <a:t> </a:t>
            </a:r>
            <a:r>
              <a:rPr lang="en-US" sz="2480" b="true">
                <a:solidFill>
                  <a:srgbClr val="DF5C4E"/>
                </a:solidFill>
                <a:latin typeface="Glacial Indifference Bold"/>
                <a:ea typeface="Glacial Indifference Bold"/>
                <a:cs typeface="Glacial Indifference Bold"/>
                <a:sym typeface="Glacial Indifference Bold"/>
              </a:rPr>
              <a:t>WEDNESDAY</a:t>
            </a:r>
          </a:p>
        </p:txBody>
      </p:sp>
      <p:sp>
        <p:nvSpPr>
          <p:cNvPr name="AutoShape 4" id="4"/>
          <p:cNvSpPr/>
          <p:nvPr/>
        </p:nvSpPr>
        <p:spPr>
          <a:xfrm>
            <a:off x="306949" y="874799"/>
            <a:ext cx="1132438" cy="0"/>
          </a:xfrm>
          <a:prstGeom prst="line">
            <a:avLst/>
          </a:prstGeom>
          <a:ln cap="flat" w="9525">
            <a:solidFill>
              <a:srgbClr val="000000"/>
            </a:solidFill>
            <a:prstDash val="solid"/>
            <a:headEnd type="none" len="sm" w="sm"/>
            <a:tailEnd type="none" len="sm" w="sm"/>
          </a:ln>
        </p:spPr>
      </p:sp>
      <p:grpSp>
        <p:nvGrpSpPr>
          <p:cNvPr name="Group 5" id="5"/>
          <p:cNvGrpSpPr/>
          <p:nvPr/>
        </p:nvGrpSpPr>
        <p:grpSpPr>
          <a:xfrm rot="0">
            <a:off x="-154316" y="1758530"/>
            <a:ext cx="5105394" cy="696514"/>
            <a:chOff x="0" y="0"/>
            <a:chExt cx="1727163" cy="235632"/>
          </a:xfrm>
        </p:grpSpPr>
        <p:sp>
          <p:nvSpPr>
            <p:cNvPr name="Freeform 6" id="6"/>
            <p:cNvSpPr/>
            <p:nvPr/>
          </p:nvSpPr>
          <p:spPr>
            <a:xfrm flipH="false" flipV="false" rot="0">
              <a:off x="0" y="0"/>
              <a:ext cx="1727163" cy="235632"/>
            </a:xfrm>
            <a:custGeom>
              <a:avLst/>
              <a:gdLst/>
              <a:ahLst/>
              <a:cxnLst/>
              <a:rect r="r" b="b" t="t" l="l"/>
              <a:pathLst>
                <a:path h="235632" w="1727163">
                  <a:moveTo>
                    <a:pt x="0" y="0"/>
                  </a:moveTo>
                  <a:lnTo>
                    <a:pt x="1727163" y="0"/>
                  </a:lnTo>
                  <a:lnTo>
                    <a:pt x="1727163" y="235632"/>
                  </a:lnTo>
                  <a:lnTo>
                    <a:pt x="0" y="235632"/>
                  </a:lnTo>
                  <a:close/>
                </a:path>
              </a:pathLst>
            </a:custGeom>
            <a:solidFill>
              <a:srgbClr val="5C4738">
                <a:alpha val="30980"/>
              </a:srgbClr>
            </a:solidFill>
          </p:spPr>
        </p:sp>
      </p:grpSp>
      <p:sp>
        <p:nvSpPr>
          <p:cNvPr name="TextBox 7" id="7"/>
          <p:cNvSpPr txBox="true"/>
          <p:nvPr/>
        </p:nvSpPr>
        <p:spPr>
          <a:xfrm rot="0">
            <a:off x="183417" y="1422325"/>
            <a:ext cx="3687294" cy="1032720"/>
          </a:xfrm>
          <a:prstGeom prst="rect">
            <a:avLst/>
          </a:prstGeom>
        </p:spPr>
        <p:txBody>
          <a:bodyPr anchor="t" rtlCol="false" tIns="0" lIns="0" bIns="0" rIns="0">
            <a:spAutoFit/>
          </a:bodyPr>
          <a:lstStyle/>
          <a:p>
            <a:pPr algn="l">
              <a:lnSpc>
                <a:spcPts val="7575"/>
              </a:lnSpc>
            </a:pPr>
            <a:r>
              <a:rPr lang="en-US" sz="8416" b="true">
                <a:solidFill>
                  <a:srgbClr val="5C4738"/>
                </a:solidFill>
                <a:latin typeface="Glacial Indifference Bold"/>
                <a:ea typeface="Glacial Indifference Bold"/>
                <a:cs typeface="Glacial Indifference Bold"/>
                <a:sym typeface="Glacial Indifference Bold"/>
              </a:rPr>
              <a:t>Gospel </a:t>
            </a:r>
          </a:p>
        </p:txBody>
      </p:sp>
      <p:sp>
        <p:nvSpPr>
          <p:cNvPr name="TextBox 8" id="8"/>
          <p:cNvSpPr txBox="true"/>
          <p:nvPr/>
        </p:nvSpPr>
        <p:spPr>
          <a:xfrm rot="0">
            <a:off x="183417" y="2616970"/>
            <a:ext cx="10452216" cy="2813856"/>
          </a:xfrm>
          <a:prstGeom prst="rect">
            <a:avLst/>
          </a:prstGeom>
        </p:spPr>
        <p:txBody>
          <a:bodyPr anchor="t" rtlCol="false" tIns="0" lIns="0" bIns="0" rIns="0">
            <a:spAutoFit/>
          </a:bodyPr>
          <a:lstStyle/>
          <a:p>
            <a:pPr algn="l">
              <a:lnSpc>
                <a:spcPts val="3730"/>
              </a:lnSpc>
            </a:pPr>
            <a:r>
              <a:rPr lang="en-US" sz="3134" b="true">
                <a:solidFill>
                  <a:srgbClr val="5C4738"/>
                </a:solidFill>
                <a:latin typeface="Glacial Indifference Bold"/>
                <a:ea typeface="Glacial Indifference Bold"/>
                <a:cs typeface="Glacial Indifference Bold"/>
                <a:sym typeface="Glacial Indifference Bold"/>
              </a:rPr>
              <a:t>The Spirit does not merely empower us; He accompanies us in our weakness. He knows the depths of our hearts and patiently works within our limitations. Fellowship begins when we stop pretending strength, allowing the Spirit to meet us honestly and transform us from within.</a:t>
            </a:r>
          </a:p>
        </p:txBody>
      </p:sp>
      <p:sp>
        <p:nvSpPr>
          <p:cNvPr name="TextBox 9" id="9"/>
          <p:cNvSpPr txBox="true"/>
          <p:nvPr/>
        </p:nvSpPr>
        <p:spPr>
          <a:xfrm rot="0">
            <a:off x="3870712" y="1565804"/>
            <a:ext cx="3777675" cy="889240"/>
          </a:xfrm>
          <a:prstGeom prst="rect">
            <a:avLst/>
          </a:prstGeom>
        </p:spPr>
        <p:txBody>
          <a:bodyPr anchor="t" rtlCol="false" tIns="0" lIns="0" bIns="0" rIns="0">
            <a:spAutoFit/>
          </a:bodyPr>
          <a:lstStyle/>
          <a:p>
            <a:pPr algn="l">
              <a:lnSpc>
                <a:spcPts val="6549"/>
              </a:lnSpc>
            </a:pPr>
            <a:r>
              <a:rPr lang="en-US" sz="7277" b="true">
                <a:solidFill>
                  <a:srgbClr val="5C4738"/>
                </a:solidFill>
                <a:latin typeface="Glacial Indifference Bold"/>
                <a:ea typeface="Glacial Indifference Bold"/>
                <a:cs typeface="Glacial Indifference Bold"/>
                <a:sym typeface="Glacial Indifference Bold"/>
              </a:rPr>
              <a:t>THEMES</a:t>
            </a:r>
          </a:p>
        </p:txBody>
      </p:sp>
      <p:grpSp>
        <p:nvGrpSpPr>
          <p:cNvPr name="Group 10" id="10"/>
          <p:cNvGrpSpPr/>
          <p:nvPr/>
        </p:nvGrpSpPr>
        <p:grpSpPr>
          <a:xfrm rot="0">
            <a:off x="-154316" y="5900645"/>
            <a:ext cx="5105394" cy="696514"/>
            <a:chOff x="0" y="0"/>
            <a:chExt cx="1727163" cy="235632"/>
          </a:xfrm>
        </p:grpSpPr>
        <p:sp>
          <p:nvSpPr>
            <p:cNvPr name="Freeform 11" id="11"/>
            <p:cNvSpPr/>
            <p:nvPr/>
          </p:nvSpPr>
          <p:spPr>
            <a:xfrm flipH="false" flipV="false" rot="0">
              <a:off x="0" y="0"/>
              <a:ext cx="1727163" cy="235632"/>
            </a:xfrm>
            <a:custGeom>
              <a:avLst/>
              <a:gdLst/>
              <a:ahLst/>
              <a:cxnLst/>
              <a:rect r="r" b="b" t="t" l="l"/>
              <a:pathLst>
                <a:path h="235632" w="1727163">
                  <a:moveTo>
                    <a:pt x="0" y="0"/>
                  </a:moveTo>
                  <a:lnTo>
                    <a:pt x="1727163" y="0"/>
                  </a:lnTo>
                  <a:lnTo>
                    <a:pt x="1727163" y="235632"/>
                  </a:lnTo>
                  <a:lnTo>
                    <a:pt x="0" y="235632"/>
                  </a:lnTo>
                  <a:close/>
                </a:path>
              </a:pathLst>
            </a:custGeom>
            <a:solidFill>
              <a:srgbClr val="5C4738">
                <a:alpha val="30980"/>
              </a:srgbClr>
            </a:solidFill>
          </p:spPr>
        </p:sp>
      </p:grpSp>
      <p:sp>
        <p:nvSpPr>
          <p:cNvPr name="TextBox 12" id="12"/>
          <p:cNvSpPr txBox="true"/>
          <p:nvPr/>
        </p:nvSpPr>
        <p:spPr>
          <a:xfrm rot="0">
            <a:off x="183417" y="5564440"/>
            <a:ext cx="3687294" cy="1032720"/>
          </a:xfrm>
          <a:prstGeom prst="rect">
            <a:avLst/>
          </a:prstGeom>
        </p:spPr>
        <p:txBody>
          <a:bodyPr anchor="t" rtlCol="false" tIns="0" lIns="0" bIns="0" rIns="0">
            <a:spAutoFit/>
          </a:bodyPr>
          <a:lstStyle/>
          <a:p>
            <a:pPr algn="l">
              <a:lnSpc>
                <a:spcPts val="7575"/>
              </a:lnSpc>
            </a:pPr>
            <a:r>
              <a:rPr lang="en-US" sz="8416" b="true">
                <a:solidFill>
                  <a:srgbClr val="5C4738"/>
                </a:solidFill>
                <a:latin typeface="Glacial Indifference Bold"/>
                <a:ea typeface="Glacial Indifference Bold"/>
                <a:cs typeface="Glacial Indifference Bold"/>
                <a:sym typeface="Glacial Indifference Bold"/>
              </a:rPr>
              <a:t>Gospel </a:t>
            </a:r>
          </a:p>
        </p:txBody>
      </p:sp>
      <p:sp>
        <p:nvSpPr>
          <p:cNvPr name="TextBox 13" id="13"/>
          <p:cNvSpPr txBox="true"/>
          <p:nvPr/>
        </p:nvSpPr>
        <p:spPr>
          <a:xfrm rot="0">
            <a:off x="183417" y="6768610"/>
            <a:ext cx="10452216" cy="3404533"/>
          </a:xfrm>
          <a:prstGeom prst="rect">
            <a:avLst/>
          </a:prstGeom>
        </p:spPr>
        <p:txBody>
          <a:bodyPr anchor="t" rtlCol="false" tIns="0" lIns="0" bIns="0" rIns="0">
            <a:spAutoFit/>
          </a:bodyPr>
          <a:lstStyle/>
          <a:p>
            <a:pPr algn="l">
              <a:lnSpc>
                <a:spcPts val="3849"/>
              </a:lnSpc>
            </a:pPr>
            <a:r>
              <a:rPr lang="en-US" sz="3234" b="true">
                <a:solidFill>
                  <a:srgbClr val="5C4738"/>
                </a:solidFill>
                <a:latin typeface="Glacial Indifference Bold"/>
                <a:ea typeface="Glacial Indifference Bold"/>
                <a:cs typeface="Glacial Indifference Bold"/>
                <a:sym typeface="Glacial Indifference Bold"/>
              </a:rPr>
              <a:t>True fellowship cannot be manufactured through agreement, activity, or religious performance. The Spirit creates communion by drawing imperfect people toward Christ and one another. When we are defensive, wounded, or divided, His presence gently opens our hearts to receive grace, practice vulnerability, and grow together.</a:t>
            </a:r>
          </a:p>
        </p:txBody>
      </p:sp>
      <p:sp>
        <p:nvSpPr>
          <p:cNvPr name="TextBox 14" id="14"/>
          <p:cNvSpPr txBox="true"/>
          <p:nvPr/>
        </p:nvSpPr>
        <p:spPr>
          <a:xfrm rot="0">
            <a:off x="3870712" y="5564440"/>
            <a:ext cx="2361357" cy="1032720"/>
          </a:xfrm>
          <a:prstGeom prst="rect">
            <a:avLst/>
          </a:prstGeom>
        </p:spPr>
        <p:txBody>
          <a:bodyPr anchor="t" rtlCol="false" tIns="0" lIns="0" bIns="0" rIns="0">
            <a:spAutoFit/>
          </a:bodyPr>
          <a:lstStyle/>
          <a:p>
            <a:pPr algn="l">
              <a:lnSpc>
                <a:spcPts val="7575"/>
              </a:lnSpc>
            </a:pPr>
            <a:r>
              <a:rPr lang="en-US" sz="8416" b="true">
                <a:solidFill>
                  <a:srgbClr val="5C4738"/>
                </a:solidFill>
                <a:latin typeface="Glacial Indifference Bold"/>
                <a:ea typeface="Glacial Indifference Bold"/>
                <a:cs typeface="Glacial Indifference Bold"/>
                <a:sym typeface="Glacial Indifference Bold"/>
              </a:rPr>
              <a:t>LIFE</a:t>
            </a:r>
          </a:p>
        </p:txBody>
      </p:sp>
    </p:spTree>
  </p:cSld>
  <p:clrMapOvr>
    <a:masterClrMapping/>
  </p:clrMapOvr>
</p:sld>
</file>

<file path=ppt/slides/slide1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AutoShape 2" id="2"/>
          <p:cNvSpPr/>
          <p:nvPr/>
        </p:nvSpPr>
        <p:spPr>
          <a:xfrm rot="0">
            <a:off x="306949" y="870036"/>
            <a:ext cx="1132438" cy="0"/>
          </a:xfrm>
          <a:prstGeom prst="line">
            <a:avLst/>
          </a:prstGeom>
          <a:ln cap="flat" w="9525">
            <a:solidFill>
              <a:srgbClr val="000000"/>
            </a:solidFill>
            <a:prstDash val="solid"/>
            <a:headEnd type="none" len="sm" w="sm"/>
            <a:tailEnd type="none" len="sm" w="sm"/>
          </a:ln>
        </p:spPr>
      </p:sp>
      <p:grpSp>
        <p:nvGrpSpPr>
          <p:cNvPr name="Group 3" id="3"/>
          <p:cNvGrpSpPr/>
          <p:nvPr/>
        </p:nvGrpSpPr>
        <p:grpSpPr>
          <a:xfrm rot="0">
            <a:off x="1907750" y="874799"/>
            <a:ext cx="9065050" cy="496714"/>
            <a:chOff x="0" y="0"/>
            <a:chExt cx="3066722" cy="168039"/>
          </a:xfrm>
        </p:grpSpPr>
        <p:sp>
          <p:nvSpPr>
            <p:cNvPr name="Freeform 4" id="4"/>
            <p:cNvSpPr/>
            <p:nvPr/>
          </p:nvSpPr>
          <p:spPr>
            <a:xfrm flipH="false" flipV="false" rot="0">
              <a:off x="0" y="0"/>
              <a:ext cx="3066722" cy="168039"/>
            </a:xfrm>
            <a:custGeom>
              <a:avLst/>
              <a:gdLst/>
              <a:ahLst/>
              <a:cxnLst/>
              <a:rect r="r" b="b" t="t" l="l"/>
              <a:pathLst>
                <a:path h="168039" w="3066722">
                  <a:moveTo>
                    <a:pt x="0" y="0"/>
                  </a:moveTo>
                  <a:lnTo>
                    <a:pt x="3066722" y="0"/>
                  </a:lnTo>
                  <a:lnTo>
                    <a:pt x="3066722" y="168039"/>
                  </a:lnTo>
                  <a:lnTo>
                    <a:pt x="0" y="168039"/>
                  </a:lnTo>
                  <a:close/>
                </a:path>
              </a:pathLst>
            </a:custGeom>
            <a:solidFill>
              <a:srgbClr val="EF6C2B">
                <a:alpha val="30980"/>
              </a:srgbClr>
            </a:solidFill>
          </p:spPr>
        </p:sp>
      </p:grpSp>
      <p:sp>
        <p:nvSpPr>
          <p:cNvPr name="TextBox 5" id="5"/>
          <p:cNvSpPr txBox="true"/>
          <p:nvPr/>
        </p:nvSpPr>
        <p:spPr>
          <a:xfrm rot="0">
            <a:off x="1907750" y="966625"/>
            <a:ext cx="9065050" cy="494036"/>
          </a:xfrm>
          <a:prstGeom prst="rect">
            <a:avLst/>
          </a:prstGeom>
        </p:spPr>
        <p:txBody>
          <a:bodyPr anchor="t" rtlCol="false" tIns="0" lIns="0" bIns="0" rIns="0">
            <a:spAutoFit/>
          </a:bodyPr>
          <a:lstStyle/>
          <a:p>
            <a:pPr algn="r">
              <a:lnSpc>
                <a:spcPts val="3463"/>
              </a:lnSpc>
            </a:pPr>
            <a:r>
              <a:rPr lang="en-US" b="true" sz="4440">
                <a:solidFill>
                  <a:srgbClr val="5C4738"/>
                </a:solidFill>
                <a:latin typeface="Glacial Indifference Bold"/>
                <a:ea typeface="Glacial Indifference Bold"/>
                <a:cs typeface="Glacial Indifference Bold"/>
                <a:sym typeface="Glacial Indifference Bold"/>
              </a:rPr>
              <a:t>ANSWER TO THE MAIN QUESTIONS</a:t>
            </a:r>
          </a:p>
        </p:txBody>
      </p:sp>
      <p:sp>
        <p:nvSpPr>
          <p:cNvPr name="AutoShape 6" id="6"/>
          <p:cNvSpPr/>
          <p:nvPr/>
        </p:nvSpPr>
        <p:spPr>
          <a:xfrm>
            <a:off x="6544063" y="1427185"/>
            <a:ext cx="4245319" cy="0"/>
          </a:xfrm>
          <a:prstGeom prst="line">
            <a:avLst/>
          </a:prstGeom>
          <a:ln cap="rnd" w="28575">
            <a:solidFill>
              <a:srgbClr val="5C4738"/>
            </a:solidFill>
            <a:prstDash val="solid"/>
            <a:headEnd type="none" len="sm" w="sm"/>
            <a:tailEnd type="none" len="sm" w="sm"/>
          </a:ln>
        </p:spPr>
      </p:sp>
      <p:sp>
        <p:nvSpPr>
          <p:cNvPr name="TextBox 7" id="7"/>
          <p:cNvSpPr txBox="true"/>
          <p:nvPr/>
        </p:nvSpPr>
        <p:spPr>
          <a:xfrm rot="0">
            <a:off x="264318" y="1936911"/>
            <a:ext cx="10444164" cy="717293"/>
          </a:xfrm>
          <a:prstGeom prst="rect">
            <a:avLst/>
          </a:prstGeom>
        </p:spPr>
        <p:txBody>
          <a:bodyPr anchor="t" rtlCol="false" tIns="0" lIns="0" bIns="0" rIns="0">
            <a:spAutoFit/>
          </a:bodyPr>
          <a:lstStyle/>
          <a:p>
            <a:pPr algn="l">
              <a:lnSpc>
                <a:spcPts val="2768"/>
              </a:lnSpc>
            </a:pPr>
            <a:r>
              <a:rPr lang="en-US" sz="3076" b="true">
                <a:solidFill>
                  <a:srgbClr val="DF5C4E"/>
                </a:solidFill>
                <a:latin typeface="Glacial Indifference Bold"/>
                <a:ea typeface="Glacial Indifference Bold"/>
                <a:cs typeface="Glacial Indifference Bold"/>
                <a:sym typeface="Glacial Indifference Bold"/>
              </a:rPr>
              <a:t>Q: Why, too, is an understanding of the divinity of the Holy Spirit important for fully grasping God's love for us?</a:t>
            </a:r>
          </a:p>
        </p:txBody>
      </p:sp>
      <p:sp>
        <p:nvSpPr>
          <p:cNvPr name="TextBox 8" id="8"/>
          <p:cNvSpPr txBox="true"/>
          <p:nvPr/>
        </p:nvSpPr>
        <p:spPr>
          <a:xfrm rot="0">
            <a:off x="306949" y="3618638"/>
            <a:ext cx="1758683" cy="374393"/>
          </a:xfrm>
          <a:prstGeom prst="rect">
            <a:avLst/>
          </a:prstGeom>
        </p:spPr>
        <p:txBody>
          <a:bodyPr anchor="t" rtlCol="false" tIns="0" lIns="0" bIns="0" rIns="0">
            <a:spAutoFit/>
          </a:bodyPr>
          <a:lstStyle/>
          <a:p>
            <a:pPr algn="l">
              <a:lnSpc>
                <a:spcPts val="2768"/>
              </a:lnSpc>
            </a:pPr>
            <a:r>
              <a:rPr lang="en-US" b="true" sz="3076">
                <a:solidFill>
                  <a:srgbClr val="5C4738"/>
                </a:solidFill>
                <a:latin typeface="Glacial Indifference Bold"/>
                <a:ea typeface="Glacial Indifference Bold"/>
                <a:cs typeface="Glacial Indifference Bold"/>
                <a:sym typeface="Glacial Indifference Bold"/>
              </a:rPr>
              <a:t>ANSWER:</a:t>
            </a:r>
          </a:p>
        </p:txBody>
      </p:sp>
      <p:sp>
        <p:nvSpPr>
          <p:cNvPr name="TextBox 9" id="9"/>
          <p:cNvSpPr txBox="true"/>
          <p:nvPr/>
        </p:nvSpPr>
        <p:spPr>
          <a:xfrm rot="0">
            <a:off x="938510" y="4144071"/>
            <a:ext cx="9692621" cy="5430603"/>
          </a:xfrm>
          <a:prstGeom prst="rect">
            <a:avLst/>
          </a:prstGeom>
        </p:spPr>
        <p:txBody>
          <a:bodyPr anchor="t" rtlCol="false" tIns="0" lIns="0" bIns="0" rIns="0">
            <a:spAutoFit/>
          </a:bodyPr>
          <a:lstStyle/>
          <a:p>
            <a:pPr algn="l">
              <a:lnSpc>
                <a:spcPts val="4319"/>
              </a:lnSpc>
            </a:pPr>
            <a:r>
              <a:rPr lang="en-US" sz="3483" b="true">
                <a:solidFill>
                  <a:srgbClr val="5C4738"/>
                </a:solidFill>
                <a:latin typeface="Glacial Indifference Bold"/>
                <a:ea typeface="Glacial Indifference Bold"/>
                <a:cs typeface="Glacial Indifference Bold"/>
                <a:sym typeface="Glacial Indifference Bold"/>
              </a:rPr>
              <a:t>Understanding the Holy Spirit as fully divine shows that God’s love is not distant or merely historical. The same divine God who planned salvation and revealed Himself in Christ also personally dwells with us through the Spirit. This means God does not simply send help; He gives Himself to us. The Spirit makes Christ’s grace present, comforts our weakness, transforms our hearts, and assures us that God remains intimately with us.</a:t>
            </a:r>
          </a:p>
        </p:txBody>
      </p:sp>
      <p:sp>
        <p:nvSpPr>
          <p:cNvPr name="TextBox 10" id="10"/>
          <p:cNvSpPr txBox="true"/>
          <p:nvPr/>
        </p:nvSpPr>
        <p:spPr>
          <a:xfrm rot="0">
            <a:off x="306949" y="525605"/>
            <a:ext cx="10401533" cy="592081"/>
          </a:xfrm>
          <a:prstGeom prst="rect">
            <a:avLst/>
          </a:prstGeom>
        </p:spPr>
        <p:txBody>
          <a:bodyPr anchor="t" rtlCol="false" tIns="0" lIns="0" bIns="0" rIns="0">
            <a:spAutoFit/>
          </a:bodyPr>
          <a:lstStyle/>
          <a:p>
            <a:pPr algn="l">
              <a:lnSpc>
                <a:spcPts val="2286"/>
              </a:lnSpc>
            </a:pPr>
            <a:r>
              <a:rPr lang="en-US" sz="2540" b="true">
                <a:solidFill>
                  <a:srgbClr val="DF5C4E"/>
                </a:solidFill>
                <a:latin typeface="Glacial Indifference Bold"/>
                <a:ea typeface="Glacial Indifference Bold"/>
                <a:cs typeface="Glacial Indifference Bold"/>
                <a:sym typeface="Glacial Indifference Bold"/>
              </a:rPr>
              <a:t>The Fellowship of the Holy Spirit</a:t>
            </a:r>
          </a:p>
          <a:p>
            <a:pPr algn="l">
              <a:lnSpc>
                <a:spcPts val="2286"/>
              </a:lnSpc>
            </a:pPr>
          </a:p>
        </p:txBody>
      </p:sp>
      <p:sp>
        <p:nvSpPr>
          <p:cNvPr name="TextBox 11" id="11"/>
          <p:cNvSpPr txBox="true"/>
          <p:nvPr/>
        </p:nvSpPr>
        <p:spPr>
          <a:xfrm rot="0">
            <a:off x="306949" y="170631"/>
            <a:ext cx="10401533" cy="316873"/>
          </a:xfrm>
          <a:prstGeom prst="rect">
            <a:avLst/>
          </a:prstGeom>
        </p:spPr>
        <p:txBody>
          <a:bodyPr anchor="t" rtlCol="false" tIns="0" lIns="0" bIns="0" rIns="0">
            <a:spAutoFit/>
          </a:bodyPr>
          <a:lstStyle/>
          <a:p>
            <a:pPr algn="l">
              <a:lnSpc>
                <a:spcPts val="2356"/>
              </a:lnSpc>
            </a:pPr>
            <a:r>
              <a:rPr lang="en-US" sz="2480" b="true">
                <a:solidFill>
                  <a:srgbClr val="5C4738"/>
                </a:solidFill>
                <a:latin typeface="Glacial Indifference Bold"/>
                <a:ea typeface="Glacial Indifference Bold"/>
                <a:cs typeface="Glacial Indifference Bold"/>
                <a:sym typeface="Glacial Indifference Bold"/>
              </a:rPr>
              <a:t>LESSON 13 - GRACE, LOVE, AND FELLOWSHIP</a:t>
            </a:r>
            <a:r>
              <a:rPr lang="en-US" sz="2480" b="true">
                <a:solidFill>
                  <a:srgbClr val="59101E"/>
                </a:solidFill>
                <a:latin typeface="Glacial Indifference Bold"/>
                <a:ea typeface="Glacial Indifference Bold"/>
                <a:cs typeface="Glacial Indifference Bold"/>
                <a:sym typeface="Glacial Indifference Bold"/>
              </a:rPr>
              <a:t> </a:t>
            </a:r>
            <a:r>
              <a:rPr lang="en-US" sz="2480" b="true">
                <a:solidFill>
                  <a:srgbClr val="374662"/>
                </a:solidFill>
                <a:latin typeface="Glacial Indifference Bold"/>
                <a:ea typeface="Glacial Indifference Bold"/>
                <a:cs typeface="Glacial Indifference Bold"/>
                <a:sym typeface="Glacial Indifference Bold"/>
              </a:rPr>
              <a:t>I</a:t>
            </a:r>
            <a:r>
              <a:rPr lang="en-US" sz="2480" b="true">
                <a:solidFill>
                  <a:srgbClr val="59101E"/>
                </a:solidFill>
                <a:latin typeface="Glacial Indifference Bold"/>
                <a:ea typeface="Glacial Indifference Bold"/>
                <a:cs typeface="Glacial Indifference Bold"/>
                <a:sym typeface="Glacial Indifference Bold"/>
              </a:rPr>
              <a:t> </a:t>
            </a:r>
            <a:r>
              <a:rPr lang="en-US" sz="2480" b="true">
                <a:solidFill>
                  <a:srgbClr val="DF5C4E"/>
                </a:solidFill>
                <a:latin typeface="Glacial Indifference Bold"/>
                <a:ea typeface="Glacial Indifference Bold"/>
                <a:cs typeface="Glacial Indifference Bold"/>
                <a:sym typeface="Glacial Indifference Bold"/>
              </a:rPr>
              <a:t>WEDNESDAY</a:t>
            </a:r>
          </a:p>
        </p:txBody>
      </p:sp>
    </p:spTree>
  </p:cSld>
  <p:clrMapOvr>
    <a:masterClrMapping/>
  </p:clrMapOvr>
</p:sld>
</file>

<file path=ppt/slides/slide1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306949" y="525605"/>
            <a:ext cx="10482433" cy="592081"/>
          </a:xfrm>
          <a:prstGeom prst="rect">
            <a:avLst/>
          </a:prstGeom>
        </p:spPr>
        <p:txBody>
          <a:bodyPr anchor="t" rtlCol="false" tIns="0" lIns="0" bIns="0" rIns="0">
            <a:spAutoFit/>
          </a:bodyPr>
          <a:lstStyle/>
          <a:p>
            <a:pPr algn="l">
              <a:lnSpc>
                <a:spcPts val="2286"/>
              </a:lnSpc>
            </a:pPr>
            <a:r>
              <a:rPr lang="en-US" sz="2540" b="true">
                <a:solidFill>
                  <a:srgbClr val="DF5C4E"/>
                </a:solidFill>
                <a:latin typeface="Glacial Indifference Bold"/>
                <a:ea typeface="Glacial Indifference Bold"/>
                <a:cs typeface="Glacial Indifference Bold"/>
                <a:sym typeface="Glacial Indifference Bold"/>
              </a:rPr>
              <a:t>Our Triune God</a:t>
            </a:r>
          </a:p>
          <a:p>
            <a:pPr algn="l">
              <a:lnSpc>
                <a:spcPts val="2286"/>
              </a:lnSpc>
            </a:pPr>
          </a:p>
        </p:txBody>
      </p:sp>
      <p:sp>
        <p:nvSpPr>
          <p:cNvPr name="TextBox 3" id="3"/>
          <p:cNvSpPr txBox="true"/>
          <p:nvPr/>
        </p:nvSpPr>
        <p:spPr>
          <a:xfrm rot="0">
            <a:off x="306949" y="170631"/>
            <a:ext cx="10482433" cy="316873"/>
          </a:xfrm>
          <a:prstGeom prst="rect">
            <a:avLst/>
          </a:prstGeom>
        </p:spPr>
        <p:txBody>
          <a:bodyPr anchor="t" rtlCol="false" tIns="0" lIns="0" bIns="0" rIns="0">
            <a:spAutoFit/>
          </a:bodyPr>
          <a:lstStyle/>
          <a:p>
            <a:pPr algn="l">
              <a:lnSpc>
                <a:spcPts val="2356"/>
              </a:lnSpc>
            </a:pPr>
            <a:r>
              <a:rPr lang="en-US" sz="2480" b="true">
                <a:solidFill>
                  <a:srgbClr val="5C4738"/>
                </a:solidFill>
                <a:latin typeface="Glacial Indifference Bold"/>
                <a:ea typeface="Glacial Indifference Bold"/>
                <a:cs typeface="Glacial Indifference Bold"/>
                <a:sym typeface="Glacial Indifference Bold"/>
              </a:rPr>
              <a:t>LESSON 13 - GRACE, LOVE, AND FELLOWSHIP I</a:t>
            </a:r>
            <a:r>
              <a:rPr lang="en-US" sz="2480" b="true">
                <a:solidFill>
                  <a:srgbClr val="374662"/>
                </a:solidFill>
                <a:latin typeface="Glacial Indifference Bold"/>
                <a:ea typeface="Glacial Indifference Bold"/>
                <a:cs typeface="Glacial Indifference Bold"/>
                <a:sym typeface="Glacial Indifference Bold"/>
              </a:rPr>
              <a:t> </a:t>
            </a:r>
            <a:r>
              <a:rPr lang="en-US" sz="2480" b="true">
                <a:solidFill>
                  <a:srgbClr val="DF5C4E"/>
                </a:solidFill>
                <a:latin typeface="Glacial Indifference Bold"/>
                <a:ea typeface="Glacial Indifference Bold"/>
                <a:cs typeface="Glacial Indifference Bold"/>
                <a:sym typeface="Glacial Indifference Bold"/>
              </a:rPr>
              <a:t>THURSDAY</a:t>
            </a:r>
          </a:p>
        </p:txBody>
      </p:sp>
      <p:sp>
        <p:nvSpPr>
          <p:cNvPr name="AutoShape 4" id="4"/>
          <p:cNvSpPr/>
          <p:nvPr/>
        </p:nvSpPr>
        <p:spPr>
          <a:xfrm>
            <a:off x="306949" y="874799"/>
            <a:ext cx="1132438" cy="0"/>
          </a:xfrm>
          <a:prstGeom prst="line">
            <a:avLst/>
          </a:prstGeom>
          <a:ln cap="flat" w="9525">
            <a:solidFill>
              <a:srgbClr val="5C4738"/>
            </a:solidFill>
            <a:prstDash val="solid"/>
            <a:headEnd type="none" len="sm" w="sm"/>
            <a:tailEnd type="none" len="sm" w="sm"/>
          </a:ln>
        </p:spPr>
      </p:sp>
      <p:grpSp>
        <p:nvGrpSpPr>
          <p:cNvPr name="Group 5" id="5"/>
          <p:cNvGrpSpPr/>
          <p:nvPr/>
        </p:nvGrpSpPr>
        <p:grpSpPr>
          <a:xfrm rot="0">
            <a:off x="-154316" y="1758530"/>
            <a:ext cx="5105394" cy="696514"/>
            <a:chOff x="0" y="0"/>
            <a:chExt cx="1727163" cy="235632"/>
          </a:xfrm>
        </p:grpSpPr>
        <p:sp>
          <p:nvSpPr>
            <p:cNvPr name="Freeform 6" id="6"/>
            <p:cNvSpPr/>
            <p:nvPr/>
          </p:nvSpPr>
          <p:spPr>
            <a:xfrm flipH="false" flipV="false" rot="0">
              <a:off x="0" y="0"/>
              <a:ext cx="1727163" cy="235632"/>
            </a:xfrm>
            <a:custGeom>
              <a:avLst/>
              <a:gdLst/>
              <a:ahLst/>
              <a:cxnLst/>
              <a:rect r="r" b="b" t="t" l="l"/>
              <a:pathLst>
                <a:path h="235632" w="1727163">
                  <a:moveTo>
                    <a:pt x="0" y="0"/>
                  </a:moveTo>
                  <a:lnTo>
                    <a:pt x="1727163" y="0"/>
                  </a:lnTo>
                  <a:lnTo>
                    <a:pt x="1727163" y="235632"/>
                  </a:lnTo>
                  <a:lnTo>
                    <a:pt x="0" y="235632"/>
                  </a:lnTo>
                  <a:close/>
                </a:path>
              </a:pathLst>
            </a:custGeom>
            <a:solidFill>
              <a:srgbClr val="5C4738">
                <a:alpha val="30980"/>
              </a:srgbClr>
            </a:solidFill>
          </p:spPr>
        </p:sp>
      </p:grpSp>
      <p:sp>
        <p:nvSpPr>
          <p:cNvPr name="TextBox 7" id="7"/>
          <p:cNvSpPr txBox="true"/>
          <p:nvPr/>
        </p:nvSpPr>
        <p:spPr>
          <a:xfrm rot="0">
            <a:off x="183417" y="1422325"/>
            <a:ext cx="3687294" cy="1032720"/>
          </a:xfrm>
          <a:prstGeom prst="rect">
            <a:avLst/>
          </a:prstGeom>
        </p:spPr>
        <p:txBody>
          <a:bodyPr anchor="t" rtlCol="false" tIns="0" lIns="0" bIns="0" rIns="0">
            <a:spAutoFit/>
          </a:bodyPr>
          <a:lstStyle/>
          <a:p>
            <a:pPr algn="l">
              <a:lnSpc>
                <a:spcPts val="7575"/>
              </a:lnSpc>
            </a:pPr>
            <a:r>
              <a:rPr lang="en-US" sz="8416" b="true">
                <a:solidFill>
                  <a:srgbClr val="5C4738"/>
                </a:solidFill>
                <a:latin typeface="Glacial Indifference Bold"/>
                <a:ea typeface="Glacial Indifference Bold"/>
                <a:cs typeface="Glacial Indifference Bold"/>
                <a:sym typeface="Glacial Indifference Bold"/>
              </a:rPr>
              <a:t>Gospel </a:t>
            </a:r>
          </a:p>
        </p:txBody>
      </p:sp>
      <p:sp>
        <p:nvSpPr>
          <p:cNvPr name="TextBox 8" id="8"/>
          <p:cNvSpPr txBox="true"/>
          <p:nvPr/>
        </p:nvSpPr>
        <p:spPr>
          <a:xfrm rot="0">
            <a:off x="183417" y="2626495"/>
            <a:ext cx="10452216" cy="2976035"/>
          </a:xfrm>
          <a:prstGeom prst="rect">
            <a:avLst/>
          </a:prstGeom>
        </p:spPr>
        <p:txBody>
          <a:bodyPr anchor="t" rtlCol="false" tIns="0" lIns="0" bIns="0" rIns="0">
            <a:spAutoFit/>
          </a:bodyPr>
          <a:lstStyle/>
          <a:p>
            <a:pPr algn="l">
              <a:lnSpc>
                <a:spcPts val="3968"/>
              </a:lnSpc>
            </a:pPr>
            <a:r>
              <a:rPr lang="en-US" sz="3334" b="true">
                <a:solidFill>
                  <a:srgbClr val="5C4738"/>
                </a:solidFill>
                <a:latin typeface="Glacial Indifference Bold"/>
                <a:ea typeface="Glacial Indifference Bold"/>
                <a:cs typeface="Glacial Indifference Bold"/>
                <a:sym typeface="Glacial Indifference Bold"/>
              </a:rPr>
              <a:t>The Triune God does not relate to us in fragments, but together in one saving purpose. When we feel divided, weak, or spiritually inadequate, the Father, Son, and Spirit meet us with grace, love, and fellowship, assuring us that salvation rests on God’s initiative.</a:t>
            </a:r>
          </a:p>
        </p:txBody>
      </p:sp>
      <p:sp>
        <p:nvSpPr>
          <p:cNvPr name="TextBox 9" id="9"/>
          <p:cNvSpPr txBox="true"/>
          <p:nvPr/>
        </p:nvSpPr>
        <p:spPr>
          <a:xfrm rot="0">
            <a:off x="3870712" y="1565804"/>
            <a:ext cx="3777675" cy="889240"/>
          </a:xfrm>
          <a:prstGeom prst="rect">
            <a:avLst/>
          </a:prstGeom>
        </p:spPr>
        <p:txBody>
          <a:bodyPr anchor="t" rtlCol="false" tIns="0" lIns="0" bIns="0" rIns="0">
            <a:spAutoFit/>
          </a:bodyPr>
          <a:lstStyle/>
          <a:p>
            <a:pPr algn="l">
              <a:lnSpc>
                <a:spcPts val="6549"/>
              </a:lnSpc>
            </a:pPr>
            <a:r>
              <a:rPr lang="en-US" sz="7277" b="true">
                <a:solidFill>
                  <a:srgbClr val="5C4738"/>
                </a:solidFill>
                <a:latin typeface="Glacial Indifference Bold"/>
                <a:ea typeface="Glacial Indifference Bold"/>
                <a:cs typeface="Glacial Indifference Bold"/>
                <a:sym typeface="Glacial Indifference Bold"/>
              </a:rPr>
              <a:t>THEMES</a:t>
            </a:r>
          </a:p>
        </p:txBody>
      </p:sp>
      <p:grpSp>
        <p:nvGrpSpPr>
          <p:cNvPr name="Group 10" id="10"/>
          <p:cNvGrpSpPr/>
          <p:nvPr/>
        </p:nvGrpSpPr>
        <p:grpSpPr>
          <a:xfrm rot="0">
            <a:off x="-154316" y="5900645"/>
            <a:ext cx="5105394" cy="696514"/>
            <a:chOff x="0" y="0"/>
            <a:chExt cx="1727163" cy="235632"/>
          </a:xfrm>
        </p:grpSpPr>
        <p:sp>
          <p:nvSpPr>
            <p:cNvPr name="Freeform 11" id="11"/>
            <p:cNvSpPr/>
            <p:nvPr/>
          </p:nvSpPr>
          <p:spPr>
            <a:xfrm flipH="false" flipV="false" rot="0">
              <a:off x="0" y="0"/>
              <a:ext cx="1727163" cy="235632"/>
            </a:xfrm>
            <a:custGeom>
              <a:avLst/>
              <a:gdLst/>
              <a:ahLst/>
              <a:cxnLst/>
              <a:rect r="r" b="b" t="t" l="l"/>
              <a:pathLst>
                <a:path h="235632" w="1727163">
                  <a:moveTo>
                    <a:pt x="0" y="0"/>
                  </a:moveTo>
                  <a:lnTo>
                    <a:pt x="1727163" y="0"/>
                  </a:lnTo>
                  <a:lnTo>
                    <a:pt x="1727163" y="235632"/>
                  </a:lnTo>
                  <a:lnTo>
                    <a:pt x="0" y="235632"/>
                  </a:lnTo>
                  <a:close/>
                </a:path>
              </a:pathLst>
            </a:custGeom>
            <a:solidFill>
              <a:srgbClr val="5C4738">
                <a:alpha val="30980"/>
              </a:srgbClr>
            </a:solidFill>
          </p:spPr>
        </p:sp>
      </p:grpSp>
      <p:sp>
        <p:nvSpPr>
          <p:cNvPr name="TextBox 12" id="12"/>
          <p:cNvSpPr txBox="true"/>
          <p:nvPr/>
        </p:nvSpPr>
        <p:spPr>
          <a:xfrm rot="0">
            <a:off x="183417" y="5564440"/>
            <a:ext cx="3687294" cy="1032720"/>
          </a:xfrm>
          <a:prstGeom prst="rect">
            <a:avLst/>
          </a:prstGeom>
        </p:spPr>
        <p:txBody>
          <a:bodyPr anchor="t" rtlCol="false" tIns="0" lIns="0" bIns="0" rIns="0">
            <a:spAutoFit/>
          </a:bodyPr>
          <a:lstStyle/>
          <a:p>
            <a:pPr algn="l">
              <a:lnSpc>
                <a:spcPts val="7575"/>
              </a:lnSpc>
            </a:pPr>
            <a:r>
              <a:rPr lang="en-US" sz="8416" b="true">
                <a:solidFill>
                  <a:srgbClr val="5C4738"/>
                </a:solidFill>
                <a:latin typeface="Glacial Indifference Bold"/>
                <a:ea typeface="Glacial Indifference Bold"/>
                <a:cs typeface="Glacial Indifference Bold"/>
                <a:sym typeface="Glacial Indifference Bold"/>
              </a:rPr>
              <a:t>Gospel </a:t>
            </a:r>
          </a:p>
        </p:txBody>
      </p:sp>
      <p:sp>
        <p:nvSpPr>
          <p:cNvPr name="TextBox 13" id="13"/>
          <p:cNvSpPr txBox="true"/>
          <p:nvPr/>
        </p:nvSpPr>
        <p:spPr>
          <a:xfrm rot="0">
            <a:off x="183417" y="6768610"/>
            <a:ext cx="10452216" cy="3090462"/>
          </a:xfrm>
          <a:prstGeom prst="rect">
            <a:avLst/>
          </a:prstGeom>
        </p:spPr>
        <p:txBody>
          <a:bodyPr anchor="t" rtlCol="false" tIns="0" lIns="0" bIns="0" rIns="0">
            <a:spAutoFit/>
          </a:bodyPr>
          <a:lstStyle/>
          <a:p>
            <a:pPr algn="l">
              <a:lnSpc>
                <a:spcPts val="4087"/>
              </a:lnSpc>
            </a:pPr>
            <a:r>
              <a:rPr lang="en-US" sz="3434" b="true">
                <a:solidFill>
                  <a:srgbClr val="5C4738"/>
                </a:solidFill>
                <a:latin typeface="Glacial Indifference Bold"/>
                <a:ea typeface="Glacial Indifference Bold"/>
                <a:cs typeface="Glacial Indifference Bold"/>
                <a:sym typeface="Glacial Indifference Bold"/>
              </a:rPr>
              <a:t>This divine unity gives hope to imperfect people. We often struggle to understand ourselves, others, and even God, yet the Triune God patiently draws us into relationship. Christ reveals the Father’s heart, while the Spirit makes that grace present, transforming our vulnerability into communion.</a:t>
            </a:r>
          </a:p>
        </p:txBody>
      </p:sp>
      <p:sp>
        <p:nvSpPr>
          <p:cNvPr name="TextBox 14" id="14"/>
          <p:cNvSpPr txBox="true"/>
          <p:nvPr/>
        </p:nvSpPr>
        <p:spPr>
          <a:xfrm rot="0">
            <a:off x="3870712" y="5564440"/>
            <a:ext cx="2361357" cy="1032720"/>
          </a:xfrm>
          <a:prstGeom prst="rect">
            <a:avLst/>
          </a:prstGeom>
        </p:spPr>
        <p:txBody>
          <a:bodyPr anchor="t" rtlCol="false" tIns="0" lIns="0" bIns="0" rIns="0">
            <a:spAutoFit/>
          </a:bodyPr>
          <a:lstStyle/>
          <a:p>
            <a:pPr algn="l">
              <a:lnSpc>
                <a:spcPts val="7575"/>
              </a:lnSpc>
            </a:pPr>
            <a:r>
              <a:rPr lang="en-US" sz="8416" b="true">
                <a:solidFill>
                  <a:srgbClr val="5C4738"/>
                </a:solidFill>
                <a:latin typeface="Glacial Indifference Bold"/>
                <a:ea typeface="Glacial Indifference Bold"/>
                <a:cs typeface="Glacial Indifference Bold"/>
                <a:sym typeface="Glacial Indifference Bold"/>
              </a:rPr>
              <a:t>LIFE</a:t>
            </a:r>
          </a:p>
        </p:txBody>
      </p:sp>
    </p:spTree>
  </p:cSld>
  <p:clrMapOvr>
    <a:masterClrMapping/>
  </p:clrMapOvr>
</p:sld>
</file>

<file path=ppt/slides/slide1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AutoShape 2" id="2"/>
          <p:cNvSpPr/>
          <p:nvPr/>
        </p:nvSpPr>
        <p:spPr>
          <a:xfrm rot="0">
            <a:off x="306949" y="870036"/>
            <a:ext cx="1132438" cy="0"/>
          </a:xfrm>
          <a:prstGeom prst="line">
            <a:avLst/>
          </a:prstGeom>
          <a:ln cap="flat" w="9525">
            <a:solidFill>
              <a:srgbClr val="000000"/>
            </a:solidFill>
            <a:prstDash val="solid"/>
            <a:headEnd type="none" len="sm" w="sm"/>
            <a:tailEnd type="none" len="sm" w="sm"/>
          </a:ln>
        </p:spPr>
      </p:sp>
      <p:grpSp>
        <p:nvGrpSpPr>
          <p:cNvPr name="Group 3" id="3"/>
          <p:cNvGrpSpPr/>
          <p:nvPr/>
        </p:nvGrpSpPr>
        <p:grpSpPr>
          <a:xfrm rot="0">
            <a:off x="1907750" y="874799"/>
            <a:ext cx="9065050" cy="496714"/>
            <a:chOff x="0" y="0"/>
            <a:chExt cx="3066722" cy="168039"/>
          </a:xfrm>
        </p:grpSpPr>
        <p:sp>
          <p:nvSpPr>
            <p:cNvPr name="Freeform 4" id="4"/>
            <p:cNvSpPr/>
            <p:nvPr/>
          </p:nvSpPr>
          <p:spPr>
            <a:xfrm flipH="false" flipV="false" rot="0">
              <a:off x="0" y="0"/>
              <a:ext cx="3066722" cy="168039"/>
            </a:xfrm>
            <a:custGeom>
              <a:avLst/>
              <a:gdLst/>
              <a:ahLst/>
              <a:cxnLst/>
              <a:rect r="r" b="b" t="t" l="l"/>
              <a:pathLst>
                <a:path h="168039" w="3066722">
                  <a:moveTo>
                    <a:pt x="0" y="0"/>
                  </a:moveTo>
                  <a:lnTo>
                    <a:pt x="3066722" y="0"/>
                  </a:lnTo>
                  <a:lnTo>
                    <a:pt x="3066722" y="168039"/>
                  </a:lnTo>
                  <a:lnTo>
                    <a:pt x="0" y="168039"/>
                  </a:lnTo>
                  <a:close/>
                </a:path>
              </a:pathLst>
            </a:custGeom>
            <a:solidFill>
              <a:srgbClr val="EF6C2B">
                <a:alpha val="30980"/>
              </a:srgbClr>
            </a:solidFill>
          </p:spPr>
        </p:sp>
      </p:grpSp>
      <p:sp>
        <p:nvSpPr>
          <p:cNvPr name="TextBox 5" id="5"/>
          <p:cNvSpPr txBox="true"/>
          <p:nvPr/>
        </p:nvSpPr>
        <p:spPr>
          <a:xfrm rot="0">
            <a:off x="1907750" y="966625"/>
            <a:ext cx="9065050" cy="494036"/>
          </a:xfrm>
          <a:prstGeom prst="rect">
            <a:avLst/>
          </a:prstGeom>
        </p:spPr>
        <p:txBody>
          <a:bodyPr anchor="t" rtlCol="false" tIns="0" lIns="0" bIns="0" rIns="0">
            <a:spAutoFit/>
          </a:bodyPr>
          <a:lstStyle/>
          <a:p>
            <a:pPr algn="r">
              <a:lnSpc>
                <a:spcPts val="3463"/>
              </a:lnSpc>
            </a:pPr>
            <a:r>
              <a:rPr lang="en-US" b="true" sz="4440">
                <a:solidFill>
                  <a:srgbClr val="5C4738"/>
                </a:solidFill>
                <a:latin typeface="Glacial Indifference Bold"/>
                <a:ea typeface="Glacial Indifference Bold"/>
                <a:cs typeface="Glacial Indifference Bold"/>
                <a:sym typeface="Glacial Indifference Bold"/>
              </a:rPr>
              <a:t>ANSWER TO THE MAIN QUESTIONS</a:t>
            </a:r>
          </a:p>
        </p:txBody>
      </p:sp>
      <p:sp>
        <p:nvSpPr>
          <p:cNvPr name="AutoShape 6" id="6"/>
          <p:cNvSpPr/>
          <p:nvPr/>
        </p:nvSpPr>
        <p:spPr>
          <a:xfrm>
            <a:off x="6544063" y="1427185"/>
            <a:ext cx="4245319" cy="0"/>
          </a:xfrm>
          <a:prstGeom prst="line">
            <a:avLst/>
          </a:prstGeom>
          <a:ln cap="rnd" w="28575">
            <a:solidFill>
              <a:srgbClr val="5C4738"/>
            </a:solidFill>
            <a:prstDash val="solid"/>
            <a:headEnd type="none" len="sm" w="sm"/>
            <a:tailEnd type="none" len="sm" w="sm"/>
          </a:ln>
        </p:spPr>
      </p:sp>
      <p:sp>
        <p:nvSpPr>
          <p:cNvPr name="TextBox 7" id="7"/>
          <p:cNvSpPr txBox="true"/>
          <p:nvPr/>
        </p:nvSpPr>
        <p:spPr>
          <a:xfrm rot="0">
            <a:off x="192870" y="2177446"/>
            <a:ext cx="10444164" cy="717293"/>
          </a:xfrm>
          <a:prstGeom prst="rect">
            <a:avLst/>
          </a:prstGeom>
        </p:spPr>
        <p:txBody>
          <a:bodyPr anchor="t" rtlCol="false" tIns="0" lIns="0" bIns="0" rIns="0">
            <a:spAutoFit/>
          </a:bodyPr>
          <a:lstStyle/>
          <a:p>
            <a:pPr algn="l">
              <a:lnSpc>
                <a:spcPts val="2768"/>
              </a:lnSpc>
            </a:pPr>
            <a:r>
              <a:rPr lang="en-US" sz="3076" b="true">
                <a:solidFill>
                  <a:srgbClr val="DF5C4E"/>
                </a:solidFill>
                <a:latin typeface="Glacial Indifference Bold"/>
                <a:ea typeface="Glacial Indifference Bold"/>
                <a:cs typeface="Glacial Indifference Bold"/>
                <a:sym typeface="Glacial Indifference Bold"/>
              </a:rPr>
              <a:t>Q: How should fellowship among church members reflect the lovely relationship of the Godhead?</a:t>
            </a:r>
          </a:p>
        </p:txBody>
      </p:sp>
      <p:sp>
        <p:nvSpPr>
          <p:cNvPr name="TextBox 8" id="8"/>
          <p:cNvSpPr txBox="true"/>
          <p:nvPr/>
        </p:nvSpPr>
        <p:spPr>
          <a:xfrm rot="0">
            <a:off x="225992" y="3197043"/>
            <a:ext cx="1758683" cy="374393"/>
          </a:xfrm>
          <a:prstGeom prst="rect">
            <a:avLst/>
          </a:prstGeom>
        </p:spPr>
        <p:txBody>
          <a:bodyPr anchor="t" rtlCol="false" tIns="0" lIns="0" bIns="0" rIns="0">
            <a:spAutoFit/>
          </a:bodyPr>
          <a:lstStyle/>
          <a:p>
            <a:pPr algn="l">
              <a:lnSpc>
                <a:spcPts val="2768"/>
              </a:lnSpc>
            </a:pPr>
            <a:r>
              <a:rPr lang="en-US" b="true" sz="3076">
                <a:solidFill>
                  <a:srgbClr val="5C4738"/>
                </a:solidFill>
                <a:latin typeface="Glacial Indifference Bold"/>
                <a:ea typeface="Glacial Indifference Bold"/>
                <a:cs typeface="Glacial Indifference Bold"/>
                <a:sym typeface="Glacial Indifference Bold"/>
              </a:rPr>
              <a:t>ANSWER:</a:t>
            </a:r>
          </a:p>
        </p:txBody>
      </p:sp>
      <p:sp>
        <p:nvSpPr>
          <p:cNvPr name="TextBox 9" id="9"/>
          <p:cNvSpPr txBox="true"/>
          <p:nvPr/>
        </p:nvSpPr>
        <p:spPr>
          <a:xfrm rot="0">
            <a:off x="947651" y="3723835"/>
            <a:ext cx="9608426" cy="6315029"/>
          </a:xfrm>
          <a:prstGeom prst="rect">
            <a:avLst/>
          </a:prstGeom>
        </p:spPr>
        <p:txBody>
          <a:bodyPr anchor="t" rtlCol="false" tIns="0" lIns="0" bIns="0" rIns="0">
            <a:spAutoFit/>
          </a:bodyPr>
          <a:lstStyle/>
          <a:p>
            <a:pPr algn="l">
              <a:lnSpc>
                <a:spcPts val="3598"/>
              </a:lnSpc>
            </a:pPr>
            <a:r>
              <a:rPr lang="en-US" sz="3998" b="true">
                <a:solidFill>
                  <a:srgbClr val="5C4738"/>
                </a:solidFill>
                <a:latin typeface="Glacial Indifference Bold"/>
                <a:ea typeface="Glacial Indifference Bold"/>
                <a:cs typeface="Glacial Indifference Bold"/>
                <a:sym typeface="Glacial Indifference Bold"/>
              </a:rPr>
              <a:t>Fellowship should reflect the Godhead through self-giving love, humility, patience, and genuine care. Since the Father, Son, and Spirit exist in perfect relationship, church members are invited to welcome one another without demanding perfection. We should create spaces where people can be vulnerable, heard, forgiven, and restored. Christ-centered fellowship does not erase differences or weaknesses; it allows grace to hold us together while the Spirit patiently transforms us into deeper unity.</a:t>
            </a:r>
          </a:p>
        </p:txBody>
      </p:sp>
      <p:sp>
        <p:nvSpPr>
          <p:cNvPr name="TextBox 10" id="10"/>
          <p:cNvSpPr txBox="true"/>
          <p:nvPr/>
        </p:nvSpPr>
        <p:spPr>
          <a:xfrm rot="0">
            <a:off x="306949" y="525605"/>
            <a:ext cx="10482433" cy="592081"/>
          </a:xfrm>
          <a:prstGeom prst="rect">
            <a:avLst/>
          </a:prstGeom>
        </p:spPr>
        <p:txBody>
          <a:bodyPr anchor="t" rtlCol="false" tIns="0" lIns="0" bIns="0" rIns="0">
            <a:spAutoFit/>
          </a:bodyPr>
          <a:lstStyle/>
          <a:p>
            <a:pPr algn="l">
              <a:lnSpc>
                <a:spcPts val="2286"/>
              </a:lnSpc>
            </a:pPr>
            <a:r>
              <a:rPr lang="en-US" sz="2540" b="true">
                <a:solidFill>
                  <a:srgbClr val="DF5C4E"/>
                </a:solidFill>
                <a:latin typeface="Glacial Indifference Bold"/>
                <a:ea typeface="Glacial Indifference Bold"/>
                <a:cs typeface="Glacial Indifference Bold"/>
                <a:sym typeface="Glacial Indifference Bold"/>
              </a:rPr>
              <a:t>Our Triune God</a:t>
            </a:r>
          </a:p>
          <a:p>
            <a:pPr algn="l">
              <a:lnSpc>
                <a:spcPts val="2286"/>
              </a:lnSpc>
            </a:pPr>
          </a:p>
        </p:txBody>
      </p:sp>
      <p:sp>
        <p:nvSpPr>
          <p:cNvPr name="TextBox 11" id="11"/>
          <p:cNvSpPr txBox="true"/>
          <p:nvPr/>
        </p:nvSpPr>
        <p:spPr>
          <a:xfrm rot="0">
            <a:off x="306949" y="170631"/>
            <a:ext cx="10482433" cy="316873"/>
          </a:xfrm>
          <a:prstGeom prst="rect">
            <a:avLst/>
          </a:prstGeom>
        </p:spPr>
        <p:txBody>
          <a:bodyPr anchor="t" rtlCol="false" tIns="0" lIns="0" bIns="0" rIns="0">
            <a:spAutoFit/>
          </a:bodyPr>
          <a:lstStyle/>
          <a:p>
            <a:pPr algn="l">
              <a:lnSpc>
                <a:spcPts val="2356"/>
              </a:lnSpc>
            </a:pPr>
            <a:r>
              <a:rPr lang="en-US" sz="2480" b="true">
                <a:solidFill>
                  <a:srgbClr val="5C4738"/>
                </a:solidFill>
                <a:latin typeface="Glacial Indifference Bold"/>
                <a:ea typeface="Glacial Indifference Bold"/>
                <a:cs typeface="Glacial Indifference Bold"/>
                <a:sym typeface="Glacial Indifference Bold"/>
              </a:rPr>
              <a:t>LESSON 13 - GRACE, LOVE, AND FELLOWSHIP  I</a:t>
            </a:r>
            <a:r>
              <a:rPr lang="en-US" sz="2480" b="true">
                <a:solidFill>
                  <a:srgbClr val="00434D"/>
                </a:solidFill>
                <a:latin typeface="Glacial Indifference Bold"/>
                <a:ea typeface="Glacial Indifference Bold"/>
                <a:cs typeface="Glacial Indifference Bold"/>
                <a:sym typeface="Glacial Indifference Bold"/>
              </a:rPr>
              <a:t> </a:t>
            </a:r>
            <a:r>
              <a:rPr lang="en-US" sz="2480" b="true">
                <a:solidFill>
                  <a:srgbClr val="DF5C4E"/>
                </a:solidFill>
                <a:latin typeface="Glacial Indifference Bold"/>
                <a:ea typeface="Glacial Indifference Bold"/>
                <a:cs typeface="Glacial Indifference Bold"/>
                <a:sym typeface="Glacial Indifference Bold"/>
              </a:rPr>
              <a:t>THURSDAY</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5C4738"/>
        </a:solidFill>
      </p:bgPr>
    </p:bg>
    <p:spTree>
      <p:nvGrpSpPr>
        <p:cNvPr id="1" name=""/>
        <p:cNvGrpSpPr/>
        <p:nvPr/>
      </p:nvGrpSpPr>
      <p:grpSpPr>
        <a:xfrm>
          <a:off x="0" y="0"/>
          <a:ext cx="0" cy="0"/>
          <a:chOff x="0" y="0"/>
          <a:chExt cx="0" cy="0"/>
        </a:xfrm>
      </p:grpSpPr>
      <p:sp>
        <p:nvSpPr>
          <p:cNvPr name="Freeform 2" id="2"/>
          <p:cNvSpPr/>
          <p:nvPr/>
        </p:nvSpPr>
        <p:spPr>
          <a:xfrm flipH="false" flipV="false" rot="0">
            <a:off x="306949" y="874799"/>
            <a:ext cx="5355797" cy="5206281"/>
          </a:xfrm>
          <a:custGeom>
            <a:avLst/>
            <a:gdLst/>
            <a:ahLst/>
            <a:cxnLst/>
            <a:rect r="r" b="b" t="t" l="l"/>
            <a:pathLst>
              <a:path h="5206281" w="5355797">
                <a:moveTo>
                  <a:pt x="0" y="0"/>
                </a:moveTo>
                <a:lnTo>
                  <a:pt x="5355797" y="0"/>
                </a:lnTo>
                <a:lnTo>
                  <a:pt x="5355797" y="5206280"/>
                </a:lnTo>
                <a:lnTo>
                  <a:pt x="0" y="520628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636803" y="2122466"/>
            <a:ext cx="4742725" cy="544808"/>
          </a:xfrm>
          <a:prstGeom prst="rect">
            <a:avLst/>
          </a:prstGeom>
        </p:spPr>
        <p:txBody>
          <a:bodyPr anchor="t" rtlCol="false" tIns="0" lIns="0" bIns="0" rIns="0">
            <a:spAutoFit/>
          </a:bodyPr>
          <a:lstStyle/>
          <a:p>
            <a:pPr algn="l">
              <a:lnSpc>
                <a:spcPts val="3739"/>
              </a:lnSpc>
            </a:pPr>
            <a:r>
              <a:rPr lang="en-US" sz="4794" b="true">
                <a:solidFill>
                  <a:srgbClr val="DF5C4E"/>
                </a:solidFill>
                <a:latin typeface="Glacial Indifference Bold"/>
                <a:ea typeface="Glacial Indifference Bold"/>
                <a:cs typeface="Glacial Indifference Bold"/>
                <a:sym typeface="Glacial Indifference Bold"/>
              </a:rPr>
              <a:t>Gospel Reality!</a:t>
            </a:r>
          </a:p>
        </p:txBody>
      </p:sp>
      <p:sp>
        <p:nvSpPr>
          <p:cNvPr name="AutoShape 4" id="4"/>
          <p:cNvSpPr/>
          <p:nvPr/>
        </p:nvSpPr>
        <p:spPr>
          <a:xfrm>
            <a:off x="6432742" y="1619586"/>
            <a:ext cx="2959075" cy="0"/>
          </a:xfrm>
          <a:prstGeom prst="line">
            <a:avLst/>
          </a:prstGeom>
          <a:ln cap="rnd" w="28575">
            <a:solidFill>
              <a:srgbClr val="FFE885"/>
            </a:solidFill>
            <a:prstDash val="solid"/>
            <a:headEnd type="none" len="sm" w="sm"/>
            <a:tailEnd type="none" len="sm" w="sm"/>
          </a:ln>
        </p:spPr>
      </p:sp>
      <p:sp>
        <p:nvSpPr>
          <p:cNvPr name="AutoShape 5" id="5"/>
          <p:cNvSpPr/>
          <p:nvPr/>
        </p:nvSpPr>
        <p:spPr>
          <a:xfrm rot="0">
            <a:off x="306949" y="870036"/>
            <a:ext cx="1132438" cy="0"/>
          </a:xfrm>
          <a:prstGeom prst="line">
            <a:avLst/>
          </a:prstGeom>
          <a:ln cap="flat" w="9525">
            <a:solidFill>
              <a:srgbClr val="FFFFFF"/>
            </a:solidFill>
            <a:prstDash val="solid"/>
            <a:headEnd type="none" len="sm" w="sm"/>
            <a:tailEnd type="none" len="sm" w="sm"/>
          </a:ln>
        </p:spPr>
      </p:sp>
      <p:sp>
        <p:nvSpPr>
          <p:cNvPr name="Freeform 6" id="6"/>
          <p:cNvSpPr/>
          <p:nvPr/>
        </p:nvSpPr>
        <p:spPr>
          <a:xfrm flipH="false" flipV="false" rot="0">
            <a:off x="5721674" y="5304276"/>
            <a:ext cx="5051264" cy="4981810"/>
          </a:xfrm>
          <a:custGeom>
            <a:avLst/>
            <a:gdLst/>
            <a:ahLst/>
            <a:cxnLst/>
            <a:rect r="r" b="b" t="t" l="l"/>
            <a:pathLst>
              <a:path h="4981810" w="5051264">
                <a:moveTo>
                  <a:pt x="0" y="0"/>
                </a:moveTo>
                <a:lnTo>
                  <a:pt x="5051265" y="0"/>
                </a:lnTo>
                <a:lnTo>
                  <a:pt x="5051265" y="4981810"/>
                </a:lnTo>
                <a:lnTo>
                  <a:pt x="0" y="49818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249457">
            <a:off x="5719258" y="4612910"/>
            <a:ext cx="4262457" cy="1180947"/>
            <a:chOff x="0" y="0"/>
            <a:chExt cx="4040189" cy="1119366"/>
          </a:xfrm>
        </p:grpSpPr>
        <p:sp>
          <p:nvSpPr>
            <p:cNvPr name="Freeform 8" id="8"/>
            <p:cNvSpPr/>
            <p:nvPr/>
          </p:nvSpPr>
          <p:spPr>
            <a:xfrm flipH="false" flipV="false" rot="0">
              <a:off x="0" y="1"/>
              <a:ext cx="4040189" cy="1119366"/>
            </a:xfrm>
            <a:custGeom>
              <a:avLst/>
              <a:gdLst/>
              <a:ahLst/>
              <a:cxnLst/>
              <a:rect r="r" b="b" t="t" l="l"/>
              <a:pathLst>
                <a:path h="1119366" w="4040189">
                  <a:moveTo>
                    <a:pt x="3109035" y="1110401"/>
                  </a:moveTo>
                  <a:cubicBezTo>
                    <a:pt x="3109035" y="1110401"/>
                    <a:pt x="2689283" y="1121589"/>
                    <a:pt x="2226698" y="1118968"/>
                  </a:cubicBezTo>
                  <a:cubicBezTo>
                    <a:pt x="1747725" y="1116805"/>
                    <a:pt x="1057073" y="1108980"/>
                    <a:pt x="1057073" y="1108980"/>
                  </a:cubicBezTo>
                  <a:cubicBezTo>
                    <a:pt x="812931" y="1100146"/>
                    <a:pt x="565145" y="1083165"/>
                    <a:pt x="398404" y="1024988"/>
                  </a:cubicBezTo>
                  <a:cubicBezTo>
                    <a:pt x="120505" y="928026"/>
                    <a:pt x="0" y="750497"/>
                    <a:pt x="0" y="567545"/>
                  </a:cubicBezTo>
                  <a:cubicBezTo>
                    <a:pt x="8536" y="436167"/>
                    <a:pt x="34263" y="307039"/>
                    <a:pt x="140291" y="221495"/>
                  </a:cubicBezTo>
                  <a:cubicBezTo>
                    <a:pt x="342602" y="58267"/>
                    <a:pt x="736658" y="3410"/>
                    <a:pt x="1155311" y="3410"/>
                  </a:cubicBezTo>
                  <a:cubicBezTo>
                    <a:pt x="1155311" y="3410"/>
                    <a:pt x="1551711" y="11418"/>
                    <a:pt x="2056683" y="3410"/>
                  </a:cubicBezTo>
                  <a:cubicBezTo>
                    <a:pt x="2470356" y="-4263"/>
                    <a:pt x="2934283" y="3410"/>
                    <a:pt x="2934283" y="3410"/>
                  </a:cubicBezTo>
                  <a:cubicBezTo>
                    <a:pt x="3302591" y="10889"/>
                    <a:pt x="3665904" y="80221"/>
                    <a:pt x="3863644" y="202803"/>
                  </a:cubicBezTo>
                  <a:cubicBezTo>
                    <a:pt x="4014661" y="296420"/>
                    <a:pt x="4047935" y="421095"/>
                    <a:pt x="4038795" y="567545"/>
                  </a:cubicBezTo>
                  <a:cubicBezTo>
                    <a:pt x="4038795" y="868463"/>
                    <a:pt x="3755798" y="1082560"/>
                    <a:pt x="3109035" y="1110401"/>
                  </a:cubicBezTo>
                  <a:close/>
                </a:path>
              </a:pathLst>
            </a:custGeom>
            <a:solidFill>
              <a:srgbClr val="FFFFFF"/>
            </a:solidFill>
          </p:spPr>
        </p:sp>
      </p:grpSp>
      <p:sp>
        <p:nvSpPr>
          <p:cNvPr name="Freeform 9" id="9"/>
          <p:cNvSpPr/>
          <p:nvPr/>
        </p:nvSpPr>
        <p:spPr>
          <a:xfrm flipH="false" flipV="false" rot="652001">
            <a:off x="9781001" y="3659553"/>
            <a:ext cx="590820" cy="751441"/>
          </a:xfrm>
          <a:custGeom>
            <a:avLst/>
            <a:gdLst/>
            <a:ahLst/>
            <a:cxnLst/>
            <a:rect r="r" b="b" t="t" l="l"/>
            <a:pathLst>
              <a:path h="751441" w="590820">
                <a:moveTo>
                  <a:pt x="0" y="0"/>
                </a:moveTo>
                <a:lnTo>
                  <a:pt x="590821" y="0"/>
                </a:lnTo>
                <a:lnTo>
                  <a:pt x="590821" y="751441"/>
                </a:lnTo>
                <a:lnTo>
                  <a:pt x="0" y="75144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3604883">
            <a:off x="4708868" y="5372695"/>
            <a:ext cx="369185" cy="1562686"/>
          </a:xfrm>
          <a:custGeom>
            <a:avLst/>
            <a:gdLst/>
            <a:ahLst/>
            <a:cxnLst/>
            <a:rect r="r" b="b" t="t" l="l"/>
            <a:pathLst>
              <a:path h="1562686" w="369185">
                <a:moveTo>
                  <a:pt x="0" y="0"/>
                </a:moveTo>
                <a:lnTo>
                  <a:pt x="369184" y="0"/>
                </a:lnTo>
                <a:lnTo>
                  <a:pt x="369184" y="1562686"/>
                </a:lnTo>
                <a:lnTo>
                  <a:pt x="0" y="156268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true" rot="5672179">
            <a:off x="699334" y="7150479"/>
            <a:ext cx="2325288" cy="4869714"/>
          </a:xfrm>
          <a:custGeom>
            <a:avLst/>
            <a:gdLst/>
            <a:ahLst/>
            <a:cxnLst/>
            <a:rect r="r" b="b" t="t" l="l"/>
            <a:pathLst>
              <a:path h="4869714" w="2325288">
                <a:moveTo>
                  <a:pt x="0" y="4869713"/>
                </a:moveTo>
                <a:lnTo>
                  <a:pt x="2325288" y="4869713"/>
                </a:lnTo>
                <a:lnTo>
                  <a:pt x="2325288" y="0"/>
                </a:lnTo>
                <a:lnTo>
                  <a:pt x="0" y="0"/>
                </a:lnTo>
                <a:lnTo>
                  <a:pt x="0" y="4869713"/>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2" id="12"/>
          <p:cNvSpPr/>
          <p:nvPr/>
        </p:nvSpPr>
        <p:spPr>
          <a:xfrm flipH="false" flipV="false" rot="0">
            <a:off x="5907595" y="608340"/>
            <a:ext cx="4389120" cy="1859890"/>
          </a:xfrm>
          <a:custGeom>
            <a:avLst/>
            <a:gdLst/>
            <a:ahLst/>
            <a:cxnLst/>
            <a:rect r="r" b="b" t="t" l="l"/>
            <a:pathLst>
              <a:path h="1859890" w="4389120">
                <a:moveTo>
                  <a:pt x="0" y="0"/>
                </a:moveTo>
                <a:lnTo>
                  <a:pt x="4389120" y="0"/>
                </a:lnTo>
                <a:lnTo>
                  <a:pt x="4389120" y="1859890"/>
                </a:lnTo>
                <a:lnTo>
                  <a:pt x="0" y="185989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3" id="13"/>
          <p:cNvSpPr/>
          <p:nvPr/>
        </p:nvSpPr>
        <p:spPr>
          <a:xfrm flipH="false" flipV="false" rot="-388239">
            <a:off x="6654488" y="977724"/>
            <a:ext cx="3003539" cy="1189156"/>
          </a:xfrm>
          <a:custGeom>
            <a:avLst/>
            <a:gdLst/>
            <a:ahLst/>
            <a:cxnLst/>
            <a:rect r="r" b="b" t="t" l="l"/>
            <a:pathLst>
              <a:path h="1189156" w="3003539">
                <a:moveTo>
                  <a:pt x="0" y="0"/>
                </a:moveTo>
                <a:lnTo>
                  <a:pt x="3003539" y="0"/>
                </a:lnTo>
                <a:lnTo>
                  <a:pt x="3003539" y="1189157"/>
                </a:lnTo>
                <a:lnTo>
                  <a:pt x="0" y="1189157"/>
                </a:lnTo>
                <a:lnTo>
                  <a:pt x="0" y="0"/>
                </a:lnTo>
                <a:close/>
              </a:path>
            </a:pathLst>
          </a:custGeom>
          <a:blipFill>
            <a:blip r:embed="rId14"/>
            <a:stretch>
              <a:fillRect l="-24311" t="-119814" r="-24810" b="-133293"/>
            </a:stretch>
          </a:blipFill>
        </p:spPr>
      </p:sp>
      <p:sp>
        <p:nvSpPr>
          <p:cNvPr name="TextBox 14" id="14"/>
          <p:cNvSpPr txBox="true"/>
          <p:nvPr/>
        </p:nvSpPr>
        <p:spPr>
          <a:xfrm rot="0">
            <a:off x="636803" y="2994052"/>
            <a:ext cx="4742725" cy="2302621"/>
          </a:xfrm>
          <a:prstGeom prst="rect">
            <a:avLst/>
          </a:prstGeom>
        </p:spPr>
        <p:txBody>
          <a:bodyPr anchor="t" rtlCol="false" tIns="0" lIns="0" bIns="0" rIns="0">
            <a:spAutoFit/>
          </a:bodyPr>
          <a:lstStyle/>
          <a:p>
            <a:pPr algn="l">
              <a:lnSpc>
                <a:spcPts val="4545"/>
              </a:lnSpc>
            </a:pPr>
            <a:r>
              <a:rPr lang="en-US" b="true" sz="4591">
                <a:solidFill>
                  <a:srgbClr val="5C4738"/>
                </a:solidFill>
                <a:latin typeface="Glacial Indifference Bold"/>
                <a:ea typeface="Glacial Indifference Bold"/>
                <a:cs typeface="Glacial Indifference Bold"/>
                <a:sym typeface="Glacial Indifference Bold"/>
              </a:rPr>
              <a:t>GOD IS LOVE AND THERE IS NO OTHER MUCH BIGGER REALITY!</a:t>
            </a:r>
          </a:p>
        </p:txBody>
      </p:sp>
      <p:sp>
        <p:nvSpPr>
          <p:cNvPr name="TextBox 15" id="15"/>
          <p:cNvSpPr txBox="true"/>
          <p:nvPr/>
        </p:nvSpPr>
        <p:spPr>
          <a:xfrm rot="0">
            <a:off x="306949" y="291613"/>
            <a:ext cx="8597012" cy="424264"/>
          </a:xfrm>
          <a:prstGeom prst="rect">
            <a:avLst/>
          </a:prstGeom>
        </p:spPr>
        <p:txBody>
          <a:bodyPr anchor="t" rtlCol="false" tIns="0" lIns="0" bIns="0" rIns="0">
            <a:spAutoFit/>
          </a:bodyPr>
          <a:lstStyle/>
          <a:p>
            <a:pPr algn="l">
              <a:lnSpc>
                <a:spcPts val="3135"/>
              </a:lnSpc>
            </a:pPr>
            <a:r>
              <a:rPr lang="en-US" sz="3300" b="true">
                <a:solidFill>
                  <a:srgbClr val="FFFFFF"/>
                </a:solidFill>
                <a:latin typeface="Glacial Indifference Bold"/>
                <a:ea typeface="Glacial Indifference Bold"/>
                <a:cs typeface="Glacial Indifference Bold"/>
                <a:sym typeface="Glacial Indifference Bold"/>
              </a:rPr>
              <a:t>LESSON 13 - GRACE, LOVE, AND FELLOWSHIP</a:t>
            </a:r>
          </a:p>
        </p:txBody>
      </p:sp>
      <p:sp>
        <p:nvSpPr>
          <p:cNvPr name="TextBox 16" id="16"/>
          <p:cNvSpPr txBox="true"/>
          <p:nvPr/>
        </p:nvSpPr>
        <p:spPr>
          <a:xfrm rot="-145180">
            <a:off x="6026173" y="4964957"/>
            <a:ext cx="4251837" cy="549870"/>
          </a:xfrm>
          <a:prstGeom prst="rect">
            <a:avLst/>
          </a:prstGeom>
        </p:spPr>
        <p:txBody>
          <a:bodyPr anchor="t" rtlCol="false" tIns="0" lIns="0" bIns="0" rIns="0">
            <a:spAutoFit/>
          </a:bodyPr>
          <a:lstStyle/>
          <a:p>
            <a:pPr algn="l">
              <a:lnSpc>
                <a:spcPts val="3801"/>
              </a:lnSpc>
            </a:pPr>
            <a:r>
              <a:rPr lang="en-US" sz="4873" b="true">
                <a:solidFill>
                  <a:srgbClr val="5C4738"/>
                </a:solidFill>
                <a:latin typeface="Glacial Indifference Bold"/>
                <a:ea typeface="Glacial Indifference Bold"/>
                <a:cs typeface="Glacial Indifference Bold"/>
                <a:sym typeface="Glacial Indifference Bold"/>
              </a:rPr>
              <a:t>GOOD NEWS</a:t>
            </a:r>
          </a:p>
        </p:txBody>
      </p:sp>
      <p:sp>
        <p:nvSpPr>
          <p:cNvPr name="TextBox 17" id="17"/>
          <p:cNvSpPr txBox="true"/>
          <p:nvPr/>
        </p:nvSpPr>
        <p:spPr>
          <a:xfrm rot="0">
            <a:off x="6349079" y="6196836"/>
            <a:ext cx="4114741" cy="4199117"/>
          </a:xfrm>
          <a:prstGeom prst="rect">
            <a:avLst/>
          </a:prstGeom>
        </p:spPr>
        <p:txBody>
          <a:bodyPr anchor="t" rtlCol="false" tIns="0" lIns="0" bIns="0" rIns="0">
            <a:spAutoFit/>
          </a:bodyPr>
          <a:lstStyle/>
          <a:p>
            <a:pPr algn="l">
              <a:lnSpc>
                <a:spcPts val="5484"/>
              </a:lnSpc>
            </a:pPr>
            <a:r>
              <a:rPr lang="en-US" b="true" sz="5539">
                <a:solidFill>
                  <a:srgbClr val="5C4738"/>
                </a:solidFill>
                <a:latin typeface="Glacial Indifference Bold"/>
                <a:ea typeface="Glacial Indifference Bold"/>
                <a:cs typeface="Glacial Indifference Bold"/>
                <a:sym typeface="Glacial Indifference Bold"/>
              </a:rPr>
              <a:t>#A Paradigm Shift: Safe enough to be imperfect</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306949" y="3839203"/>
            <a:ext cx="10614655" cy="955609"/>
          </a:xfrm>
          <a:prstGeom prst="rect">
            <a:avLst/>
          </a:prstGeom>
        </p:spPr>
        <p:txBody>
          <a:bodyPr anchor="t" rtlCol="false" tIns="0" lIns="0" bIns="0" rIns="0">
            <a:spAutoFit/>
          </a:bodyPr>
          <a:lstStyle/>
          <a:p>
            <a:pPr algn="l">
              <a:lnSpc>
                <a:spcPts val="3673"/>
              </a:lnSpc>
            </a:pPr>
            <a:r>
              <a:rPr lang="en-US" sz="4081" b="true">
                <a:solidFill>
                  <a:srgbClr val="5C4738"/>
                </a:solidFill>
                <a:latin typeface="Glacial Indifference Bold"/>
                <a:ea typeface="Glacial Indifference Bold"/>
                <a:cs typeface="Glacial Indifference Bold"/>
                <a:sym typeface="Glacial Indifference Bold"/>
              </a:rPr>
              <a:t>#A Paradigm Shift: Safe enough to be imperfect</a:t>
            </a:r>
          </a:p>
        </p:txBody>
      </p:sp>
      <p:sp>
        <p:nvSpPr>
          <p:cNvPr name="AutoShape 3" id="3"/>
          <p:cNvSpPr/>
          <p:nvPr/>
        </p:nvSpPr>
        <p:spPr>
          <a:xfrm rot="0">
            <a:off x="306949" y="870036"/>
            <a:ext cx="1132438" cy="0"/>
          </a:xfrm>
          <a:prstGeom prst="line">
            <a:avLst/>
          </a:prstGeom>
          <a:ln cap="flat" w="9525">
            <a:solidFill>
              <a:srgbClr val="5C4738"/>
            </a:solidFill>
            <a:prstDash val="solid"/>
            <a:headEnd type="none" len="sm" w="sm"/>
            <a:tailEnd type="none" len="sm" w="sm"/>
          </a:ln>
        </p:spPr>
      </p:sp>
      <p:sp>
        <p:nvSpPr>
          <p:cNvPr name="Freeform 4" id="4"/>
          <p:cNvSpPr/>
          <p:nvPr/>
        </p:nvSpPr>
        <p:spPr>
          <a:xfrm flipH="false" flipV="false" rot="0">
            <a:off x="6953484" y="156018"/>
            <a:ext cx="4389120" cy="1859890"/>
          </a:xfrm>
          <a:custGeom>
            <a:avLst/>
            <a:gdLst/>
            <a:ahLst/>
            <a:cxnLst/>
            <a:rect r="r" b="b" t="t" l="l"/>
            <a:pathLst>
              <a:path h="1859890" w="4389120">
                <a:moveTo>
                  <a:pt x="0" y="0"/>
                </a:moveTo>
                <a:lnTo>
                  <a:pt x="4389120" y="0"/>
                </a:lnTo>
                <a:lnTo>
                  <a:pt x="4389120" y="1859890"/>
                </a:lnTo>
                <a:lnTo>
                  <a:pt x="0" y="185989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388239">
            <a:off x="7700377" y="525403"/>
            <a:ext cx="3003539" cy="1189156"/>
          </a:xfrm>
          <a:custGeom>
            <a:avLst/>
            <a:gdLst/>
            <a:ahLst/>
            <a:cxnLst/>
            <a:rect r="r" b="b" t="t" l="l"/>
            <a:pathLst>
              <a:path h="1189156" w="3003539">
                <a:moveTo>
                  <a:pt x="0" y="0"/>
                </a:moveTo>
                <a:lnTo>
                  <a:pt x="3003539" y="0"/>
                </a:lnTo>
                <a:lnTo>
                  <a:pt x="3003539" y="1189156"/>
                </a:lnTo>
                <a:lnTo>
                  <a:pt x="0" y="1189156"/>
                </a:lnTo>
                <a:lnTo>
                  <a:pt x="0" y="0"/>
                </a:lnTo>
                <a:close/>
              </a:path>
            </a:pathLst>
          </a:custGeom>
          <a:blipFill>
            <a:blip r:embed="rId4"/>
            <a:stretch>
              <a:fillRect l="-24311" t="-119814" r="-24810" b="-133293"/>
            </a:stretch>
          </a:blipFill>
        </p:spPr>
      </p:sp>
      <p:sp>
        <p:nvSpPr>
          <p:cNvPr name="TextBox 6" id="6"/>
          <p:cNvSpPr txBox="true"/>
          <p:nvPr/>
        </p:nvSpPr>
        <p:spPr>
          <a:xfrm rot="0">
            <a:off x="306949" y="327264"/>
            <a:ext cx="8895197" cy="388613"/>
          </a:xfrm>
          <a:prstGeom prst="rect">
            <a:avLst/>
          </a:prstGeom>
        </p:spPr>
        <p:txBody>
          <a:bodyPr anchor="t" rtlCol="false" tIns="0" lIns="0" bIns="0" rIns="0">
            <a:spAutoFit/>
          </a:bodyPr>
          <a:lstStyle/>
          <a:p>
            <a:pPr algn="l">
              <a:lnSpc>
                <a:spcPts val="2852"/>
              </a:lnSpc>
            </a:pPr>
            <a:r>
              <a:rPr lang="en-US" b="true" sz="3002">
                <a:solidFill>
                  <a:srgbClr val="5C4738"/>
                </a:solidFill>
                <a:latin typeface="Glacial Indifference Bold"/>
                <a:ea typeface="Glacial Indifference Bold"/>
                <a:cs typeface="Glacial Indifference Bold"/>
                <a:sym typeface="Glacial Indifference Bold"/>
              </a:rPr>
              <a:t>LESSON 13 - GRACE, LOVE, AND FELLOWSHIP</a:t>
            </a:r>
          </a:p>
        </p:txBody>
      </p:sp>
      <p:grpSp>
        <p:nvGrpSpPr>
          <p:cNvPr name="Group 7" id="7"/>
          <p:cNvGrpSpPr/>
          <p:nvPr/>
        </p:nvGrpSpPr>
        <p:grpSpPr>
          <a:xfrm rot="0">
            <a:off x="-154316" y="1471365"/>
            <a:ext cx="5105394" cy="983680"/>
            <a:chOff x="0" y="0"/>
            <a:chExt cx="1727163" cy="332781"/>
          </a:xfrm>
        </p:grpSpPr>
        <p:sp>
          <p:nvSpPr>
            <p:cNvPr name="Freeform 8" id="8"/>
            <p:cNvSpPr/>
            <p:nvPr/>
          </p:nvSpPr>
          <p:spPr>
            <a:xfrm flipH="false" flipV="false" rot="0">
              <a:off x="0" y="0"/>
              <a:ext cx="1727163" cy="332780"/>
            </a:xfrm>
            <a:custGeom>
              <a:avLst/>
              <a:gdLst/>
              <a:ahLst/>
              <a:cxnLst/>
              <a:rect r="r" b="b" t="t" l="l"/>
              <a:pathLst>
                <a:path h="332780" w="1727163">
                  <a:moveTo>
                    <a:pt x="0" y="0"/>
                  </a:moveTo>
                  <a:lnTo>
                    <a:pt x="1727163" y="0"/>
                  </a:lnTo>
                  <a:lnTo>
                    <a:pt x="1727163" y="332780"/>
                  </a:lnTo>
                  <a:lnTo>
                    <a:pt x="0" y="332780"/>
                  </a:lnTo>
                  <a:close/>
                </a:path>
              </a:pathLst>
            </a:custGeom>
            <a:solidFill>
              <a:srgbClr val="5C4738">
                <a:alpha val="30980"/>
              </a:srgbClr>
            </a:solidFill>
          </p:spPr>
        </p:sp>
      </p:grpSp>
      <p:sp>
        <p:nvSpPr>
          <p:cNvPr name="TextBox 9" id="9"/>
          <p:cNvSpPr txBox="true"/>
          <p:nvPr/>
        </p:nvSpPr>
        <p:spPr>
          <a:xfrm rot="0">
            <a:off x="1028609" y="2254033"/>
            <a:ext cx="3687294" cy="1032720"/>
          </a:xfrm>
          <a:prstGeom prst="rect">
            <a:avLst/>
          </a:prstGeom>
        </p:spPr>
        <p:txBody>
          <a:bodyPr anchor="t" rtlCol="false" tIns="0" lIns="0" bIns="0" rIns="0">
            <a:spAutoFit/>
          </a:bodyPr>
          <a:lstStyle/>
          <a:p>
            <a:pPr algn="l">
              <a:lnSpc>
                <a:spcPts val="7575"/>
              </a:lnSpc>
            </a:pPr>
            <a:r>
              <a:rPr lang="en-US" sz="8416" b="true">
                <a:solidFill>
                  <a:srgbClr val="5C4738"/>
                </a:solidFill>
                <a:latin typeface="Glacial Indifference Bold"/>
                <a:ea typeface="Glacial Indifference Bold"/>
                <a:cs typeface="Glacial Indifference Bold"/>
                <a:sym typeface="Glacial Indifference Bold"/>
              </a:rPr>
              <a:t>Gospel </a:t>
            </a:r>
          </a:p>
        </p:txBody>
      </p:sp>
      <p:sp>
        <p:nvSpPr>
          <p:cNvPr name="TextBox 10" id="10"/>
          <p:cNvSpPr txBox="true"/>
          <p:nvPr/>
        </p:nvSpPr>
        <p:spPr>
          <a:xfrm rot="0">
            <a:off x="183417" y="1523051"/>
            <a:ext cx="3082773" cy="889240"/>
          </a:xfrm>
          <a:prstGeom prst="rect">
            <a:avLst/>
          </a:prstGeom>
        </p:spPr>
        <p:txBody>
          <a:bodyPr anchor="t" rtlCol="false" tIns="0" lIns="0" bIns="0" rIns="0">
            <a:spAutoFit/>
          </a:bodyPr>
          <a:lstStyle/>
          <a:p>
            <a:pPr algn="l">
              <a:lnSpc>
                <a:spcPts val="6549"/>
              </a:lnSpc>
            </a:pPr>
            <a:r>
              <a:rPr lang="en-US" sz="7277" b="true">
                <a:solidFill>
                  <a:srgbClr val="5C4738"/>
                </a:solidFill>
                <a:latin typeface="Glacial Indifference Bold"/>
                <a:ea typeface="Glacial Indifference Bold"/>
                <a:cs typeface="Glacial Indifference Bold"/>
                <a:sym typeface="Glacial Indifference Bold"/>
              </a:rPr>
              <a:t>HEART </a:t>
            </a:r>
          </a:p>
        </p:txBody>
      </p:sp>
      <p:sp>
        <p:nvSpPr>
          <p:cNvPr name="TextBox 11" id="11"/>
          <p:cNvSpPr txBox="true"/>
          <p:nvPr/>
        </p:nvSpPr>
        <p:spPr>
          <a:xfrm rot="0">
            <a:off x="2872256" y="1599052"/>
            <a:ext cx="1209677" cy="670563"/>
          </a:xfrm>
          <a:prstGeom prst="rect">
            <a:avLst/>
          </a:prstGeom>
        </p:spPr>
        <p:txBody>
          <a:bodyPr anchor="t" rtlCol="false" tIns="0" lIns="0" bIns="0" rIns="0">
            <a:spAutoFit/>
          </a:bodyPr>
          <a:lstStyle/>
          <a:p>
            <a:pPr algn="ctr">
              <a:lnSpc>
                <a:spcPts val="4815"/>
              </a:lnSpc>
            </a:pPr>
            <a:r>
              <a:rPr lang="en-US" b="true" sz="5350">
                <a:solidFill>
                  <a:srgbClr val="5C4738"/>
                </a:solidFill>
                <a:latin typeface="Glacial Indifference Bold"/>
                <a:ea typeface="Glacial Indifference Bold"/>
                <a:cs typeface="Glacial Indifference Bold"/>
                <a:sym typeface="Glacial Indifference Bold"/>
              </a:rPr>
              <a:t>of</a:t>
            </a:r>
          </a:p>
        </p:txBody>
      </p:sp>
      <p:sp>
        <p:nvSpPr>
          <p:cNvPr name="TextBox 12" id="12"/>
          <p:cNvSpPr txBox="true"/>
          <p:nvPr/>
        </p:nvSpPr>
        <p:spPr>
          <a:xfrm rot="0">
            <a:off x="3931264" y="1517210"/>
            <a:ext cx="1209677" cy="670563"/>
          </a:xfrm>
          <a:prstGeom prst="rect">
            <a:avLst/>
          </a:prstGeom>
        </p:spPr>
        <p:txBody>
          <a:bodyPr anchor="t" rtlCol="false" tIns="0" lIns="0" bIns="0" rIns="0">
            <a:spAutoFit/>
          </a:bodyPr>
          <a:lstStyle/>
          <a:p>
            <a:pPr algn="ctr">
              <a:lnSpc>
                <a:spcPts val="4815"/>
              </a:lnSpc>
            </a:pPr>
            <a:r>
              <a:rPr lang="en-US" b="true" sz="5350">
                <a:solidFill>
                  <a:srgbClr val="5C4738"/>
                </a:solidFill>
                <a:latin typeface="Glacial Indifference Bold"/>
                <a:ea typeface="Glacial Indifference Bold"/>
                <a:cs typeface="Glacial Indifference Bold"/>
                <a:sym typeface="Glacial Indifference Bold"/>
              </a:rPr>
              <a:t>the</a:t>
            </a:r>
          </a:p>
        </p:txBody>
      </p:sp>
      <p:sp>
        <p:nvSpPr>
          <p:cNvPr name="TextBox 13" id="13"/>
          <p:cNvSpPr txBox="true"/>
          <p:nvPr/>
        </p:nvSpPr>
        <p:spPr>
          <a:xfrm rot="0">
            <a:off x="358145" y="5204387"/>
            <a:ext cx="10125294" cy="4156009"/>
          </a:xfrm>
          <a:prstGeom prst="rect">
            <a:avLst/>
          </a:prstGeom>
        </p:spPr>
        <p:txBody>
          <a:bodyPr anchor="t" rtlCol="false" tIns="0" lIns="0" bIns="0" rIns="0">
            <a:spAutoFit/>
          </a:bodyPr>
          <a:lstStyle/>
          <a:p>
            <a:pPr algn="l">
              <a:lnSpc>
                <a:spcPts val="3673"/>
              </a:lnSpc>
            </a:pPr>
            <a:r>
              <a:rPr lang="en-US" sz="4081" b="true">
                <a:solidFill>
                  <a:srgbClr val="5C4738"/>
                </a:solidFill>
                <a:latin typeface="Glacial Indifference Bold"/>
                <a:ea typeface="Glacial Indifference Bold"/>
                <a:cs typeface="Glacial Indifference Bold"/>
                <a:sym typeface="Glacial Indifference Bold"/>
              </a:rPr>
              <a:t>Grace calls us to shift from performance to receiving, from performing to belonging. Instead of believing that we must become worthy before approaching God, we discover that Christ meets us in our weakness. His grace gives us freedom to acknowledge who we truly are, without hiding, pretending, or earning the right to be loved.</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306949" y="3839203"/>
            <a:ext cx="10614655" cy="955609"/>
          </a:xfrm>
          <a:prstGeom prst="rect">
            <a:avLst/>
          </a:prstGeom>
        </p:spPr>
        <p:txBody>
          <a:bodyPr anchor="t" rtlCol="false" tIns="0" lIns="0" bIns="0" rIns="0">
            <a:spAutoFit/>
          </a:bodyPr>
          <a:lstStyle/>
          <a:p>
            <a:pPr algn="l">
              <a:lnSpc>
                <a:spcPts val="3673"/>
              </a:lnSpc>
            </a:pPr>
            <a:r>
              <a:rPr lang="en-US" sz="4081" b="true">
                <a:solidFill>
                  <a:srgbClr val="5C4738"/>
                </a:solidFill>
                <a:latin typeface="Glacial Indifference Bold"/>
                <a:ea typeface="Glacial Indifference Bold"/>
                <a:cs typeface="Glacial Indifference Bold"/>
                <a:sym typeface="Glacial Indifference Bold"/>
              </a:rPr>
              <a:t>#A Paradigm Shift: Safe enough to be imperfect</a:t>
            </a:r>
          </a:p>
        </p:txBody>
      </p:sp>
      <p:sp>
        <p:nvSpPr>
          <p:cNvPr name="AutoShape 3" id="3"/>
          <p:cNvSpPr/>
          <p:nvPr/>
        </p:nvSpPr>
        <p:spPr>
          <a:xfrm rot="0">
            <a:off x="306949" y="870036"/>
            <a:ext cx="1132438" cy="0"/>
          </a:xfrm>
          <a:prstGeom prst="line">
            <a:avLst/>
          </a:prstGeom>
          <a:ln cap="flat" w="9525">
            <a:solidFill>
              <a:srgbClr val="5C4738"/>
            </a:solidFill>
            <a:prstDash val="solid"/>
            <a:headEnd type="none" len="sm" w="sm"/>
            <a:tailEnd type="none" len="sm" w="sm"/>
          </a:ln>
        </p:spPr>
      </p:sp>
      <p:sp>
        <p:nvSpPr>
          <p:cNvPr name="Freeform 4" id="4"/>
          <p:cNvSpPr/>
          <p:nvPr/>
        </p:nvSpPr>
        <p:spPr>
          <a:xfrm flipH="false" flipV="false" rot="0">
            <a:off x="6953484" y="156018"/>
            <a:ext cx="4389120" cy="1859890"/>
          </a:xfrm>
          <a:custGeom>
            <a:avLst/>
            <a:gdLst/>
            <a:ahLst/>
            <a:cxnLst/>
            <a:rect r="r" b="b" t="t" l="l"/>
            <a:pathLst>
              <a:path h="1859890" w="4389120">
                <a:moveTo>
                  <a:pt x="0" y="0"/>
                </a:moveTo>
                <a:lnTo>
                  <a:pt x="4389120" y="0"/>
                </a:lnTo>
                <a:lnTo>
                  <a:pt x="4389120" y="1859890"/>
                </a:lnTo>
                <a:lnTo>
                  <a:pt x="0" y="185989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388239">
            <a:off x="7700377" y="525403"/>
            <a:ext cx="3003539" cy="1189156"/>
          </a:xfrm>
          <a:custGeom>
            <a:avLst/>
            <a:gdLst/>
            <a:ahLst/>
            <a:cxnLst/>
            <a:rect r="r" b="b" t="t" l="l"/>
            <a:pathLst>
              <a:path h="1189156" w="3003539">
                <a:moveTo>
                  <a:pt x="0" y="0"/>
                </a:moveTo>
                <a:lnTo>
                  <a:pt x="3003539" y="0"/>
                </a:lnTo>
                <a:lnTo>
                  <a:pt x="3003539" y="1189156"/>
                </a:lnTo>
                <a:lnTo>
                  <a:pt x="0" y="1189156"/>
                </a:lnTo>
                <a:lnTo>
                  <a:pt x="0" y="0"/>
                </a:lnTo>
                <a:close/>
              </a:path>
            </a:pathLst>
          </a:custGeom>
          <a:blipFill>
            <a:blip r:embed="rId4"/>
            <a:stretch>
              <a:fillRect l="-24311" t="-119814" r="-24810" b="-133293"/>
            </a:stretch>
          </a:blipFill>
        </p:spPr>
      </p:sp>
      <p:sp>
        <p:nvSpPr>
          <p:cNvPr name="TextBox 6" id="6"/>
          <p:cNvSpPr txBox="true"/>
          <p:nvPr/>
        </p:nvSpPr>
        <p:spPr>
          <a:xfrm rot="0">
            <a:off x="306949" y="327264"/>
            <a:ext cx="8895197" cy="388613"/>
          </a:xfrm>
          <a:prstGeom prst="rect">
            <a:avLst/>
          </a:prstGeom>
        </p:spPr>
        <p:txBody>
          <a:bodyPr anchor="t" rtlCol="false" tIns="0" lIns="0" bIns="0" rIns="0">
            <a:spAutoFit/>
          </a:bodyPr>
          <a:lstStyle/>
          <a:p>
            <a:pPr algn="l">
              <a:lnSpc>
                <a:spcPts val="2852"/>
              </a:lnSpc>
            </a:pPr>
            <a:r>
              <a:rPr lang="en-US" b="true" sz="3002">
                <a:solidFill>
                  <a:srgbClr val="5C4738"/>
                </a:solidFill>
                <a:latin typeface="Glacial Indifference Bold"/>
                <a:ea typeface="Glacial Indifference Bold"/>
                <a:cs typeface="Glacial Indifference Bold"/>
                <a:sym typeface="Glacial Indifference Bold"/>
              </a:rPr>
              <a:t>LESSON 13 - GRACE, LOVE, AND FELLOWSHIP</a:t>
            </a:r>
          </a:p>
        </p:txBody>
      </p:sp>
      <p:grpSp>
        <p:nvGrpSpPr>
          <p:cNvPr name="Group 7" id="7"/>
          <p:cNvGrpSpPr/>
          <p:nvPr/>
        </p:nvGrpSpPr>
        <p:grpSpPr>
          <a:xfrm rot="0">
            <a:off x="-154316" y="1471365"/>
            <a:ext cx="5105394" cy="983680"/>
            <a:chOff x="0" y="0"/>
            <a:chExt cx="1727163" cy="332781"/>
          </a:xfrm>
        </p:grpSpPr>
        <p:sp>
          <p:nvSpPr>
            <p:cNvPr name="Freeform 8" id="8"/>
            <p:cNvSpPr/>
            <p:nvPr/>
          </p:nvSpPr>
          <p:spPr>
            <a:xfrm flipH="false" flipV="false" rot="0">
              <a:off x="0" y="0"/>
              <a:ext cx="1727163" cy="332780"/>
            </a:xfrm>
            <a:custGeom>
              <a:avLst/>
              <a:gdLst/>
              <a:ahLst/>
              <a:cxnLst/>
              <a:rect r="r" b="b" t="t" l="l"/>
              <a:pathLst>
                <a:path h="332780" w="1727163">
                  <a:moveTo>
                    <a:pt x="0" y="0"/>
                  </a:moveTo>
                  <a:lnTo>
                    <a:pt x="1727163" y="0"/>
                  </a:lnTo>
                  <a:lnTo>
                    <a:pt x="1727163" y="332780"/>
                  </a:lnTo>
                  <a:lnTo>
                    <a:pt x="0" y="332780"/>
                  </a:lnTo>
                  <a:close/>
                </a:path>
              </a:pathLst>
            </a:custGeom>
            <a:solidFill>
              <a:srgbClr val="5C4738">
                <a:alpha val="30980"/>
              </a:srgbClr>
            </a:solidFill>
          </p:spPr>
        </p:sp>
      </p:grpSp>
      <p:sp>
        <p:nvSpPr>
          <p:cNvPr name="TextBox 9" id="9"/>
          <p:cNvSpPr txBox="true"/>
          <p:nvPr/>
        </p:nvSpPr>
        <p:spPr>
          <a:xfrm rot="0">
            <a:off x="1028609" y="2254033"/>
            <a:ext cx="3687294" cy="1032720"/>
          </a:xfrm>
          <a:prstGeom prst="rect">
            <a:avLst/>
          </a:prstGeom>
        </p:spPr>
        <p:txBody>
          <a:bodyPr anchor="t" rtlCol="false" tIns="0" lIns="0" bIns="0" rIns="0">
            <a:spAutoFit/>
          </a:bodyPr>
          <a:lstStyle/>
          <a:p>
            <a:pPr algn="l">
              <a:lnSpc>
                <a:spcPts val="7575"/>
              </a:lnSpc>
            </a:pPr>
            <a:r>
              <a:rPr lang="en-US" sz="8416" b="true">
                <a:solidFill>
                  <a:srgbClr val="5C4738"/>
                </a:solidFill>
                <a:latin typeface="Glacial Indifference Bold"/>
                <a:ea typeface="Glacial Indifference Bold"/>
                <a:cs typeface="Glacial Indifference Bold"/>
                <a:sym typeface="Glacial Indifference Bold"/>
              </a:rPr>
              <a:t>Gospel </a:t>
            </a:r>
          </a:p>
        </p:txBody>
      </p:sp>
      <p:sp>
        <p:nvSpPr>
          <p:cNvPr name="TextBox 10" id="10"/>
          <p:cNvSpPr txBox="true"/>
          <p:nvPr/>
        </p:nvSpPr>
        <p:spPr>
          <a:xfrm rot="0">
            <a:off x="183417" y="1523051"/>
            <a:ext cx="3082773" cy="889240"/>
          </a:xfrm>
          <a:prstGeom prst="rect">
            <a:avLst/>
          </a:prstGeom>
        </p:spPr>
        <p:txBody>
          <a:bodyPr anchor="t" rtlCol="false" tIns="0" lIns="0" bIns="0" rIns="0">
            <a:spAutoFit/>
          </a:bodyPr>
          <a:lstStyle/>
          <a:p>
            <a:pPr algn="l">
              <a:lnSpc>
                <a:spcPts val="6549"/>
              </a:lnSpc>
            </a:pPr>
            <a:r>
              <a:rPr lang="en-US" sz="7277" b="true">
                <a:solidFill>
                  <a:srgbClr val="5C4738"/>
                </a:solidFill>
                <a:latin typeface="Glacial Indifference Bold"/>
                <a:ea typeface="Glacial Indifference Bold"/>
                <a:cs typeface="Glacial Indifference Bold"/>
                <a:sym typeface="Glacial Indifference Bold"/>
              </a:rPr>
              <a:t>HEART </a:t>
            </a:r>
          </a:p>
        </p:txBody>
      </p:sp>
      <p:sp>
        <p:nvSpPr>
          <p:cNvPr name="TextBox 11" id="11"/>
          <p:cNvSpPr txBox="true"/>
          <p:nvPr/>
        </p:nvSpPr>
        <p:spPr>
          <a:xfrm rot="0">
            <a:off x="2872256" y="1599052"/>
            <a:ext cx="1209677" cy="670563"/>
          </a:xfrm>
          <a:prstGeom prst="rect">
            <a:avLst/>
          </a:prstGeom>
        </p:spPr>
        <p:txBody>
          <a:bodyPr anchor="t" rtlCol="false" tIns="0" lIns="0" bIns="0" rIns="0">
            <a:spAutoFit/>
          </a:bodyPr>
          <a:lstStyle/>
          <a:p>
            <a:pPr algn="ctr">
              <a:lnSpc>
                <a:spcPts val="4815"/>
              </a:lnSpc>
            </a:pPr>
            <a:r>
              <a:rPr lang="en-US" b="true" sz="5350">
                <a:solidFill>
                  <a:srgbClr val="5C4738"/>
                </a:solidFill>
                <a:latin typeface="Glacial Indifference Bold"/>
                <a:ea typeface="Glacial Indifference Bold"/>
                <a:cs typeface="Glacial Indifference Bold"/>
                <a:sym typeface="Glacial Indifference Bold"/>
              </a:rPr>
              <a:t>of</a:t>
            </a:r>
          </a:p>
        </p:txBody>
      </p:sp>
      <p:sp>
        <p:nvSpPr>
          <p:cNvPr name="TextBox 12" id="12"/>
          <p:cNvSpPr txBox="true"/>
          <p:nvPr/>
        </p:nvSpPr>
        <p:spPr>
          <a:xfrm rot="0">
            <a:off x="3931264" y="1517210"/>
            <a:ext cx="1209677" cy="670563"/>
          </a:xfrm>
          <a:prstGeom prst="rect">
            <a:avLst/>
          </a:prstGeom>
        </p:spPr>
        <p:txBody>
          <a:bodyPr anchor="t" rtlCol="false" tIns="0" lIns="0" bIns="0" rIns="0">
            <a:spAutoFit/>
          </a:bodyPr>
          <a:lstStyle/>
          <a:p>
            <a:pPr algn="ctr">
              <a:lnSpc>
                <a:spcPts val="4815"/>
              </a:lnSpc>
            </a:pPr>
            <a:r>
              <a:rPr lang="en-US" b="true" sz="5350">
                <a:solidFill>
                  <a:srgbClr val="5C4738"/>
                </a:solidFill>
                <a:latin typeface="Glacial Indifference Bold"/>
                <a:ea typeface="Glacial Indifference Bold"/>
                <a:cs typeface="Glacial Indifference Bold"/>
                <a:sym typeface="Glacial Indifference Bold"/>
              </a:rPr>
              <a:t>the</a:t>
            </a:r>
          </a:p>
        </p:txBody>
      </p:sp>
      <p:sp>
        <p:nvSpPr>
          <p:cNvPr name="TextBox 13" id="13"/>
          <p:cNvSpPr txBox="true"/>
          <p:nvPr/>
        </p:nvSpPr>
        <p:spPr>
          <a:xfrm rot="0">
            <a:off x="358145" y="5185337"/>
            <a:ext cx="10125294" cy="4723700"/>
          </a:xfrm>
          <a:prstGeom prst="rect">
            <a:avLst/>
          </a:prstGeom>
        </p:spPr>
        <p:txBody>
          <a:bodyPr anchor="t" rtlCol="false" tIns="0" lIns="0" bIns="0" rIns="0">
            <a:spAutoFit/>
          </a:bodyPr>
          <a:lstStyle/>
          <a:p>
            <a:pPr algn="l">
              <a:lnSpc>
                <a:spcPts val="3133"/>
              </a:lnSpc>
            </a:pPr>
            <a:r>
              <a:rPr lang="en-US" sz="3481" b="true">
                <a:solidFill>
                  <a:srgbClr val="5C4738"/>
                </a:solidFill>
                <a:latin typeface="Glacial Indifference Bold"/>
                <a:ea typeface="Glacial Indifference Bold"/>
                <a:cs typeface="Glacial Indifference Bold"/>
                <a:sym typeface="Glacial Indifference Bold"/>
              </a:rPr>
              <a:t>Love and fellowship shift us from judgment and isolation toward belonging and vulnerability. When we experience God’s love, we can create spaces where others are safe to be imperfect, honest, and changing.  Fellowship means creating space where people can speak honestly, struggle openly, receive correction gently, and grow patiently. We do not celebrate brokenness, but we make room for grace to restore people while Christ continues transforming them.</a:t>
            </a:r>
          </a:p>
          <a:p>
            <a:pPr algn="l">
              <a:lnSpc>
                <a:spcPts val="3133"/>
              </a:lnSpc>
            </a:pP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306949" y="3839203"/>
            <a:ext cx="10614655" cy="955609"/>
          </a:xfrm>
          <a:prstGeom prst="rect">
            <a:avLst/>
          </a:prstGeom>
        </p:spPr>
        <p:txBody>
          <a:bodyPr anchor="t" rtlCol="false" tIns="0" lIns="0" bIns="0" rIns="0">
            <a:spAutoFit/>
          </a:bodyPr>
          <a:lstStyle/>
          <a:p>
            <a:pPr algn="l">
              <a:lnSpc>
                <a:spcPts val="3673"/>
              </a:lnSpc>
            </a:pPr>
            <a:r>
              <a:rPr lang="en-US" sz="4081" b="true">
                <a:solidFill>
                  <a:srgbClr val="5C4738"/>
                </a:solidFill>
                <a:latin typeface="Glacial Indifference Bold"/>
                <a:ea typeface="Glacial Indifference Bold"/>
                <a:cs typeface="Glacial Indifference Bold"/>
                <a:sym typeface="Glacial Indifference Bold"/>
              </a:rPr>
              <a:t>#A Paradigm Shift: Safe enough to be imperfect</a:t>
            </a:r>
          </a:p>
        </p:txBody>
      </p:sp>
      <p:sp>
        <p:nvSpPr>
          <p:cNvPr name="AutoShape 3" id="3"/>
          <p:cNvSpPr/>
          <p:nvPr/>
        </p:nvSpPr>
        <p:spPr>
          <a:xfrm rot="0">
            <a:off x="306949" y="870036"/>
            <a:ext cx="1132438" cy="0"/>
          </a:xfrm>
          <a:prstGeom prst="line">
            <a:avLst/>
          </a:prstGeom>
          <a:ln cap="flat" w="9525">
            <a:solidFill>
              <a:srgbClr val="5C4738"/>
            </a:solidFill>
            <a:prstDash val="solid"/>
            <a:headEnd type="none" len="sm" w="sm"/>
            <a:tailEnd type="none" len="sm" w="sm"/>
          </a:ln>
        </p:spPr>
      </p:sp>
      <p:sp>
        <p:nvSpPr>
          <p:cNvPr name="Freeform 4" id="4"/>
          <p:cNvSpPr/>
          <p:nvPr/>
        </p:nvSpPr>
        <p:spPr>
          <a:xfrm flipH="false" flipV="false" rot="0">
            <a:off x="6953484" y="156018"/>
            <a:ext cx="4389120" cy="1859890"/>
          </a:xfrm>
          <a:custGeom>
            <a:avLst/>
            <a:gdLst/>
            <a:ahLst/>
            <a:cxnLst/>
            <a:rect r="r" b="b" t="t" l="l"/>
            <a:pathLst>
              <a:path h="1859890" w="4389120">
                <a:moveTo>
                  <a:pt x="0" y="0"/>
                </a:moveTo>
                <a:lnTo>
                  <a:pt x="4389120" y="0"/>
                </a:lnTo>
                <a:lnTo>
                  <a:pt x="4389120" y="1859890"/>
                </a:lnTo>
                <a:lnTo>
                  <a:pt x="0" y="185989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388239">
            <a:off x="7700377" y="525403"/>
            <a:ext cx="3003539" cy="1189156"/>
          </a:xfrm>
          <a:custGeom>
            <a:avLst/>
            <a:gdLst/>
            <a:ahLst/>
            <a:cxnLst/>
            <a:rect r="r" b="b" t="t" l="l"/>
            <a:pathLst>
              <a:path h="1189156" w="3003539">
                <a:moveTo>
                  <a:pt x="0" y="0"/>
                </a:moveTo>
                <a:lnTo>
                  <a:pt x="3003539" y="0"/>
                </a:lnTo>
                <a:lnTo>
                  <a:pt x="3003539" y="1189156"/>
                </a:lnTo>
                <a:lnTo>
                  <a:pt x="0" y="1189156"/>
                </a:lnTo>
                <a:lnTo>
                  <a:pt x="0" y="0"/>
                </a:lnTo>
                <a:close/>
              </a:path>
            </a:pathLst>
          </a:custGeom>
          <a:blipFill>
            <a:blip r:embed="rId4"/>
            <a:stretch>
              <a:fillRect l="-24311" t="-119814" r="-24810" b="-133293"/>
            </a:stretch>
          </a:blipFill>
        </p:spPr>
      </p:sp>
      <p:sp>
        <p:nvSpPr>
          <p:cNvPr name="TextBox 6" id="6"/>
          <p:cNvSpPr txBox="true"/>
          <p:nvPr/>
        </p:nvSpPr>
        <p:spPr>
          <a:xfrm rot="0">
            <a:off x="306949" y="327264"/>
            <a:ext cx="8895197" cy="388613"/>
          </a:xfrm>
          <a:prstGeom prst="rect">
            <a:avLst/>
          </a:prstGeom>
        </p:spPr>
        <p:txBody>
          <a:bodyPr anchor="t" rtlCol="false" tIns="0" lIns="0" bIns="0" rIns="0">
            <a:spAutoFit/>
          </a:bodyPr>
          <a:lstStyle/>
          <a:p>
            <a:pPr algn="l">
              <a:lnSpc>
                <a:spcPts val="2852"/>
              </a:lnSpc>
            </a:pPr>
            <a:r>
              <a:rPr lang="en-US" b="true" sz="3002">
                <a:solidFill>
                  <a:srgbClr val="5C4738"/>
                </a:solidFill>
                <a:latin typeface="Glacial Indifference Bold"/>
                <a:ea typeface="Glacial Indifference Bold"/>
                <a:cs typeface="Glacial Indifference Bold"/>
                <a:sym typeface="Glacial Indifference Bold"/>
              </a:rPr>
              <a:t>LESSON 13 - GRACE, LOVE, AND FELLOWSHIP</a:t>
            </a:r>
          </a:p>
        </p:txBody>
      </p:sp>
      <p:grpSp>
        <p:nvGrpSpPr>
          <p:cNvPr name="Group 7" id="7"/>
          <p:cNvGrpSpPr/>
          <p:nvPr/>
        </p:nvGrpSpPr>
        <p:grpSpPr>
          <a:xfrm rot="0">
            <a:off x="-154316" y="1471365"/>
            <a:ext cx="5105394" cy="983680"/>
            <a:chOff x="0" y="0"/>
            <a:chExt cx="1727163" cy="332781"/>
          </a:xfrm>
        </p:grpSpPr>
        <p:sp>
          <p:nvSpPr>
            <p:cNvPr name="Freeform 8" id="8"/>
            <p:cNvSpPr/>
            <p:nvPr/>
          </p:nvSpPr>
          <p:spPr>
            <a:xfrm flipH="false" flipV="false" rot="0">
              <a:off x="0" y="0"/>
              <a:ext cx="1727163" cy="332780"/>
            </a:xfrm>
            <a:custGeom>
              <a:avLst/>
              <a:gdLst/>
              <a:ahLst/>
              <a:cxnLst/>
              <a:rect r="r" b="b" t="t" l="l"/>
              <a:pathLst>
                <a:path h="332780" w="1727163">
                  <a:moveTo>
                    <a:pt x="0" y="0"/>
                  </a:moveTo>
                  <a:lnTo>
                    <a:pt x="1727163" y="0"/>
                  </a:lnTo>
                  <a:lnTo>
                    <a:pt x="1727163" y="332780"/>
                  </a:lnTo>
                  <a:lnTo>
                    <a:pt x="0" y="332780"/>
                  </a:lnTo>
                  <a:close/>
                </a:path>
              </a:pathLst>
            </a:custGeom>
            <a:solidFill>
              <a:srgbClr val="5C4738">
                <a:alpha val="30980"/>
              </a:srgbClr>
            </a:solidFill>
          </p:spPr>
        </p:sp>
      </p:grpSp>
      <p:sp>
        <p:nvSpPr>
          <p:cNvPr name="TextBox 9" id="9"/>
          <p:cNvSpPr txBox="true"/>
          <p:nvPr/>
        </p:nvSpPr>
        <p:spPr>
          <a:xfrm rot="0">
            <a:off x="1028609" y="2254033"/>
            <a:ext cx="3687294" cy="1032720"/>
          </a:xfrm>
          <a:prstGeom prst="rect">
            <a:avLst/>
          </a:prstGeom>
        </p:spPr>
        <p:txBody>
          <a:bodyPr anchor="t" rtlCol="false" tIns="0" lIns="0" bIns="0" rIns="0">
            <a:spAutoFit/>
          </a:bodyPr>
          <a:lstStyle/>
          <a:p>
            <a:pPr algn="l">
              <a:lnSpc>
                <a:spcPts val="7575"/>
              </a:lnSpc>
            </a:pPr>
            <a:r>
              <a:rPr lang="en-US" sz="8416" b="true">
                <a:solidFill>
                  <a:srgbClr val="5C4738"/>
                </a:solidFill>
                <a:latin typeface="Glacial Indifference Bold"/>
                <a:ea typeface="Glacial Indifference Bold"/>
                <a:cs typeface="Glacial Indifference Bold"/>
                <a:sym typeface="Glacial Indifference Bold"/>
              </a:rPr>
              <a:t>Gospel </a:t>
            </a:r>
          </a:p>
        </p:txBody>
      </p:sp>
      <p:sp>
        <p:nvSpPr>
          <p:cNvPr name="TextBox 10" id="10"/>
          <p:cNvSpPr txBox="true"/>
          <p:nvPr/>
        </p:nvSpPr>
        <p:spPr>
          <a:xfrm rot="0">
            <a:off x="183417" y="1523051"/>
            <a:ext cx="3082773" cy="889240"/>
          </a:xfrm>
          <a:prstGeom prst="rect">
            <a:avLst/>
          </a:prstGeom>
        </p:spPr>
        <p:txBody>
          <a:bodyPr anchor="t" rtlCol="false" tIns="0" lIns="0" bIns="0" rIns="0">
            <a:spAutoFit/>
          </a:bodyPr>
          <a:lstStyle/>
          <a:p>
            <a:pPr algn="l">
              <a:lnSpc>
                <a:spcPts val="6549"/>
              </a:lnSpc>
            </a:pPr>
            <a:r>
              <a:rPr lang="en-US" sz="7277" b="true">
                <a:solidFill>
                  <a:srgbClr val="5C4738"/>
                </a:solidFill>
                <a:latin typeface="Glacial Indifference Bold"/>
                <a:ea typeface="Glacial Indifference Bold"/>
                <a:cs typeface="Glacial Indifference Bold"/>
                <a:sym typeface="Glacial Indifference Bold"/>
              </a:rPr>
              <a:t>HEART </a:t>
            </a:r>
          </a:p>
        </p:txBody>
      </p:sp>
      <p:sp>
        <p:nvSpPr>
          <p:cNvPr name="TextBox 11" id="11"/>
          <p:cNvSpPr txBox="true"/>
          <p:nvPr/>
        </p:nvSpPr>
        <p:spPr>
          <a:xfrm rot="0">
            <a:off x="2872256" y="1599052"/>
            <a:ext cx="1209677" cy="670563"/>
          </a:xfrm>
          <a:prstGeom prst="rect">
            <a:avLst/>
          </a:prstGeom>
        </p:spPr>
        <p:txBody>
          <a:bodyPr anchor="t" rtlCol="false" tIns="0" lIns="0" bIns="0" rIns="0">
            <a:spAutoFit/>
          </a:bodyPr>
          <a:lstStyle/>
          <a:p>
            <a:pPr algn="ctr">
              <a:lnSpc>
                <a:spcPts val="4815"/>
              </a:lnSpc>
            </a:pPr>
            <a:r>
              <a:rPr lang="en-US" b="true" sz="5350">
                <a:solidFill>
                  <a:srgbClr val="5C4738"/>
                </a:solidFill>
                <a:latin typeface="Glacial Indifference Bold"/>
                <a:ea typeface="Glacial Indifference Bold"/>
                <a:cs typeface="Glacial Indifference Bold"/>
                <a:sym typeface="Glacial Indifference Bold"/>
              </a:rPr>
              <a:t>of</a:t>
            </a:r>
          </a:p>
        </p:txBody>
      </p:sp>
      <p:sp>
        <p:nvSpPr>
          <p:cNvPr name="TextBox 12" id="12"/>
          <p:cNvSpPr txBox="true"/>
          <p:nvPr/>
        </p:nvSpPr>
        <p:spPr>
          <a:xfrm rot="0">
            <a:off x="3931264" y="1517210"/>
            <a:ext cx="1209677" cy="670563"/>
          </a:xfrm>
          <a:prstGeom prst="rect">
            <a:avLst/>
          </a:prstGeom>
        </p:spPr>
        <p:txBody>
          <a:bodyPr anchor="t" rtlCol="false" tIns="0" lIns="0" bIns="0" rIns="0">
            <a:spAutoFit/>
          </a:bodyPr>
          <a:lstStyle/>
          <a:p>
            <a:pPr algn="ctr">
              <a:lnSpc>
                <a:spcPts val="4815"/>
              </a:lnSpc>
            </a:pPr>
            <a:r>
              <a:rPr lang="en-US" b="true" sz="5350">
                <a:solidFill>
                  <a:srgbClr val="5C4738"/>
                </a:solidFill>
                <a:latin typeface="Glacial Indifference Bold"/>
                <a:ea typeface="Glacial Indifference Bold"/>
                <a:cs typeface="Glacial Indifference Bold"/>
                <a:sym typeface="Glacial Indifference Bold"/>
              </a:rPr>
              <a:t>the</a:t>
            </a:r>
          </a:p>
        </p:txBody>
      </p:sp>
      <p:sp>
        <p:nvSpPr>
          <p:cNvPr name="TextBox 13" id="13"/>
          <p:cNvSpPr txBox="true"/>
          <p:nvPr/>
        </p:nvSpPr>
        <p:spPr>
          <a:xfrm rot="0">
            <a:off x="358145" y="5204387"/>
            <a:ext cx="10125294" cy="4156009"/>
          </a:xfrm>
          <a:prstGeom prst="rect">
            <a:avLst/>
          </a:prstGeom>
        </p:spPr>
        <p:txBody>
          <a:bodyPr anchor="t" rtlCol="false" tIns="0" lIns="0" bIns="0" rIns="0">
            <a:spAutoFit/>
          </a:bodyPr>
          <a:lstStyle/>
          <a:p>
            <a:pPr algn="l">
              <a:lnSpc>
                <a:spcPts val="3673"/>
              </a:lnSpc>
            </a:pPr>
            <a:r>
              <a:rPr lang="en-US" sz="4081" b="true">
                <a:solidFill>
                  <a:srgbClr val="5C4738"/>
                </a:solidFill>
                <a:latin typeface="Glacial Indifference Bold"/>
                <a:ea typeface="Glacial Indifference Bold"/>
                <a:cs typeface="Glacial Indifference Bold"/>
                <a:sym typeface="Glacial Indifference Bold"/>
              </a:rPr>
              <a:t>Through the Spirit, fellowship becomes more than gathering; it becomes a community where grace restores, love embraces, and Christ transforms.</a:t>
            </a:r>
          </a:p>
          <a:p>
            <a:pPr algn="l">
              <a:lnSpc>
                <a:spcPts val="3673"/>
              </a:lnSpc>
            </a:pPr>
          </a:p>
          <a:p>
            <a:pPr algn="l">
              <a:lnSpc>
                <a:spcPts val="3673"/>
              </a:lnSpc>
            </a:pPr>
            <a:r>
              <a:rPr lang="en-US" sz="4081" b="true">
                <a:solidFill>
                  <a:srgbClr val="5C4738"/>
                </a:solidFill>
                <a:latin typeface="Glacial Indifference Bold"/>
                <a:ea typeface="Glacial Indifference Bold"/>
                <a:cs typeface="Glacial Indifference Bold"/>
                <a:sym typeface="Glacial Indifference Bold"/>
              </a:rPr>
              <a:t>Jesus is not only the One who welcomes the imperfect; He is the One who patiently transforms us, until our lives increasingly reflect His grace, love, and character.</a:t>
            </a:r>
          </a:p>
        </p:txBody>
      </p:sp>
    </p:spTree>
  </p:cSld>
  <p:clrMapOvr>
    <a:masterClrMapping/>
  </p:clrMapOvr>
</p:sld>
</file>

<file path=ppt/slides/slide2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23690" y="1244753"/>
            <a:ext cx="11020180" cy="523118"/>
            <a:chOff x="0" y="0"/>
            <a:chExt cx="5360235" cy="254445"/>
          </a:xfrm>
        </p:grpSpPr>
        <p:sp>
          <p:nvSpPr>
            <p:cNvPr name="Freeform 3" id="3"/>
            <p:cNvSpPr/>
            <p:nvPr/>
          </p:nvSpPr>
          <p:spPr>
            <a:xfrm flipH="false" flipV="false" rot="0">
              <a:off x="0" y="0"/>
              <a:ext cx="5360235" cy="254445"/>
            </a:xfrm>
            <a:custGeom>
              <a:avLst/>
              <a:gdLst/>
              <a:ahLst/>
              <a:cxnLst/>
              <a:rect r="r" b="b" t="t" l="l"/>
              <a:pathLst>
                <a:path h="254445" w="5360235">
                  <a:moveTo>
                    <a:pt x="0" y="0"/>
                  </a:moveTo>
                  <a:lnTo>
                    <a:pt x="5360235" y="0"/>
                  </a:lnTo>
                  <a:lnTo>
                    <a:pt x="5360235" y="254445"/>
                  </a:lnTo>
                  <a:lnTo>
                    <a:pt x="0" y="254445"/>
                  </a:lnTo>
                  <a:close/>
                </a:path>
              </a:pathLst>
            </a:custGeom>
            <a:solidFill>
              <a:srgbClr val="DF5C4E"/>
            </a:solidFill>
          </p:spPr>
        </p:sp>
      </p:grpSp>
      <p:sp>
        <p:nvSpPr>
          <p:cNvPr name="TextBox 4" id="4"/>
          <p:cNvSpPr txBox="true"/>
          <p:nvPr/>
        </p:nvSpPr>
        <p:spPr>
          <a:xfrm rot="0">
            <a:off x="207107" y="1304493"/>
            <a:ext cx="10789383" cy="463378"/>
          </a:xfrm>
          <a:prstGeom prst="rect">
            <a:avLst/>
          </a:prstGeom>
        </p:spPr>
        <p:txBody>
          <a:bodyPr anchor="t" rtlCol="false" tIns="0" lIns="0" bIns="0" rIns="0">
            <a:spAutoFit/>
          </a:bodyPr>
          <a:lstStyle/>
          <a:p>
            <a:pPr algn="l">
              <a:lnSpc>
                <a:spcPts val="3361"/>
              </a:lnSpc>
            </a:pPr>
            <a:r>
              <a:rPr lang="en-US" sz="3734" b="true">
                <a:solidFill>
                  <a:srgbClr val="FFFFFF"/>
                </a:solidFill>
                <a:latin typeface="Glacial Indifference Bold"/>
                <a:ea typeface="Glacial Indifference Bold"/>
                <a:cs typeface="Glacial Indifference Bold"/>
                <a:sym typeface="Glacial Indifference Bold"/>
              </a:rPr>
              <a:t>ANSWERS TO FRIDAY’S DICUSSION QUESTIONS:</a:t>
            </a:r>
          </a:p>
        </p:txBody>
      </p:sp>
      <p:sp>
        <p:nvSpPr>
          <p:cNvPr name="TextBox 5" id="5"/>
          <p:cNvSpPr txBox="true"/>
          <p:nvPr/>
        </p:nvSpPr>
        <p:spPr>
          <a:xfrm rot="0">
            <a:off x="192870" y="2167921"/>
            <a:ext cx="10779930" cy="865406"/>
          </a:xfrm>
          <a:prstGeom prst="rect">
            <a:avLst/>
          </a:prstGeom>
        </p:spPr>
        <p:txBody>
          <a:bodyPr anchor="t" rtlCol="false" tIns="0" lIns="0" bIns="0" rIns="0">
            <a:spAutoFit/>
          </a:bodyPr>
          <a:lstStyle/>
          <a:p>
            <a:pPr algn="l">
              <a:lnSpc>
                <a:spcPts val="2275"/>
              </a:lnSpc>
            </a:pPr>
            <a:r>
              <a:rPr lang="en-US" sz="2528" b="true">
                <a:solidFill>
                  <a:srgbClr val="DF5C4E"/>
                </a:solidFill>
                <a:latin typeface="Glacial Indifference Bold"/>
                <a:ea typeface="Glacial Indifference Bold"/>
                <a:cs typeface="Glacial Indifference Bold"/>
                <a:sym typeface="Glacial Indifference Bold"/>
              </a:rPr>
              <a:t>Q1 : A well-known Christian song is entitled "Amazing Grace." What is amazing about the grace of Jesus?</a:t>
            </a:r>
          </a:p>
          <a:p>
            <a:pPr algn="l">
              <a:lnSpc>
                <a:spcPts val="2275"/>
              </a:lnSpc>
            </a:pPr>
          </a:p>
        </p:txBody>
      </p:sp>
      <p:sp>
        <p:nvSpPr>
          <p:cNvPr name="TextBox 6" id="6"/>
          <p:cNvSpPr txBox="true"/>
          <p:nvPr/>
        </p:nvSpPr>
        <p:spPr>
          <a:xfrm rot="0">
            <a:off x="306949" y="189681"/>
            <a:ext cx="8985138" cy="417367"/>
          </a:xfrm>
          <a:prstGeom prst="rect">
            <a:avLst/>
          </a:prstGeom>
        </p:spPr>
        <p:txBody>
          <a:bodyPr anchor="t" rtlCol="false" tIns="0" lIns="0" bIns="0" rIns="0">
            <a:spAutoFit/>
          </a:bodyPr>
          <a:lstStyle/>
          <a:p>
            <a:pPr algn="l">
              <a:lnSpc>
                <a:spcPts val="3092"/>
              </a:lnSpc>
            </a:pPr>
            <a:r>
              <a:rPr lang="en-US" sz="3255" b="true">
                <a:solidFill>
                  <a:srgbClr val="5C4738"/>
                </a:solidFill>
                <a:latin typeface="Glacial Indifference Bold"/>
                <a:ea typeface="Glacial Indifference Bold"/>
                <a:cs typeface="Glacial Indifference Bold"/>
                <a:sym typeface="Glacial Indifference Bold"/>
              </a:rPr>
              <a:t>LESSON 13 - Grace, Love, and Fellowship</a:t>
            </a:r>
          </a:p>
        </p:txBody>
      </p:sp>
      <p:sp>
        <p:nvSpPr>
          <p:cNvPr name="AutoShape 7" id="7"/>
          <p:cNvSpPr/>
          <p:nvPr/>
        </p:nvSpPr>
        <p:spPr>
          <a:xfrm rot="0">
            <a:off x="306949" y="870036"/>
            <a:ext cx="1132438" cy="0"/>
          </a:xfrm>
          <a:prstGeom prst="line">
            <a:avLst/>
          </a:prstGeom>
          <a:ln cap="flat" w="9525">
            <a:solidFill>
              <a:srgbClr val="5C4738"/>
            </a:solidFill>
            <a:prstDash val="solid"/>
            <a:headEnd type="none" len="sm" w="sm"/>
            <a:tailEnd type="none" len="sm" w="sm"/>
          </a:ln>
        </p:spPr>
      </p:sp>
      <p:sp>
        <p:nvSpPr>
          <p:cNvPr name="TextBox 8" id="8"/>
          <p:cNvSpPr txBox="true"/>
          <p:nvPr/>
        </p:nvSpPr>
        <p:spPr>
          <a:xfrm rot="0">
            <a:off x="258375" y="2963049"/>
            <a:ext cx="1758683" cy="374393"/>
          </a:xfrm>
          <a:prstGeom prst="rect">
            <a:avLst/>
          </a:prstGeom>
        </p:spPr>
        <p:txBody>
          <a:bodyPr anchor="t" rtlCol="false" tIns="0" lIns="0" bIns="0" rIns="0">
            <a:spAutoFit/>
          </a:bodyPr>
          <a:lstStyle/>
          <a:p>
            <a:pPr algn="l">
              <a:lnSpc>
                <a:spcPts val="2768"/>
              </a:lnSpc>
            </a:pPr>
            <a:r>
              <a:rPr lang="en-US" b="true" sz="3076">
                <a:solidFill>
                  <a:srgbClr val="5C4738"/>
                </a:solidFill>
                <a:latin typeface="Glacial Indifference Bold"/>
                <a:ea typeface="Glacial Indifference Bold"/>
                <a:cs typeface="Glacial Indifference Bold"/>
                <a:sym typeface="Glacial Indifference Bold"/>
              </a:rPr>
              <a:t>ANSWER:</a:t>
            </a:r>
          </a:p>
        </p:txBody>
      </p:sp>
      <p:sp>
        <p:nvSpPr>
          <p:cNvPr name="TextBox 9" id="9"/>
          <p:cNvSpPr txBox="true"/>
          <p:nvPr/>
        </p:nvSpPr>
        <p:spPr>
          <a:xfrm rot="0">
            <a:off x="590495" y="3537947"/>
            <a:ext cx="9608426" cy="6609456"/>
          </a:xfrm>
          <a:prstGeom prst="rect">
            <a:avLst/>
          </a:prstGeom>
        </p:spPr>
        <p:txBody>
          <a:bodyPr anchor="t" rtlCol="false" tIns="0" lIns="0" bIns="0" rIns="0">
            <a:spAutoFit/>
          </a:bodyPr>
          <a:lstStyle/>
          <a:p>
            <a:pPr algn="l">
              <a:lnSpc>
                <a:spcPts val="4028"/>
              </a:lnSpc>
            </a:pPr>
            <a:r>
              <a:rPr lang="en-US" sz="4476" b="true">
                <a:solidFill>
                  <a:srgbClr val="5C4738"/>
                </a:solidFill>
                <a:latin typeface="Glacial Indifference Bold"/>
                <a:ea typeface="Glacial Indifference Bold"/>
                <a:cs typeface="Glacial Indifference Bold"/>
                <a:sym typeface="Glacial Indifference Bold"/>
              </a:rPr>
              <a:t>The grace of Jesus is amazing because He gives what we could never earn. He enters our brokenness, carries our sin, and offers forgiveness, restoration, and new life. His grace does not wait until we become worthy; it meets us in our weakness. Christ sees the true me, yet still loves me, inviting me to stop hiding, receive His mercy, and become willing to change through His transforming love.</a:t>
            </a:r>
          </a:p>
        </p:txBody>
      </p:sp>
    </p:spTree>
  </p:cSld>
  <p:clrMapOvr>
    <a:masterClrMapping/>
  </p:clrMapOvr>
</p:sld>
</file>

<file path=ppt/slides/slide2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23690" y="1244753"/>
            <a:ext cx="11020180" cy="523118"/>
            <a:chOff x="0" y="0"/>
            <a:chExt cx="5360235" cy="254445"/>
          </a:xfrm>
        </p:grpSpPr>
        <p:sp>
          <p:nvSpPr>
            <p:cNvPr name="Freeform 3" id="3"/>
            <p:cNvSpPr/>
            <p:nvPr/>
          </p:nvSpPr>
          <p:spPr>
            <a:xfrm flipH="false" flipV="false" rot="0">
              <a:off x="0" y="0"/>
              <a:ext cx="5360235" cy="254445"/>
            </a:xfrm>
            <a:custGeom>
              <a:avLst/>
              <a:gdLst/>
              <a:ahLst/>
              <a:cxnLst/>
              <a:rect r="r" b="b" t="t" l="l"/>
              <a:pathLst>
                <a:path h="254445" w="5360235">
                  <a:moveTo>
                    <a:pt x="0" y="0"/>
                  </a:moveTo>
                  <a:lnTo>
                    <a:pt x="5360235" y="0"/>
                  </a:lnTo>
                  <a:lnTo>
                    <a:pt x="5360235" y="254445"/>
                  </a:lnTo>
                  <a:lnTo>
                    <a:pt x="0" y="254445"/>
                  </a:lnTo>
                  <a:close/>
                </a:path>
              </a:pathLst>
            </a:custGeom>
            <a:solidFill>
              <a:srgbClr val="DF5C4E"/>
            </a:solidFill>
          </p:spPr>
        </p:sp>
      </p:grpSp>
      <p:sp>
        <p:nvSpPr>
          <p:cNvPr name="TextBox 4" id="4"/>
          <p:cNvSpPr txBox="true"/>
          <p:nvPr/>
        </p:nvSpPr>
        <p:spPr>
          <a:xfrm rot="0">
            <a:off x="207107" y="1304493"/>
            <a:ext cx="10789383" cy="463378"/>
          </a:xfrm>
          <a:prstGeom prst="rect">
            <a:avLst/>
          </a:prstGeom>
        </p:spPr>
        <p:txBody>
          <a:bodyPr anchor="t" rtlCol="false" tIns="0" lIns="0" bIns="0" rIns="0">
            <a:spAutoFit/>
          </a:bodyPr>
          <a:lstStyle/>
          <a:p>
            <a:pPr algn="l">
              <a:lnSpc>
                <a:spcPts val="3361"/>
              </a:lnSpc>
            </a:pPr>
            <a:r>
              <a:rPr lang="en-US" sz="3734" b="true">
                <a:solidFill>
                  <a:srgbClr val="FFFFFF"/>
                </a:solidFill>
                <a:latin typeface="Glacial Indifference Bold"/>
                <a:ea typeface="Glacial Indifference Bold"/>
                <a:cs typeface="Glacial Indifference Bold"/>
                <a:sym typeface="Glacial Indifference Bold"/>
              </a:rPr>
              <a:t>ANSWERS TO FRIDAY’S DICUSSION QUESTIONS:</a:t>
            </a:r>
          </a:p>
        </p:txBody>
      </p:sp>
      <p:sp>
        <p:nvSpPr>
          <p:cNvPr name="TextBox 5" id="5"/>
          <p:cNvSpPr txBox="true"/>
          <p:nvPr/>
        </p:nvSpPr>
        <p:spPr>
          <a:xfrm rot="0">
            <a:off x="192870" y="2167921"/>
            <a:ext cx="10779930" cy="1147169"/>
          </a:xfrm>
          <a:prstGeom prst="rect">
            <a:avLst/>
          </a:prstGeom>
        </p:spPr>
        <p:txBody>
          <a:bodyPr anchor="t" rtlCol="false" tIns="0" lIns="0" bIns="0" rIns="0">
            <a:spAutoFit/>
          </a:bodyPr>
          <a:lstStyle/>
          <a:p>
            <a:pPr algn="l">
              <a:lnSpc>
                <a:spcPts val="2275"/>
              </a:lnSpc>
            </a:pPr>
            <a:r>
              <a:rPr lang="en-US" sz="2528" b="true">
                <a:solidFill>
                  <a:srgbClr val="DF5C4E"/>
                </a:solidFill>
                <a:latin typeface="Glacial Indifference Bold"/>
                <a:ea typeface="Glacial Indifference Bold"/>
                <a:cs typeface="Glacial Indifference Bold"/>
                <a:sym typeface="Glacial Indifference Bold"/>
              </a:rPr>
              <a:t>Q2 : A beautiful portrayal of God's love can be found in the parable of the prodigal son. How do we know the father in this parable is a loving father?</a:t>
            </a:r>
          </a:p>
          <a:p>
            <a:pPr algn="l">
              <a:lnSpc>
                <a:spcPts val="2275"/>
              </a:lnSpc>
            </a:pPr>
          </a:p>
        </p:txBody>
      </p:sp>
      <p:sp>
        <p:nvSpPr>
          <p:cNvPr name="TextBox 6" id="6"/>
          <p:cNvSpPr txBox="true"/>
          <p:nvPr/>
        </p:nvSpPr>
        <p:spPr>
          <a:xfrm rot="0">
            <a:off x="306949" y="189681"/>
            <a:ext cx="10466664" cy="417367"/>
          </a:xfrm>
          <a:prstGeom prst="rect">
            <a:avLst/>
          </a:prstGeom>
        </p:spPr>
        <p:txBody>
          <a:bodyPr anchor="t" rtlCol="false" tIns="0" lIns="0" bIns="0" rIns="0">
            <a:spAutoFit/>
          </a:bodyPr>
          <a:lstStyle/>
          <a:p>
            <a:pPr algn="l">
              <a:lnSpc>
                <a:spcPts val="3092"/>
              </a:lnSpc>
            </a:pPr>
            <a:r>
              <a:rPr lang="en-US" sz="3255" b="true">
                <a:solidFill>
                  <a:srgbClr val="5C4738"/>
                </a:solidFill>
                <a:latin typeface="Glacial Indifference Bold"/>
                <a:ea typeface="Glacial Indifference Bold"/>
                <a:cs typeface="Glacial Indifference Bold"/>
                <a:sym typeface="Glacial Indifference Bold"/>
              </a:rPr>
              <a:t>LESSON 13 - Grace, Love, and Fellowship</a:t>
            </a:r>
          </a:p>
        </p:txBody>
      </p:sp>
      <p:sp>
        <p:nvSpPr>
          <p:cNvPr name="AutoShape 7" id="7"/>
          <p:cNvSpPr/>
          <p:nvPr/>
        </p:nvSpPr>
        <p:spPr>
          <a:xfrm rot="0">
            <a:off x="306949" y="870036"/>
            <a:ext cx="1132438" cy="0"/>
          </a:xfrm>
          <a:prstGeom prst="line">
            <a:avLst/>
          </a:prstGeom>
          <a:ln cap="flat" w="9525">
            <a:solidFill>
              <a:srgbClr val="5C4738"/>
            </a:solidFill>
            <a:prstDash val="solid"/>
            <a:headEnd type="none" len="sm" w="sm"/>
            <a:tailEnd type="none" len="sm" w="sm"/>
          </a:ln>
        </p:spPr>
      </p:sp>
      <p:sp>
        <p:nvSpPr>
          <p:cNvPr name="TextBox 8" id="8"/>
          <p:cNvSpPr txBox="true"/>
          <p:nvPr/>
        </p:nvSpPr>
        <p:spPr>
          <a:xfrm rot="0">
            <a:off x="306949" y="3362871"/>
            <a:ext cx="1758683" cy="374393"/>
          </a:xfrm>
          <a:prstGeom prst="rect">
            <a:avLst/>
          </a:prstGeom>
        </p:spPr>
        <p:txBody>
          <a:bodyPr anchor="t" rtlCol="false" tIns="0" lIns="0" bIns="0" rIns="0">
            <a:spAutoFit/>
          </a:bodyPr>
          <a:lstStyle/>
          <a:p>
            <a:pPr algn="l">
              <a:lnSpc>
                <a:spcPts val="2768"/>
              </a:lnSpc>
            </a:pPr>
            <a:r>
              <a:rPr lang="en-US" b="true" sz="3076">
                <a:solidFill>
                  <a:srgbClr val="5C4738"/>
                </a:solidFill>
                <a:latin typeface="Glacial Indifference Bold"/>
                <a:ea typeface="Glacial Indifference Bold"/>
                <a:cs typeface="Glacial Indifference Bold"/>
                <a:sym typeface="Glacial Indifference Bold"/>
              </a:rPr>
              <a:t>ANSWER:</a:t>
            </a:r>
          </a:p>
        </p:txBody>
      </p:sp>
      <p:sp>
        <p:nvSpPr>
          <p:cNvPr name="TextBox 9" id="9"/>
          <p:cNvSpPr txBox="true"/>
          <p:nvPr/>
        </p:nvSpPr>
        <p:spPr>
          <a:xfrm rot="0">
            <a:off x="883478" y="3870614"/>
            <a:ext cx="9736626" cy="6093803"/>
          </a:xfrm>
          <a:prstGeom prst="rect">
            <a:avLst/>
          </a:prstGeom>
        </p:spPr>
        <p:txBody>
          <a:bodyPr anchor="t" rtlCol="false" tIns="0" lIns="0" bIns="0" rIns="0">
            <a:spAutoFit/>
          </a:bodyPr>
          <a:lstStyle/>
          <a:p>
            <a:pPr algn="l">
              <a:lnSpc>
                <a:spcPts val="3998"/>
              </a:lnSpc>
            </a:pPr>
            <a:r>
              <a:rPr lang="en-US" sz="4442" b="true">
                <a:solidFill>
                  <a:srgbClr val="5C4738"/>
                </a:solidFill>
                <a:latin typeface="Glacial Indifference Bold"/>
                <a:ea typeface="Glacial Indifference Bold"/>
                <a:cs typeface="Glacial Indifference Bold"/>
                <a:sym typeface="Glacial Indifference Bold"/>
              </a:rPr>
              <a:t>We know the father is loving because he does not stop loving his son when the son leaves, fails, and returns broken. He watches, welcomes, embraces, restores, and celebrates him without humiliation. His response reveals God’s heart: love does not deny our failures, but meets our vulnerability with compassion, dignity, forgiveness, and an open invitation to return home.</a:t>
            </a:r>
          </a:p>
        </p:txBody>
      </p:sp>
    </p:spTree>
  </p:cSld>
  <p:clrMapOvr>
    <a:masterClrMapping/>
  </p:clrMapOvr>
</p:sld>
</file>

<file path=ppt/slides/slide2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23690" y="1244753"/>
            <a:ext cx="11020180" cy="523118"/>
            <a:chOff x="0" y="0"/>
            <a:chExt cx="5360235" cy="254445"/>
          </a:xfrm>
        </p:grpSpPr>
        <p:sp>
          <p:nvSpPr>
            <p:cNvPr name="Freeform 3" id="3"/>
            <p:cNvSpPr/>
            <p:nvPr/>
          </p:nvSpPr>
          <p:spPr>
            <a:xfrm flipH="false" flipV="false" rot="0">
              <a:off x="0" y="0"/>
              <a:ext cx="5360235" cy="254445"/>
            </a:xfrm>
            <a:custGeom>
              <a:avLst/>
              <a:gdLst/>
              <a:ahLst/>
              <a:cxnLst/>
              <a:rect r="r" b="b" t="t" l="l"/>
              <a:pathLst>
                <a:path h="254445" w="5360235">
                  <a:moveTo>
                    <a:pt x="0" y="0"/>
                  </a:moveTo>
                  <a:lnTo>
                    <a:pt x="5360235" y="0"/>
                  </a:lnTo>
                  <a:lnTo>
                    <a:pt x="5360235" y="254445"/>
                  </a:lnTo>
                  <a:lnTo>
                    <a:pt x="0" y="254445"/>
                  </a:lnTo>
                  <a:close/>
                </a:path>
              </a:pathLst>
            </a:custGeom>
            <a:solidFill>
              <a:srgbClr val="DF5C4E"/>
            </a:solidFill>
          </p:spPr>
        </p:sp>
      </p:grpSp>
      <p:sp>
        <p:nvSpPr>
          <p:cNvPr name="TextBox 4" id="4"/>
          <p:cNvSpPr txBox="true"/>
          <p:nvPr/>
        </p:nvSpPr>
        <p:spPr>
          <a:xfrm rot="0">
            <a:off x="207107" y="1304493"/>
            <a:ext cx="10789383" cy="463378"/>
          </a:xfrm>
          <a:prstGeom prst="rect">
            <a:avLst/>
          </a:prstGeom>
        </p:spPr>
        <p:txBody>
          <a:bodyPr anchor="t" rtlCol="false" tIns="0" lIns="0" bIns="0" rIns="0">
            <a:spAutoFit/>
          </a:bodyPr>
          <a:lstStyle/>
          <a:p>
            <a:pPr algn="l">
              <a:lnSpc>
                <a:spcPts val="3361"/>
              </a:lnSpc>
            </a:pPr>
            <a:r>
              <a:rPr lang="en-US" sz="3734" b="true">
                <a:solidFill>
                  <a:srgbClr val="FFFFFF"/>
                </a:solidFill>
                <a:latin typeface="Glacial Indifference Bold"/>
                <a:ea typeface="Glacial Indifference Bold"/>
                <a:cs typeface="Glacial Indifference Bold"/>
                <a:sym typeface="Glacial Indifference Bold"/>
              </a:rPr>
              <a:t>ANSWERS TO FRIDAY’S DICUSSION QUESTIONS:</a:t>
            </a:r>
          </a:p>
        </p:txBody>
      </p:sp>
      <p:sp>
        <p:nvSpPr>
          <p:cNvPr name="TextBox 5" id="5"/>
          <p:cNvSpPr txBox="true"/>
          <p:nvPr/>
        </p:nvSpPr>
        <p:spPr>
          <a:xfrm rot="0">
            <a:off x="192870" y="2167921"/>
            <a:ext cx="10779930" cy="865406"/>
          </a:xfrm>
          <a:prstGeom prst="rect">
            <a:avLst/>
          </a:prstGeom>
        </p:spPr>
        <p:txBody>
          <a:bodyPr anchor="t" rtlCol="false" tIns="0" lIns="0" bIns="0" rIns="0">
            <a:spAutoFit/>
          </a:bodyPr>
          <a:lstStyle/>
          <a:p>
            <a:pPr algn="l">
              <a:lnSpc>
                <a:spcPts val="2275"/>
              </a:lnSpc>
            </a:pPr>
            <a:r>
              <a:rPr lang="en-US" sz="2528" b="true">
                <a:solidFill>
                  <a:srgbClr val="DF5C4E"/>
                </a:solidFill>
                <a:latin typeface="Glacial Indifference Bold"/>
                <a:ea typeface="Glacial Indifference Bold"/>
                <a:cs typeface="Glacial Indifference Bold"/>
                <a:sym typeface="Glacial Indifference Bold"/>
              </a:rPr>
              <a:t>Q3 : How can local churches demonstrate that the "fellowship of the Spirit" is a reality there?</a:t>
            </a:r>
          </a:p>
          <a:p>
            <a:pPr algn="l">
              <a:lnSpc>
                <a:spcPts val="2275"/>
              </a:lnSpc>
            </a:pPr>
          </a:p>
        </p:txBody>
      </p:sp>
      <p:sp>
        <p:nvSpPr>
          <p:cNvPr name="TextBox 6" id="6"/>
          <p:cNvSpPr txBox="true"/>
          <p:nvPr/>
        </p:nvSpPr>
        <p:spPr>
          <a:xfrm rot="0">
            <a:off x="306949" y="189681"/>
            <a:ext cx="10563813" cy="417367"/>
          </a:xfrm>
          <a:prstGeom prst="rect">
            <a:avLst/>
          </a:prstGeom>
        </p:spPr>
        <p:txBody>
          <a:bodyPr anchor="t" rtlCol="false" tIns="0" lIns="0" bIns="0" rIns="0">
            <a:spAutoFit/>
          </a:bodyPr>
          <a:lstStyle/>
          <a:p>
            <a:pPr algn="l">
              <a:lnSpc>
                <a:spcPts val="3092"/>
              </a:lnSpc>
            </a:pPr>
            <a:r>
              <a:rPr lang="en-US" sz="3255" b="true">
                <a:solidFill>
                  <a:srgbClr val="5C4738"/>
                </a:solidFill>
                <a:latin typeface="Glacial Indifference Bold"/>
                <a:ea typeface="Glacial Indifference Bold"/>
                <a:cs typeface="Glacial Indifference Bold"/>
                <a:sym typeface="Glacial Indifference Bold"/>
              </a:rPr>
              <a:t>LESSON 13 - Grace, Love, and Fellowship</a:t>
            </a:r>
          </a:p>
        </p:txBody>
      </p:sp>
      <p:sp>
        <p:nvSpPr>
          <p:cNvPr name="AutoShape 7" id="7"/>
          <p:cNvSpPr/>
          <p:nvPr/>
        </p:nvSpPr>
        <p:spPr>
          <a:xfrm rot="0">
            <a:off x="306949" y="870036"/>
            <a:ext cx="1132438" cy="0"/>
          </a:xfrm>
          <a:prstGeom prst="line">
            <a:avLst/>
          </a:prstGeom>
          <a:ln cap="flat" w="9525">
            <a:solidFill>
              <a:srgbClr val="5C4738"/>
            </a:solidFill>
            <a:prstDash val="solid"/>
            <a:headEnd type="none" len="sm" w="sm"/>
            <a:tailEnd type="none" len="sm" w="sm"/>
          </a:ln>
        </p:spPr>
      </p:sp>
      <p:sp>
        <p:nvSpPr>
          <p:cNvPr name="TextBox 8" id="8"/>
          <p:cNvSpPr txBox="true"/>
          <p:nvPr/>
        </p:nvSpPr>
        <p:spPr>
          <a:xfrm rot="0">
            <a:off x="207107" y="2991187"/>
            <a:ext cx="1758683" cy="374393"/>
          </a:xfrm>
          <a:prstGeom prst="rect">
            <a:avLst/>
          </a:prstGeom>
        </p:spPr>
        <p:txBody>
          <a:bodyPr anchor="t" rtlCol="false" tIns="0" lIns="0" bIns="0" rIns="0">
            <a:spAutoFit/>
          </a:bodyPr>
          <a:lstStyle/>
          <a:p>
            <a:pPr algn="l">
              <a:lnSpc>
                <a:spcPts val="2768"/>
              </a:lnSpc>
            </a:pPr>
            <a:r>
              <a:rPr lang="en-US" b="true" sz="3076">
                <a:solidFill>
                  <a:srgbClr val="5C4738"/>
                </a:solidFill>
                <a:latin typeface="Glacial Indifference Bold"/>
                <a:ea typeface="Glacial Indifference Bold"/>
                <a:cs typeface="Glacial Indifference Bold"/>
                <a:sym typeface="Glacial Indifference Bold"/>
              </a:rPr>
              <a:t>ANSWER:</a:t>
            </a:r>
          </a:p>
        </p:txBody>
      </p:sp>
      <p:sp>
        <p:nvSpPr>
          <p:cNvPr name="TextBox 9" id="9"/>
          <p:cNvSpPr txBox="true"/>
          <p:nvPr/>
        </p:nvSpPr>
        <p:spPr>
          <a:xfrm rot="0">
            <a:off x="928767" y="3591719"/>
            <a:ext cx="9436640" cy="6175718"/>
          </a:xfrm>
          <a:prstGeom prst="rect">
            <a:avLst/>
          </a:prstGeom>
        </p:spPr>
        <p:txBody>
          <a:bodyPr anchor="t" rtlCol="false" tIns="0" lIns="0" bIns="0" rIns="0">
            <a:spAutoFit/>
          </a:bodyPr>
          <a:lstStyle/>
          <a:p>
            <a:pPr algn="l">
              <a:lnSpc>
                <a:spcPts val="3458"/>
              </a:lnSpc>
            </a:pPr>
            <a:r>
              <a:rPr lang="en-US" sz="3842" b="true">
                <a:solidFill>
                  <a:srgbClr val="5C4738"/>
                </a:solidFill>
                <a:latin typeface="Glacial Indifference Bold"/>
                <a:ea typeface="Glacial Indifference Bold"/>
                <a:cs typeface="Glacial Indifference Bold"/>
                <a:sym typeface="Glacial Indifference Bold"/>
              </a:rPr>
              <a:t>Local churches demonstrate the fellowship of the Spirit when people are safe to be honest, vulnerable, and imperfect without fear of rejection. The Spirit creates a community where members listen, encourage, forgive, serve, and restore one another. Fellowship becomes real when differences do not destroy relationships, because Christ remains the center and His love teaches us to see people with compassion rather than judgment, making room for growth and transformation.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DAHWKe48ZUs</dc:identifier>
  <dcterms:modified xsi:type="dcterms:W3CDTF">2011-08-01T06:04:30Z</dcterms:modified>
  <cp:revision>1</cp:revision>
  <dc:title>FOR TPM VIEWERS Lesson 13 - Grace, Love, and Fellowship</dc:title>
</cp:coreProperties>
</file>