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tima" charset="1" panose="00000000000000000000"/>
      <p:regular r:id="rId17"/>
    </p:embeddedFont>
    <p:embeddedFont>
      <p:font typeface="CG Omega" charset="1" panose="020B0502050508020304"/>
      <p:regular r:id="rId18"/>
    </p:embeddedFont>
    <p:embeddedFont>
      <p:font typeface="Mistrully" charset="1" panose="00000000000000000000"/>
      <p:regular r:id="rId19"/>
    </p:embeddedFont>
    <p:embeddedFont>
      <p:font typeface="Optima Bold"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Too Quick to Judge God’s Work</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9 </a:t>
            </a:r>
          </a:p>
        </p:txBody>
      </p:sp>
      <p:sp>
        <p:nvSpPr>
          <p:cNvPr name="TextBox 10" id="10"/>
          <p:cNvSpPr txBox="true"/>
          <p:nvPr/>
        </p:nvSpPr>
        <p:spPr>
          <a:xfrm rot="0">
            <a:off x="11074146" y="1876398"/>
            <a:ext cx="5535025"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65</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545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However, </a:t>
            </a:r>
            <a:r>
              <a:rPr lang="en-US" b="true" sz="3674">
                <a:solidFill>
                  <a:srgbClr val="F6EC6E"/>
                </a:solidFill>
                <a:latin typeface="Optima Bold"/>
                <a:ea typeface="Optima Bold"/>
                <a:cs typeface="Optima Bold"/>
                <a:sym typeface="Optima Bold"/>
              </a:rPr>
              <a:t>there is yet a greater story</a:t>
            </a:r>
            <a:r>
              <a:rPr lang="en-US" b="true" sz="3674">
                <a:solidFill>
                  <a:srgbClr val="F6EC6E"/>
                </a:solidFill>
                <a:latin typeface="Optima Bold"/>
                <a:ea typeface="Optima Bold"/>
                <a:cs typeface="Optima Bold"/>
                <a:sym typeface="Optima Bold"/>
              </a:rPr>
              <a:t> of God that we have eternity to know!</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9" id="9"/>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0" id="10"/>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61777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65:5-13</a:t>
            </a:r>
          </a:p>
          <a:p>
            <a:pPr algn="just">
              <a:lnSpc>
                <a:spcPts val="4768"/>
              </a:lnSpc>
              <a:spcBef>
                <a:spcPct val="0"/>
              </a:spcBef>
            </a:pPr>
            <a:r>
              <a:rPr lang="en-US" sz="3405">
                <a:solidFill>
                  <a:srgbClr val="FFFFFF"/>
                </a:solidFill>
                <a:latin typeface="Optima"/>
                <a:ea typeface="Optima"/>
                <a:cs typeface="Optima"/>
                <a:sym typeface="Optima"/>
              </a:rPr>
              <a:t>5 By terrible things in righteousness wilt thou answer us, O God of our salvation; who art the confidence of all the ends of the earth, and of them that are afar off upon the sea:</a:t>
            </a:r>
          </a:p>
          <a:p>
            <a:pPr algn="just">
              <a:lnSpc>
                <a:spcPts val="4768"/>
              </a:lnSpc>
              <a:spcBef>
                <a:spcPct val="0"/>
              </a:spcBef>
            </a:pPr>
            <a:r>
              <a:rPr lang="en-US" sz="3405">
                <a:solidFill>
                  <a:srgbClr val="FFFFFF"/>
                </a:solidFill>
                <a:latin typeface="Optima"/>
                <a:ea typeface="Optima"/>
                <a:cs typeface="Optima"/>
                <a:sym typeface="Optima"/>
              </a:rPr>
              <a:t>6 Which by his strength sett</a:t>
            </a:r>
            <a:r>
              <a:rPr lang="en-US" sz="3405">
                <a:solidFill>
                  <a:srgbClr val="FFFFFF"/>
                </a:solidFill>
                <a:latin typeface="Optima"/>
                <a:ea typeface="Optima"/>
                <a:cs typeface="Optima"/>
                <a:sym typeface="Optima"/>
              </a:rPr>
              <a:t>eth fast the mountains; being girded with power:</a:t>
            </a:r>
          </a:p>
          <a:p>
            <a:pPr algn="just">
              <a:lnSpc>
                <a:spcPts val="4768"/>
              </a:lnSpc>
              <a:spcBef>
                <a:spcPct val="0"/>
              </a:spcBef>
            </a:pPr>
            <a:r>
              <a:rPr lang="en-US" sz="3405">
                <a:solidFill>
                  <a:srgbClr val="FFFFFF"/>
                </a:solidFill>
                <a:latin typeface="Optima"/>
                <a:ea typeface="Optima"/>
                <a:cs typeface="Optima"/>
                <a:sym typeface="Optima"/>
              </a:rPr>
              <a:t>7 Which stilleth the noise of the seas, the noise of their waves, and the tumult of the people.</a:t>
            </a:r>
          </a:p>
          <a:p>
            <a:pPr algn="just">
              <a:lnSpc>
                <a:spcPts val="4768"/>
              </a:lnSpc>
              <a:spcBef>
                <a:spcPct val="0"/>
              </a:spcBef>
            </a:pP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5577693"/>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65:5-13</a:t>
            </a:r>
          </a:p>
          <a:p>
            <a:pPr algn="just">
              <a:lnSpc>
                <a:spcPts val="4768"/>
              </a:lnSpc>
              <a:spcBef>
                <a:spcPct val="0"/>
              </a:spcBef>
            </a:pPr>
            <a:r>
              <a:rPr lang="en-US" sz="3405">
                <a:solidFill>
                  <a:srgbClr val="FFFFFF"/>
                </a:solidFill>
                <a:latin typeface="Optima"/>
                <a:ea typeface="Optima"/>
                <a:cs typeface="Optima"/>
                <a:sym typeface="Optima"/>
              </a:rPr>
              <a:t>8 They also that dwell in the uttermost parts are afraid at thy tokens: thou makest the outgoings of the morning and evening to rejoice.</a:t>
            </a:r>
          </a:p>
          <a:p>
            <a:pPr algn="just">
              <a:lnSpc>
                <a:spcPts val="4768"/>
              </a:lnSpc>
              <a:spcBef>
                <a:spcPct val="0"/>
              </a:spcBef>
            </a:pPr>
            <a:r>
              <a:rPr lang="en-US" sz="3405">
                <a:solidFill>
                  <a:srgbClr val="FFFFFF"/>
                </a:solidFill>
                <a:latin typeface="Optima"/>
                <a:ea typeface="Optima"/>
                <a:cs typeface="Optima"/>
                <a:sym typeface="Optima"/>
              </a:rPr>
              <a:t>9 Thou visitest the earth, and waterest it: thou greatly enrichest it with the river of God, which is full of water: thou preparest them corn, when thou hast so provided for it.</a:t>
            </a:r>
          </a:p>
          <a:p>
            <a:pPr algn="just">
              <a:lnSpc>
                <a:spcPts val="4768"/>
              </a:lnSpc>
              <a:spcBef>
                <a:spcPct val="0"/>
              </a:spcBef>
            </a:pP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61777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65:5-13</a:t>
            </a:r>
          </a:p>
          <a:p>
            <a:pPr algn="just">
              <a:lnSpc>
                <a:spcPts val="4768"/>
              </a:lnSpc>
              <a:spcBef>
                <a:spcPct val="0"/>
              </a:spcBef>
            </a:pPr>
            <a:r>
              <a:rPr lang="en-US" sz="3405">
                <a:solidFill>
                  <a:srgbClr val="FFFFFF"/>
                </a:solidFill>
                <a:latin typeface="Optima"/>
                <a:ea typeface="Optima"/>
                <a:cs typeface="Optima"/>
                <a:sym typeface="Optima"/>
              </a:rPr>
              <a:t>10 Thou waterest the ridges thereof abundantly: thou settlest the furrows thereof: thou makest it soft with showers: thou blessest the springing thereof.</a:t>
            </a:r>
          </a:p>
          <a:p>
            <a:pPr algn="just">
              <a:lnSpc>
                <a:spcPts val="4768"/>
              </a:lnSpc>
              <a:spcBef>
                <a:spcPct val="0"/>
              </a:spcBef>
            </a:pPr>
            <a:r>
              <a:rPr lang="en-US" sz="3405">
                <a:solidFill>
                  <a:srgbClr val="FFFFFF"/>
                </a:solidFill>
                <a:latin typeface="Optima"/>
                <a:ea typeface="Optima"/>
                <a:cs typeface="Optima"/>
                <a:sym typeface="Optima"/>
              </a:rPr>
              <a:t>11</a:t>
            </a:r>
            <a:r>
              <a:rPr lang="en-US" sz="3405">
                <a:solidFill>
                  <a:srgbClr val="FFFFFF"/>
                </a:solidFill>
                <a:latin typeface="Optima"/>
                <a:ea typeface="Optima"/>
                <a:cs typeface="Optima"/>
                <a:sym typeface="Optima"/>
              </a:rPr>
              <a:t> Thou crownest the year with thy goodness; and thy paths drop fatness.</a:t>
            </a:r>
          </a:p>
          <a:p>
            <a:pPr algn="just">
              <a:lnSpc>
                <a:spcPts val="4768"/>
              </a:lnSpc>
              <a:spcBef>
                <a:spcPct val="0"/>
              </a:spcBef>
            </a:pPr>
            <a:r>
              <a:rPr lang="en-US" sz="3405">
                <a:solidFill>
                  <a:srgbClr val="FFFFFF"/>
                </a:solidFill>
                <a:latin typeface="Optima"/>
                <a:ea typeface="Optima"/>
                <a:cs typeface="Optima"/>
                <a:sym typeface="Optima"/>
              </a:rPr>
              <a:t>12 They drop upon the pastures of the wilderness: and the little hills rejoice on every side.</a:t>
            </a:r>
          </a:p>
          <a:p>
            <a:pPr algn="just">
              <a:lnSpc>
                <a:spcPts val="4768"/>
              </a:lnSpc>
              <a:spcBef>
                <a:spcPct val="0"/>
              </a:spcBef>
            </a:pPr>
            <a:r>
              <a:rPr lang="en-US" sz="3405">
                <a:solidFill>
                  <a:srgbClr val="FFFFFF"/>
                </a:solidFill>
                <a:latin typeface="Optima"/>
                <a:ea typeface="Optima"/>
                <a:cs typeface="Optima"/>
                <a:sym typeface="Optima"/>
              </a:rPr>
              <a:t>13 The pastures are clothed with flocks; the valleys also are covered over with corn; they shout for joy, they also sing.</a:t>
            </a: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2216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65 invites us to reason tog</a:t>
            </a:r>
            <a:r>
              <a:rPr lang="en-US" sz="3674">
                <a:solidFill>
                  <a:srgbClr val="FFFFFF"/>
                </a:solidFill>
                <a:latin typeface="Optima"/>
                <a:ea typeface="Optima"/>
                <a:cs typeface="Optima"/>
                <a:sym typeface="Optima"/>
              </a:rPr>
              <a:t>ether with David. If God is looking down at nature, bringing them together in order for the purposes that He has made them. </a:t>
            </a:r>
            <a:r>
              <a:rPr lang="en-US" b="true" sz="3674">
                <a:solidFill>
                  <a:srgbClr val="FFFFFF"/>
                </a:solidFill>
                <a:latin typeface="Optima Bold"/>
                <a:ea typeface="Optima Bold"/>
                <a:cs typeface="Optima Bold"/>
                <a:sym typeface="Optima Bold"/>
              </a:rPr>
              <a:t>If God oversees and makes sure there is enough even in times of famine and need, God’s presence has never left anything too dry, too empty, too narrow, or too shallow. God is still God, and He still provides.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2025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“Thou v</a:t>
            </a:r>
            <a:r>
              <a:rPr lang="en-US" sz="3674">
                <a:solidFill>
                  <a:srgbClr val="FFFFFF"/>
                </a:solidFill>
                <a:latin typeface="Optima"/>
                <a:ea typeface="Optima"/>
                <a:cs typeface="Optima"/>
                <a:sym typeface="Optima"/>
              </a:rPr>
              <a:t>isitest the earth, and waterest it: thou greatly enrichest it with the river of God, which is full of water: thou preparest them corn, when thou hast so provided for it” (v. 9). </a:t>
            </a:r>
          </a:p>
          <a:p>
            <a:pPr algn="l">
              <a:lnSpc>
                <a:spcPts val="5144"/>
              </a:lnSpc>
              <a:spcBef>
                <a:spcPct val="0"/>
              </a:spcBef>
            </a:pPr>
          </a:p>
          <a:p>
            <a:pPr algn="ctr">
              <a:lnSpc>
                <a:spcPts val="5144"/>
              </a:lnSpc>
              <a:spcBef>
                <a:spcPct val="0"/>
              </a:spcBef>
            </a:pPr>
            <a:r>
              <a:rPr lang="en-US" b="true" sz="3674">
                <a:solidFill>
                  <a:srgbClr val="F6EC6E"/>
                </a:solidFill>
                <a:latin typeface="Optima Bold"/>
                <a:ea typeface="Optima Bold"/>
                <a:cs typeface="Optima Bold"/>
                <a:sym typeface="Optima Bold"/>
              </a:rPr>
              <a:t>David had seen the hands of God securing all the lands, despite its ravage, its tumult, and violence; God is present.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262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There may be calamities that have taken millions of</a:t>
            </a:r>
            <a:r>
              <a:rPr lang="en-US" sz="3674">
                <a:solidFill>
                  <a:srgbClr val="FFFFFF"/>
                </a:solidFill>
                <a:latin typeface="Optima"/>
                <a:ea typeface="Optima"/>
                <a:cs typeface="Optima"/>
                <a:sym typeface="Optima"/>
              </a:rPr>
              <a:t> lives already, and we question God: Where are you?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David’s only answer is that God still listens and answers not in ways we think are right, not in ways we think are reasonable, and not in ways that are always for our advantage.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643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However, God is</a:t>
            </a:r>
            <a:r>
              <a:rPr lang="en-US" sz="3674">
                <a:solidFill>
                  <a:srgbClr val="FFFFFF"/>
                </a:solidFill>
                <a:latin typeface="Optima"/>
                <a:ea typeface="Optima"/>
                <a:cs typeface="Optima"/>
                <a:sym typeface="Optima"/>
              </a:rPr>
              <a:t> here; David is inviting us.</a:t>
            </a:r>
            <a:r>
              <a:rPr lang="en-US" b="true" sz="3674">
                <a:solidFill>
                  <a:srgbClr val="F6EC6E"/>
                </a:solidFill>
                <a:latin typeface="Optima Bold"/>
                <a:ea typeface="Optima Bold"/>
                <a:cs typeface="Optima Bold"/>
                <a:sym typeface="Optima Bold"/>
              </a:rPr>
              <a:t> God is present in ways our eyes do not see, fighting for us.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We see wasted lives in the picture of ravaged deaths. Yes, </a:t>
            </a:r>
            <a:r>
              <a:rPr lang="en-US" b="true" sz="3674">
                <a:solidFill>
                  <a:srgbClr val="F6EC6E"/>
                </a:solidFill>
                <a:latin typeface="Optima Bold"/>
                <a:ea typeface="Optima Bold"/>
                <a:cs typeface="Optima Bold"/>
                <a:sym typeface="Optima Bold"/>
              </a:rPr>
              <a:t>David appeals to us to give God the benefit of the doubt. </a:t>
            </a:r>
            <a:r>
              <a:rPr lang="en-US" sz="3674">
                <a:solidFill>
                  <a:srgbClr val="FFFFFF"/>
                </a:solidFill>
                <a:latin typeface="Optima"/>
                <a:ea typeface="Optima"/>
                <a:cs typeface="Optima"/>
                <a:sym typeface="Optima"/>
              </a:rPr>
              <a:t>Are we just too quick to judge the works of God?</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022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a:t>
            </a:r>
            <a:r>
              <a:rPr lang="en-US" sz="3674">
                <a:solidFill>
                  <a:srgbClr val="FFFFFF"/>
                </a:solidFill>
                <a:latin typeface="Optima"/>
                <a:ea typeface="Optima"/>
                <a:cs typeface="Optima"/>
                <a:sym typeface="Optima"/>
              </a:rPr>
              <a:t> things we see now put God at a great disadvantage because we don’t see the exact fight God is fighting in every calamity. </a:t>
            </a:r>
            <a:r>
              <a:rPr lang="en-US" b="true" sz="3674">
                <a:solidFill>
                  <a:srgbClr val="F6EC6E"/>
                </a:solidFill>
                <a:latin typeface="Optima Bold"/>
                <a:ea typeface="Optima Bold"/>
                <a:cs typeface="Optima Bold"/>
                <a:sym typeface="Optima Bold"/>
              </a:rPr>
              <a:t>We only see His absence, His tolerance, and His distance.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Too Quick to Judge God’s Work</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9</a:t>
            </a:r>
          </a:p>
        </p:txBody>
      </p:sp>
      <p:sp>
        <p:nvSpPr>
          <p:cNvPr name="TextBox 11" id="11"/>
          <p:cNvSpPr txBox="true"/>
          <p:nvPr/>
        </p:nvSpPr>
        <p:spPr>
          <a:xfrm rot="0">
            <a:off x="708248" y="493281"/>
            <a:ext cx="219891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DAHPU6uaX6Y</dc:identifier>
  <dcterms:modified xsi:type="dcterms:W3CDTF">2011-08-01T06:04:30Z</dcterms:modified>
  <cp:revision>1</cp:revision>
  <dc:title>Day 9 Psalm 65 Too Quick to Judge God’s Work</dc:title>
</cp:coreProperties>
</file>