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Lst>
  <p:sldSz cx="18288000" cy="10287000"/>
  <p:notesSz cx="6858000" cy="9144000"/>
  <p:embeddedFontLst>
    <p:embeddedFont>
      <p:font typeface="Optima" charset="1" panose="00000000000000000000"/>
      <p:regular r:id="rId17"/>
    </p:embeddedFont>
    <p:embeddedFont>
      <p:font typeface="CG Omega" charset="1" panose="020B0502050508020304"/>
      <p:regular r:id="rId18"/>
    </p:embeddedFont>
    <p:embeddedFont>
      <p:font typeface="Mistrully" charset="1" panose="00000000000000000000"/>
      <p:regular r:id="rId19"/>
    </p:embeddedFont>
    <p:embeddedFont>
      <p:font typeface="Optima Bold" charset="1" panose="00000000000000000000"/>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6083392"/>
            <a:ext cx="5004787" cy="310031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 In the Despondency of my Humanity</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5 </a:t>
            </a:r>
          </a:p>
        </p:txBody>
      </p:sp>
      <p:sp>
        <p:nvSpPr>
          <p:cNvPr name="TextBox 10" id="10"/>
          <p:cNvSpPr txBox="true"/>
          <p:nvPr/>
        </p:nvSpPr>
        <p:spPr>
          <a:xfrm rot="0">
            <a:off x="11164656" y="1876398"/>
            <a:ext cx="5354005"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22</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2877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There was God, quiet, s</a:t>
            </a:r>
            <a:r>
              <a:rPr lang="en-US" sz="3674">
                <a:solidFill>
                  <a:srgbClr val="FFFFFF"/>
                </a:solidFill>
                <a:latin typeface="Optima"/>
                <a:ea typeface="Optima"/>
                <a:cs typeface="Optima"/>
                <a:sym typeface="Optima"/>
              </a:rPr>
              <a:t>ubtle, unheard of, but staying, listening, and watching over David.</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9" id="9"/>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0" id="10"/>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3177393"/>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22:9-10</a:t>
            </a:r>
          </a:p>
          <a:p>
            <a:pPr algn="just">
              <a:lnSpc>
                <a:spcPts val="4768"/>
              </a:lnSpc>
              <a:spcBef>
                <a:spcPct val="0"/>
              </a:spcBef>
            </a:pPr>
            <a:r>
              <a:rPr lang="en-US" sz="3405">
                <a:solidFill>
                  <a:srgbClr val="FFFFFF"/>
                </a:solidFill>
                <a:latin typeface="Optima"/>
                <a:ea typeface="Optima"/>
                <a:cs typeface="Optima"/>
                <a:sym typeface="Optima"/>
              </a:rPr>
              <a:t>9 But</a:t>
            </a:r>
            <a:r>
              <a:rPr lang="en-US" sz="3405">
                <a:solidFill>
                  <a:srgbClr val="FFFFFF"/>
                </a:solidFill>
                <a:latin typeface="Optima"/>
                <a:ea typeface="Optima"/>
                <a:cs typeface="Optima"/>
                <a:sym typeface="Optima"/>
              </a:rPr>
              <a:t> thou art he that took me out of the womb: thou didst make me hope when I was upon my mother's breasts.</a:t>
            </a:r>
          </a:p>
          <a:p>
            <a:pPr algn="just">
              <a:lnSpc>
                <a:spcPts val="4768"/>
              </a:lnSpc>
              <a:spcBef>
                <a:spcPct val="0"/>
              </a:spcBef>
            </a:pPr>
            <a:r>
              <a:rPr lang="en-US" sz="3405">
                <a:solidFill>
                  <a:srgbClr val="FFFFFF"/>
                </a:solidFill>
                <a:latin typeface="Optima"/>
                <a:ea typeface="Optima"/>
                <a:cs typeface="Optima"/>
                <a:sym typeface="Optima"/>
              </a:rPr>
              <a:t>10 I was cast upon thee from the womb: thou art my God from my mother's belly.</a:t>
            </a:r>
          </a:p>
        </p:txBody>
      </p:sp>
      <p:sp>
        <p:nvSpPr>
          <p:cNvPr name="TextBox 6" id="6"/>
          <p:cNvSpPr txBox="true"/>
          <p:nvPr/>
        </p:nvSpPr>
        <p:spPr>
          <a:xfrm rot="0">
            <a:off x="3729516" y="1711309"/>
            <a:ext cx="77915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8785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22 depicts a seas</a:t>
            </a:r>
            <a:r>
              <a:rPr lang="en-US" sz="3674">
                <a:solidFill>
                  <a:srgbClr val="FFFFFF"/>
                </a:solidFill>
                <a:latin typeface="Optima"/>
                <a:ea typeface="Optima"/>
                <a:cs typeface="Optima"/>
                <a:sym typeface="Optima"/>
              </a:rPr>
              <a:t>on in David's life that is very common to us: despondency. A deep feeling of hopelessness, loneliness, and immense darkness. Troubles upon troubles come to us, sleepless nights of anxiety, unescapable plotting of strategies for survival, and unending inconsistencies and threats.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8785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You</a:t>
            </a:r>
            <a:r>
              <a:rPr lang="en-US" sz="3674">
                <a:solidFill>
                  <a:srgbClr val="FFFFFF"/>
                </a:solidFill>
                <a:latin typeface="Optima"/>
                <a:ea typeface="Optima"/>
                <a:cs typeface="Optima"/>
                <a:sym typeface="Optima"/>
              </a:rPr>
              <a:t> are misunderstood, your story is defined by what people think is evil about you, your voice is silenced by the echo of false accusations and lies about you, and your heart is “...poured out like water,” (v. 14) as David frames it, “...and all my bones are out of joint: my heart is like wax; it is melted in the midst of my bowels.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My </a:t>
            </a:r>
            <a:r>
              <a:rPr lang="en-US" sz="3674">
                <a:solidFill>
                  <a:srgbClr val="FFFFFF"/>
                </a:solidFill>
                <a:latin typeface="Optima"/>
                <a:ea typeface="Optima"/>
                <a:cs typeface="Optima"/>
                <a:sym typeface="Optima"/>
              </a:rPr>
              <a:t>strength is dried up like a potsherd; and my tongue cleaveth to my jaws; and thou hast brought me into the dust of death” (vv. 14-15). </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354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22 i</a:t>
            </a:r>
            <a:r>
              <a:rPr lang="en-US" sz="3674">
                <a:solidFill>
                  <a:srgbClr val="FFFFFF"/>
                </a:solidFill>
                <a:latin typeface="Optima"/>
                <a:ea typeface="Optima"/>
                <a:cs typeface="Optima"/>
                <a:sym typeface="Optima"/>
              </a:rPr>
              <a:t>s not all dark because half of it is the expression of David’s deep plea for God’s rescue, nearness, and heart directions.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640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A</a:t>
            </a:r>
            <a:r>
              <a:rPr lang="en-US" sz="3674">
                <a:solidFill>
                  <a:srgbClr val="FFFFFF"/>
                </a:solidFill>
                <a:latin typeface="Optima"/>
                <a:ea typeface="Optima"/>
                <a:cs typeface="Optima"/>
                <a:sym typeface="Optima"/>
              </a:rPr>
              <a:t>fter </a:t>
            </a:r>
            <a:r>
              <a:rPr lang="en-US" b="true" sz="3674">
                <a:solidFill>
                  <a:srgbClr val="FFFFFF"/>
                </a:solidFill>
                <a:latin typeface="Optima Bold"/>
                <a:ea typeface="Optima Bold"/>
                <a:cs typeface="Optima Bold"/>
                <a:sym typeface="Optima Bold"/>
              </a:rPr>
              <a:t>venting all his pain in front of God, there was relief, there was strength, there was security, there was hope, there was praise, there was worship.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51822"/>
            <a:ext cx="11423965" cy="3186749"/>
          </a:xfrm>
          <a:prstGeom prst="rect">
            <a:avLst/>
          </a:prstGeom>
        </p:spPr>
        <p:txBody>
          <a:bodyPr anchor="t" rtlCol="false" tIns="0" lIns="0" bIns="0" rIns="0">
            <a:spAutoFit/>
          </a:bodyPr>
          <a:lstStyle/>
          <a:p>
            <a:pPr algn="ctr">
              <a:lnSpc>
                <a:spcPts val="6264"/>
              </a:lnSpc>
              <a:spcBef>
                <a:spcPct val="0"/>
              </a:spcBef>
            </a:pPr>
            <a:r>
              <a:rPr lang="en-US" b="true" sz="4474">
                <a:solidFill>
                  <a:srgbClr val="FFFFFF"/>
                </a:solidFill>
                <a:latin typeface="Optima Bold"/>
                <a:ea typeface="Optima Bold"/>
                <a:cs typeface="Optima Bold"/>
                <a:sym typeface="Optima Bold"/>
              </a:rPr>
              <a:t>There was God listening, there was God guiding, there was God giving Davi</a:t>
            </a:r>
            <a:r>
              <a:rPr lang="en-US" b="true" sz="4474">
                <a:solidFill>
                  <a:srgbClr val="FFFFFF"/>
                </a:solidFill>
                <a:latin typeface="Optima Bold"/>
                <a:ea typeface="Optima Bold"/>
                <a:cs typeface="Optima Bold"/>
                <a:sym typeface="Optima Bold"/>
              </a:rPr>
              <a:t>d the vision. </a:t>
            </a:r>
          </a:p>
          <a:p>
            <a:pPr algn="ctr">
              <a:lnSpc>
                <a:spcPts val="626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72249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In David’s despondency, there was God, quiet, subtle,</a:t>
            </a:r>
            <a:r>
              <a:rPr lang="en-US" sz="3674">
                <a:solidFill>
                  <a:srgbClr val="FFFFFF"/>
                </a:solidFill>
                <a:latin typeface="Optima"/>
                <a:ea typeface="Optima"/>
                <a:cs typeface="Optima"/>
                <a:sym typeface="Optima"/>
              </a:rPr>
              <a:t> unheard but loud enough to calm David’s troubled mind and heart. </a:t>
            </a:r>
          </a:p>
          <a:p>
            <a:pPr algn="l">
              <a:lnSpc>
                <a:spcPts val="5144"/>
              </a:lnSpc>
              <a:spcBef>
                <a:spcPct val="0"/>
              </a:spcBef>
            </a:pPr>
          </a:p>
          <a:p>
            <a:pPr algn="ctr">
              <a:lnSpc>
                <a:spcPts val="5564"/>
              </a:lnSpc>
              <a:spcBef>
                <a:spcPct val="0"/>
              </a:spcBef>
            </a:pPr>
            <a:r>
              <a:rPr lang="en-US" b="true" sz="3974">
                <a:solidFill>
                  <a:srgbClr val="F6EC6E"/>
                </a:solidFill>
                <a:latin typeface="Optima Bold"/>
                <a:ea typeface="Optima Bold"/>
                <a:cs typeface="Optima Bold"/>
                <a:sym typeface="Optima Bold"/>
              </a:rPr>
              <a:t>David’s God did throw out the blame game, did not count where David went wrong, and did not slap David to come to his right senses.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7813"/>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 </a:t>
            </a:r>
            <a:r>
              <a:rPr lang="en-US" sz="2360">
                <a:solidFill>
                  <a:srgbClr val="49634E"/>
                </a:solidFill>
                <a:latin typeface="CG Omega"/>
                <a:ea typeface="CG Omega"/>
                <a:cs typeface="CG Omega"/>
                <a:sym typeface="CG Omega"/>
              </a:rPr>
              <a:t>I</a:t>
            </a:r>
            <a:r>
              <a:rPr lang="en-US" sz="2360">
                <a:solidFill>
                  <a:srgbClr val="49634E"/>
                </a:solidFill>
                <a:latin typeface="CG Omega"/>
                <a:ea typeface="CG Omega"/>
                <a:cs typeface="CG Omega"/>
                <a:sym typeface="CG Omega"/>
              </a:rPr>
              <a:t>n the Despondency of my Humanity</a:t>
            </a:r>
          </a:p>
        </p:txBody>
      </p:sp>
      <p:sp>
        <p:nvSpPr>
          <p:cNvPr name="TextBox 10" id="10"/>
          <p:cNvSpPr txBox="true"/>
          <p:nvPr/>
        </p:nvSpPr>
        <p:spPr>
          <a:xfrm rot="0">
            <a:off x="1174287" y="135474"/>
            <a:ext cx="1157255"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5 </a:t>
            </a:r>
          </a:p>
        </p:txBody>
      </p:sp>
      <p:sp>
        <p:nvSpPr>
          <p:cNvPr name="TextBox 11" id="11"/>
          <p:cNvSpPr txBox="true"/>
          <p:nvPr/>
        </p:nvSpPr>
        <p:spPr>
          <a:xfrm rot="0">
            <a:off x="744205" y="493281"/>
            <a:ext cx="2126995"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22</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DAHPUnTRXwY</dc:identifier>
  <dcterms:modified xsi:type="dcterms:W3CDTF">2011-08-01T06:04:30Z</dcterms:modified>
  <cp:revision>1</cp:revision>
  <dc:title>Day 5 Psalm 22 In the Despondency of my Humanity</dc:title>
</cp:coreProperties>
</file>