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Lst>
  <p:sldSz cx="10972800" cy="10287000"/>
  <p:notesSz cx="6858000" cy="9144000"/>
  <p:embeddedFontLst>
    <p:embeddedFont>
      <p:font typeface="Glacial Indifference Bold" charset="1" panose="00000800000000000000"/>
      <p:regular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fonts/font24.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iblegateway.com/passage/?search=Hebrews%201%3A1-2&amp;version=NKJV" TargetMode="External" Type="http://schemas.openxmlformats.org/officeDocument/2006/relationships/hyperlink"/><Relationship Id="rId3" Target="../media/image4.png" Type="http://schemas.openxmlformats.org/officeDocument/2006/relationships/image"/><Relationship Id="rId4" Target="../media/image5.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4.png" Type="http://schemas.openxmlformats.org/officeDocument/2006/relationships/image"/><Relationship Id="rId11" Target="../media/image15.svg" Type="http://schemas.openxmlformats.org/officeDocument/2006/relationships/image"/><Relationship Id="rId12" Target="../media/image16.png" Type="http://schemas.openxmlformats.org/officeDocument/2006/relationships/image"/><Relationship Id="rId13" Target="../media/image17.svg" Type="http://schemas.openxmlformats.org/officeDocument/2006/relationships/image"/><Relationship Id="rId14" Target="../media/image18.png" Type="http://schemas.openxmlformats.org/officeDocument/2006/relationships/image"/><Relationship Id="rId2" Target="../media/image6.png" Type="http://schemas.openxmlformats.org/officeDocument/2006/relationships/image"/><Relationship Id="rId3" Target="../media/image7.svg" Type="http://schemas.openxmlformats.org/officeDocument/2006/relationships/image"/><Relationship Id="rId4" Target="../media/image8.png" Type="http://schemas.openxmlformats.org/officeDocument/2006/relationships/image"/><Relationship Id="rId5" Target="../media/image9.svg" Type="http://schemas.openxmlformats.org/officeDocument/2006/relationships/image"/><Relationship Id="rId6" Target="../media/image10.png" Type="http://schemas.openxmlformats.org/officeDocument/2006/relationships/image"/><Relationship Id="rId7" Target="../media/image11.svg" Type="http://schemas.openxmlformats.org/officeDocument/2006/relationships/image"/><Relationship Id="rId8" Target="../media/image12.png" Type="http://schemas.openxmlformats.org/officeDocument/2006/relationships/image"/><Relationship Id="rId9" Target="../media/image13.sv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 Id="rId3" Target="../media/image20.svg" Type="http://schemas.openxmlformats.org/officeDocument/2006/relationships/image"/><Relationship Id="rId4" Target="../media/image18.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 Id="rId3" Target="../media/image20.svg" Type="http://schemas.openxmlformats.org/officeDocument/2006/relationships/image"/><Relationship Id="rId4" Target="../media/image18.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0971825" cy="10286086"/>
          </a:xfrm>
          <a:custGeom>
            <a:avLst/>
            <a:gdLst/>
            <a:ahLst/>
            <a:cxnLst/>
            <a:rect r="r" b="b" t="t" l="l"/>
            <a:pathLst>
              <a:path h="10286086" w="10971825">
                <a:moveTo>
                  <a:pt x="0" y="0"/>
                </a:moveTo>
                <a:lnTo>
                  <a:pt x="10971825" y="0"/>
                </a:lnTo>
                <a:lnTo>
                  <a:pt x="10971825" y="10286086"/>
                </a:lnTo>
                <a:lnTo>
                  <a:pt x="0" y="10286086"/>
                </a:lnTo>
                <a:lnTo>
                  <a:pt x="0" y="0"/>
                </a:lnTo>
                <a:close/>
              </a:path>
            </a:pathLst>
          </a:custGeom>
          <a:blipFill>
            <a:blip r:embed="rId2"/>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0971825" cy="10286086"/>
          </a:xfrm>
          <a:custGeom>
            <a:avLst/>
            <a:gdLst/>
            <a:ahLst/>
            <a:cxnLst/>
            <a:rect r="r" b="b" t="t" l="l"/>
            <a:pathLst>
              <a:path h="10286086" w="10971825">
                <a:moveTo>
                  <a:pt x="0" y="0"/>
                </a:moveTo>
                <a:lnTo>
                  <a:pt x="10971825" y="0"/>
                </a:lnTo>
                <a:lnTo>
                  <a:pt x="10971825" y="10286086"/>
                </a:lnTo>
                <a:lnTo>
                  <a:pt x="0" y="10286086"/>
                </a:lnTo>
                <a:lnTo>
                  <a:pt x="0" y="0"/>
                </a:lnTo>
                <a:close/>
              </a:path>
            </a:pathLst>
          </a:custGeom>
          <a:blipFill>
            <a:blip r:embed="rId2"/>
            <a:stretch>
              <a:fillRect l="0" t="0" r="0" b="0"/>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0971825" cy="10286086"/>
          </a:xfrm>
          <a:custGeom>
            <a:avLst/>
            <a:gdLst/>
            <a:ahLst/>
            <a:cxnLst/>
            <a:rect r="r" b="b" t="t" l="l"/>
            <a:pathLst>
              <a:path h="10286086" w="10971825">
                <a:moveTo>
                  <a:pt x="0" y="0"/>
                </a:moveTo>
                <a:lnTo>
                  <a:pt x="10971825" y="0"/>
                </a:lnTo>
                <a:lnTo>
                  <a:pt x="10971825" y="10286086"/>
                </a:lnTo>
                <a:lnTo>
                  <a:pt x="0" y="10286086"/>
                </a:lnTo>
                <a:lnTo>
                  <a:pt x="0" y="0"/>
                </a:lnTo>
                <a:close/>
              </a:path>
            </a:pathLst>
          </a:custGeom>
          <a:blipFill>
            <a:blip r:embed="rId2"/>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685534" y="2325048"/>
            <a:ext cx="9859076" cy="6524411"/>
            <a:chOff x="0" y="0"/>
            <a:chExt cx="2596860" cy="1718516"/>
          </a:xfrm>
        </p:grpSpPr>
        <p:sp>
          <p:nvSpPr>
            <p:cNvPr name="Freeform 3" id="3"/>
            <p:cNvSpPr/>
            <p:nvPr/>
          </p:nvSpPr>
          <p:spPr>
            <a:xfrm flipH="false" flipV="false" rot="0">
              <a:off x="0" y="0"/>
              <a:ext cx="2596860" cy="1718516"/>
            </a:xfrm>
            <a:custGeom>
              <a:avLst/>
              <a:gdLst/>
              <a:ahLst/>
              <a:cxnLst/>
              <a:rect r="r" b="b" t="t" l="l"/>
              <a:pathLst>
                <a:path h="1718516" w="2596860">
                  <a:moveTo>
                    <a:pt x="40048" y="0"/>
                  </a:moveTo>
                  <a:lnTo>
                    <a:pt x="2556812" y="0"/>
                  </a:lnTo>
                  <a:cubicBezTo>
                    <a:pt x="2578930" y="0"/>
                    <a:pt x="2596860" y="17930"/>
                    <a:pt x="2596860" y="40048"/>
                  </a:cubicBezTo>
                  <a:lnTo>
                    <a:pt x="2596860" y="1678468"/>
                  </a:lnTo>
                  <a:cubicBezTo>
                    <a:pt x="2596860" y="1700586"/>
                    <a:pt x="2578930" y="1718516"/>
                    <a:pt x="2556812" y="1718516"/>
                  </a:cubicBezTo>
                  <a:lnTo>
                    <a:pt x="40048" y="1718516"/>
                  </a:lnTo>
                  <a:cubicBezTo>
                    <a:pt x="17930" y="1718516"/>
                    <a:pt x="0" y="1700586"/>
                    <a:pt x="0" y="1678468"/>
                  </a:cubicBezTo>
                  <a:lnTo>
                    <a:pt x="0" y="40048"/>
                  </a:lnTo>
                  <a:cubicBezTo>
                    <a:pt x="0" y="17930"/>
                    <a:pt x="17930" y="0"/>
                    <a:pt x="40048" y="0"/>
                  </a:cubicBezTo>
                  <a:close/>
                </a:path>
              </a:pathLst>
            </a:custGeom>
            <a:solidFill>
              <a:srgbClr val="4F001D">
                <a:alpha val="89804"/>
              </a:srgbClr>
            </a:solidFill>
          </p:spPr>
        </p:sp>
        <p:sp>
          <p:nvSpPr>
            <p:cNvPr name="TextBox 4" id="4"/>
            <p:cNvSpPr txBox="true"/>
            <p:nvPr/>
          </p:nvSpPr>
          <p:spPr>
            <a:xfrm>
              <a:off x="0" y="38100"/>
              <a:ext cx="2596860" cy="1680416"/>
            </a:xfrm>
            <a:prstGeom prst="rect">
              <a:avLst/>
            </a:prstGeom>
          </p:spPr>
          <p:txBody>
            <a:bodyPr anchor="ctr" rtlCol="false" tIns="50800" lIns="50800" bIns="50800" rIns="50800"/>
            <a:lstStyle/>
            <a:p>
              <a:pPr algn="ctr">
                <a:lnSpc>
                  <a:spcPts val="1812"/>
                </a:lnSpc>
              </a:pPr>
            </a:p>
          </p:txBody>
        </p:sp>
      </p:grpSp>
      <p:sp>
        <p:nvSpPr>
          <p:cNvPr name="TextBox 5" id="5"/>
          <p:cNvSpPr txBox="true"/>
          <p:nvPr/>
        </p:nvSpPr>
        <p:spPr>
          <a:xfrm rot="0">
            <a:off x="873168" y="2734431"/>
            <a:ext cx="9071023" cy="5804065"/>
          </a:xfrm>
          <a:prstGeom prst="rect">
            <a:avLst/>
          </a:prstGeom>
        </p:spPr>
        <p:txBody>
          <a:bodyPr anchor="t" rtlCol="false" tIns="0" lIns="0" bIns="0" rIns="0">
            <a:spAutoFit/>
          </a:bodyPr>
          <a:lstStyle/>
          <a:p>
            <a:pPr algn="ctr">
              <a:lnSpc>
                <a:spcPts val="5028"/>
              </a:lnSpc>
            </a:pPr>
            <a:r>
              <a:rPr lang="en-US" sz="5587" b="true">
                <a:solidFill>
                  <a:srgbClr val="FFFFFF"/>
                </a:solidFill>
                <a:latin typeface="Glacial Indifference Bold"/>
                <a:ea typeface="Glacial Indifference Bold"/>
                <a:cs typeface="Glacial Indifference Bold"/>
                <a:sym typeface="Glacial Indifference Bold"/>
              </a:rPr>
              <a:t> "God, who at various times and in various ways spoke in time past to the fathers by the prophets, has in these last days spoken to us by His Son, whom He has appointed heir of all things, through whom also He made the worlds."</a:t>
            </a:r>
          </a:p>
        </p:txBody>
      </p:sp>
      <p:sp>
        <p:nvSpPr>
          <p:cNvPr name="TextBox 6" id="6"/>
          <p:cNvSpPr txBox="true"/>
          <p:nvPr/>
        </p:nvSpPr>
        <p:spPr>
          <a:xfrm rot="0">
            <a:off x="6786129" y="942884"/>
            <a:ext cx="3985996" cy="762847"/>
          </a:xfrm>
          <a:prstGeom prst="rect">
            <a:avLst/>
          </a:prstGeom>
        </p:spPr>
        <p:txBody>
          <a:bodyPr anchor="t" rtlCol="false" tIns="0" lIns="0" bIns="0" rIns="0">
            <a:spAutoFit/>
          </a:bodyPr>
          <a:lstStyle/>
          <a:p>
            <a:pPr algn="r">
              <a:lnSpc>
                <a:spcPts val="6253"/>
              </a:lnSpc>
            </a:pPr>
            <a:r>
              <a:rPr lang="en-US" b="true" sz="4466">
                <a:solidFill>
                  <a:srgbClr val="59101E"/>
                </a:solidFill>
                <a:latin typeface="Glacial Indifference Bold"/>
                <a:ea typeface="Glacial Indifference Bold"/>
                <a:cs typeface="Glacial Indifference Bold"/>
                <a:sym typeface="Glacial Indifference Bold"/>
              </a:rPr>
              <a:t>MEMORY TEXT</a:t>
            </a:r>
          </a:p>
        </p:txBody>
      </p:sp>
      <p:sp>
        <p:nvSpPr>
          <p:cNvPr name="AutoShape 7" id="7"/>
          <p:cNvSpPr/>
          <p:nvPr/>
        </p:nvSpPr>
        <p:spPr>
          <a:xfrm rot="0">
            <a:off x="6786129" y="1705731"/>
            <a:ext cx="3985996" cy="0"/>
          </a:xfrm>
          <a:prstGeom prst="line">
            <a:avLst/>
          </a:prstGeom>
          <a:ln cap="rnd" w="47625">
            <a:solidFill>
              <a:srgbClr val="4F001D"/>
            </a:solidFill>
            <a:prstDash val="sysDot"/>
            <a:headEnd type="none" len="sm" w="sm"/>
            <a:tailEnd type="none" len="sm" w="sm"/>
          </a:ln>
        </p:spPr>
      </p:sp>
      <p:sp>
        <p:nvSpPr>
          <p:cNvPr name="TextBox 8" id="8"/>
          <p:cNvSpPr txBox="true"/>
          <p:nvPr/>
        </p:nvSpPr>
        <p:spPr>
          <a:xfrm rot="0">
            <a:off x="1439387" y="9105288"/>
            <a:ext cx="7769953" cy="693520"/>
          </a:xfrm>
          <a:prstGeom prst="rect">
            <a:avLst/>
          </a:prstGeom>
        </p:spPr>
        <p:txBody>
          <a:bodyPr anchor="t" rtlCol="false" tIns="0" lIns="0" bIns="0" rIns="0">
            <a:spAutoFit/>
          </a:bodyPr>
          <a:lstStyle/>
          <a:p>
            <a:pPr algn="ctr">
              <a:lnSpc>
                <a:spcPts val="5374"/>
              </a:lnSpc>
            </a:pPr>
            <a:r>
              <a:rPr lang="en-US" b="true" sz="4842" spc="-300">
                <a:solidFill>
                  <a:srgbClr val="59101E"/>
                </a:solidFill>
                <a:latin typeface="Glacial Indifference Bold"/>
                <a:ea typeface="Glacial Indifference Bold"/>
                <a:cs typeface="Glacial Indifference Bold"/>
                <a:sym typeface="Glacial Indifference Bold"/>
              </a:rPr>
              <a:t> (</a:t>
            </a:r>
            <a:r>
              <a:rPr lang="en-US" b="true" sz="4842" spc="-300">
                <a:solidFill>
                  <a:srgbClr val="59101E"/>
                </a:solidFill>
                <a:latin typeface="Glacial Indifference Bold"/>
                <a:ea typeface="Glacial Indifference Bold"/>
                <a:cs typeface="Glacial Indifference Bold"/>
                <a:sym typeface="Glacial Indifference Bold"/>
                <a:hlinkClick r:id="rId2" tooltip="https://www.biblegateway.com/passage/?search=Hebrews%201%3A1-2&amp;version=NKJV"/>
              </a:rPr>
              <a:t>Hebrews 1:1-2</a:t>
            </a:r>
            <a:r>
              <a:rPr lang="en-US" b="true" sz="4842" spc="-300">
                <a:solidFill>
                  <a:srgbClr val="59101E"/>
                </a:solidFill>
                <a:latin typeface="Glacial Indifference Bold"/>
                <a:ea typeface="Glacial Indifference Bold"/>
                <a:cs typeface="Glacial Indifference Bold"/>
                <a:sym typeface="Glacial Indifference Bold"/>
              </a:rPr>
              <a:t>, NKJV)</a:t>
            </a:r>
          </a:p>
        </p:txBody>
      </p:sp>
      <p:sp>
        <p:nvSpPr>
          <p:cNvPr name="TextBox 9" id="9"/>
          <p:cNvSpPr txBox="true"/>
          <p:nvPr/>
        </p:nvSpPr>
        <p:spPr>
          <a:xfrm rot="0">
            <a:off x="306949" y="189681"/>
            <a:ext cx="10465176" cy="454712"/>
          </a:xfrm>
          <a:prstGeom prst="rect">
            <a:avLst/>
          </a:prstGeom>
        </p:spPr>
        <p:txBody>
          <a:bodyPr anchor="t" rtlCol="false" tIns="0" lIns="0" bIns="0" rIns="0">
            <a:spAutoFit/>
          </a:bodyPr>
          <a:lstStyle/>
          <a:p>
            <a:pPr algn="l">
              <a:lnSpc>
                <a:spcPts val="3345"/>
              </a:lnSpc>
            </a:pPr>
            <a:r>
              <a:rPr lang="en-US" b="true" sz="3521">
                <a:solidFill>
                  <a:srgbClr val="59101E"/>
                </a:solidFill>
                <a:latin typeface="Glacial Indifference Bold"/>
                <a:ea typeface="Glacial Indifference Bold"/>
                <a:cs typeface="Glacial Indifference Bold"/>
                <a:sym typeface="Glacial Indifference Bold"/>
              </a:rPr>
              <a:t>LESSON 1 - THE CREATOR SPEAKS</a:t>
            </a:r>
          </a:p>
        </p:txBody>
      </p:sp>
      <p:sp>
        <p:nvSpPr>
          <p:cNvPr name="AutoShape 10" id="10"/>
          <p:cNvSpPr/>
          <p:nvPr/>
        </p:nvSpPr>
        <p:spPr>
          <a:xfrm rot="0">
            <a:off x="306949" y="870036"/>
            <a:ext cx="1132438" cy="0"/>
          </a:xfrm>
          <a:prstGeom prst="line">
            <a:avLst/>
          </a:prstGeom>
          <a:ln cap="flat" w="9525">
            <a:solidFill>
              <a:srgbClr val="4F001D"/>
            </a:solidFill>
            <a:prstDash val="solid"/>
            <a:headEnd type="none" len="sm" w="sm"/>
            <a:tailEnd type="none" len="sm" w="sm"/>
          </a:ln>
        </p:spPr>
      </p:sp>
      <p:grpSp>
        <p:nvGrpSpPr>
          <p:cNvPr name="Group 11" id="11"/>
          <p:cNvGrpSpPr/>
          <p:nvPr/>
        </p:nvGrpSpPr>
        <p:grpSpPr>
          <a:xfrm rot="0">
            <a:off x="-2295159" y="7322170"/>
            <a:ext cx="3166185" cy="3166185"/>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F001D"/>
            </a:solidFill>
          </p:spPr>
        </p:sp>
        <p:sp>
          <p:nvSpPr>
            <p:cNvPr name="TextBox 13" id="13"/>
            <p:cNvSpPr txBox="true"/>
            <p:nvPr/>
          </p:nvSpPr>
          <p:spPr>
            <a:xfrm>
              <a:off x="76200" y="133350"/>
              <a:ext cx="660400" cy="603250"/>
            </a:xfrm>
            <a:prstGeom prst="rect">
              <a:avLst/>
            </a:prstGeom>
          </p:spPr>
          <p:txBody>
            <a:bodyPr anchor="ctr" rtlCol="false" tIns="50800" lIns="50800" bIns="50800" rIns="50800"/>
            <a:lstStyle/>
            <a:p>
              <a:pPr algn="ctr">
                <a:lnSpc>
                  <a:spcPts val="2356"/>
                </a:lnSpc>
              </a:pPr>
            </a:p>
          </p:txBody>
        </p:sp>
      </p:grpSp>
      <p:sp>
        <p:nvSpPr>
          <p:cNvPr name="Freeform 14" id="14"/>
          <p:cNvSpPr/>
          <p:nvPr/>
        </p:nvSpPr>
        <p:spPr>
          <a:xfrm flipH="false" flipV="false" rot="0">
            <a:off x="-86234" y="8905263"/>
            <a:ext cx="1114843" cy="1114843"/>
          </a:xfrm>
          <a:custGeom>
            <a:avLst/>
            <a:gdLst/>
            <a:ahLst/>
            <a:cxnLst/>
            <a:rect r="r" b="b" t="t" l="l"/>
            <a:pathLst>
              <a:path h="1114843" w="1114843">
                <a:moveTo>
                  <a:pt x="0" y="0"/>
                </a:moveTo>
                <a:lnTo>
                  <a:pt x="1114843" y="0"/>
                </a:lnTo>
                <a:lnTo>
                  <a:pt x="1114843" y="1114843"/>
                </a:lnTo>
                <a:lnTo>
                  <a:pt x="0" y="111484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15" id="15"/>
          <p:cNvGrpSpPr/>
          <p:nvPr/>
        </p:nvGrpSpPr>
        <p:grpSpPr>
          <a:xfrm rot="-10782023">
            <a:off x="10127387" y="1907846"/>
            <a:ext cx="3166185" cy="3166185"/>
            <a:chOff x="0" y="0"/>
            <a:chExt cx="812800" cy="812800"/>
          </a:xfrm>
        </p:grpSpPr>
        <p:sp>
          <p:nvSpPr>
            <p:cNvPr name="Freeform 16" id="1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F001D"/>
            </a:solidFill>
          </p:spPr>
        </p:sp>
        <p:sp>
          <p:nvSpPr>
            <p:cNvPr name="TextBox 17" id="17"/>
            <p:cNvSpPr txBox="true"/>
            <p:nvPr/>
          </p:nvSpPr>
          <p:spPr>
            <a:xfrm>
              <a:off x="76200" y="133350"/>
              <a:ext cx="660400" cy="603250"/>
            </a:xfrm>
            <a:prstGeom prst="rect">
              <a:avLst/>
            </a:prstGeom>
          </p:spPr>
          <p:txBody>
            <a:bodyPr anchor="ctr" rtlCol="false" tIns="50800" lIns="50800" bIns="50800" rIns="50800"/>
            <a:lstStyle/>
            <a:p>
              <a:pPr algn="ctr">
                <a:lnSpc>
                  <a:spcPts val="2356"/>
                </a:lnSpc>
              </a:pPr>
            </a:p>
          </p:txBody>
        </p:sp>
      </p:grpSp>
      <p:sp>
        <p:nvSpPr>
          <p:cNvPr name="Freeform 18" id="18"/>
          <p:cNvSpPr/>
          <p:nvPr/>
        </p:nvSpPr>
        <p:spPr>
          <a:xfrm flipH="false" flipV="false" rot="-10782023">
            <a:off x="10122038" y="2373188"/>
            <a:ext cx="1114843" cy="1114843"/>
          </a:xfrm>
          <a:custGeom>
            <a:avLst/>
            <a:gdLst/>
            <a:ahLst/>
            <a:cxnLst/>
            <a:rect r="r" b="b" t="t" l="l"/>
            <a:pathLst>
              <a:path h="1114843" w="1114843">
                <a:moveTo>
                  <a:pt x="0" y="0"/>
                </a:moveTo>
                <a:lnTo>
                  <a:pt x="1114843" y="0"/>
                </a:lnTo>
                <a:lnTo>
                  <a:pt x="1114843" y="1114843"/>
                </a:lnTo>
                <a:lnTo>
                  <a:pt x="0" y="111484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a:off x="306949" y="874799"/>
            <a:ext cx="2168431" cy="0"/>
          </a:xfrm>
          <a:prstGeom prst="line">
            <a:avLst/>
          </a:prstGeom>
          <a:ln cap="flat" w="9525">
            <a:solidFill>
              <a:srgbClr val="4F001D"/>
            </a:solidFill>
            <a:prstDash val="solid"/>
            <a:headEnd type="none" len="sm" w="sm"/>
            <a:tailEnd type="none" len="sm" w="sm"/>
          </a:ln>
        </p:spPr>
      </p:sp>
      <p:sp>
        <p:nvSpPr>
          <p:cNvPr name="AutoShape 3" id="3"/>
          <p:cNvSpPr/>
          <p:nvPr/>
        </p:nvSpPr>
        <p:spPr>
          <a:xfrm rot="0">
            <a:off x="7143788" y="1457860"/>
            <a:ext cx="3829012" cy="0"/>
          </a:xfrm>
          <a:prstGeom prst="line">
            <a:avLst/>
          </a:prstGeom>
          <a:ln cap="rnd" w="28575">
            <a:solidFill>
              <a:srgbClr val="4F001D"/>
            </a:solidFill>
            <a:prstDash val="solid"/>
            <a:headEnd type="none" len="sm" w="sm"/>
            <a:tailEnd type="none" len="sm" w="sm"/>
          </a:ln>
        </p:spPr>
      </p:sp>
      <p:sp>
        <p:nvSpPr>
          <p:cNvPr name="TextBox 4" id="4"/>
          <p:cNvSpPr txBox="true"/>
          <p:nvPr/>
        </p:nvSpPr>
        <p:spPr>
          <a:xfrm rot="0">
            <a:off x="7143788" y="874547"/>
            <a:ext cx="3730727" cy="501396"/>
          </a:xfrm>
          <a:prstGeom prst="rect">
            <a:avLst/>
          </a:prstGeom>
        </p:spPr>
        <p:txBody>
          <a:bodyPr anchor="t" rtlCol="false" tIns="0" lIns="0" bIns="0" rIns="0">
            <a:spAutoFit/>
          </a:bodyPr>
          <a:lstStyle/>
          <a:p>
            <a:pPr algn="l">
              <a:lnSpc>
                <a:spcPts val="3432"/>
              </a:lnSpc>
            </a:pPr>
            <a:r>
              <a:rPr lang="en-US" b="true" sz="4400">
                <a:solidFill>
                  <a:srgbClr val="59101E"/>
                </a:solidFill>
                <a:latin typeface="Glacial Indifference Bold"/>
                <a:ea typeface="Glacial Indifference Bold"/>
                <a:cs typeface="Glacial Indifference Bold"/>
                <a:sym typeface="Glacial Indifference Bold"/>
              </a:rPr>
              <a:t>BACKGROUND</a:t>
            </a:r>
          </a:p>
        </p:txBody>
      </p:sp>
      <p:grpSp>
        <p:nvGrpSpPr>
          <p:cNvPr name="Group 5" id="5"/>
          <p:cNvGrpSpPr/>
          <p:nvPr/>
        </p:nvGrpSpPr>
        <p:grpSpPr>
          <a:xfrm rot="0">
            <a:off x="0" y="1648360"/>
            <a:ext cx="6541970" cy="755562"/>
            <a:chOff x="0" y="0"/>
            <a:chExt cx="3182026" cy="367507"/>
          </a:xfrm>
        </p:grpSpPr>
        <p:sp>
          <p:nvSpPr>
            <p:cNvPr name="Freeform 6" id="6"/>
            <p:cNvSpPr/>
            <p:nvPr/>
          </p:nvSpPr>
          <p:spPr>
            <a:xfrm flipH="false" flipV="false" rot="0">
              <a:off x="0" y="0"/>
              <a:ext cx="3182026" cy="367507"/>
            </a:xfrm>
            <a:custGeom>
              <a:avLst/>
              <a:gdLst/>
              <a:ahLst/>
              <a:cxnLst/>
              <a:rect r="r" b="b" t="t" l="l"/>
              <a:pathLst>
                <a:path h="367507" w="3182026">
                  <a:moveTo>
                    <a:pt x="0" y="0"/>
                  </a:moveTo>
                  <a:lnTo>
                    <a:pt x="3182026" y="0"/>
                  </a:lnTo>
                  <a:lnTo>
                    <a:pt x="3182026" y="367507"/>
                  </a:lnTo>
                  <a:lnTo>
                    <a:pt x="0" y="367507"/>
                  </a:lnTo>
                  <a:close/>
                </a:path>
              </a:pathLst>
            </a:custGeom>
            <a:solidFill>
              <a:srgbClr val="4F001D"/>
            </a:solidFill>
          </p:spPr>
        </p:sp>
      </p:grpSp>
      <p:sp>
        <p:nvSpPr>
          <p:cNvPr name="TextBox 7" id="7"/>
          <p:cNvSpPr txBox="true"/>
          <p:nvPr/>
        </p:nvSpPr>
        <p:spPr>
          <a:xfrm rot="0">
            <a:off x="906812" y="1754197"/>
            <a:ext cx="4393130" cy="667712"/>
          </a:xfrm>
          <a:prstGeom prst="rect">
            <a:avLst/>
          </a:prstGeom>
        </p:spPr>
        <p:txBody>
          <a:bodyPr anchor="t" rtlCol="false" tIns="0" lIns="0" bIns="0" rIns="0">
            <a:spAutoFit/>
          </a:bodyPr>
          <a:lstStyle/>
          <a:p>
            <a:pPr algn="l">
              <a:lnSpc>
                <a:spcPts val="2528"/>
              </a:lnSpc>
            </a:pPr>
            <a:r>
              <a:rPr lang="en-US" sz="3242" b="true">
                <a:solidFill>
                  <a:srgbClr val="FFFFFF"/>
                </a:solidFill>
                <a:latin typeface="Glacial Indifference Bold"/>
                <a:ea typeface="Glacial Indifference Bold"/>
                <a:cs typeface="Glacial Indifference Bold"/>
                <a:sym typeface="Glacial Indifference Bold"/>
              </a:rPr>
              <a:t>“the restoration is not complete without you”</a:t>
            </a:r>
          </a:p>
        </p:txBody>
      </p:sp>
      <p:grpSp>
        <p:nvGrpSpPr>
          <p:cNvPr name="Group 8" id="8"/>
          <p:cNvGrpSpPr/>
          <p:nvPr/>
        </p:nvGrpSpPr>
        <p:grpSpPr>
          <a:xfrm rot="-10782023">
            <a:off x="10554712" y="8183639"/>
            <a:ext cx="3166185" cy="3166185"/>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F001D"/>
            </a:solidFill>
          </p:spPr>
        </p:sp>
        <p:sp>
          <p:nvSpPr>
            <p:cNvPr name="TextBox 10" id="10"/>
            <p:cNvSpPr txBox="true"/>
            <p:nvPr/>
          </p:nvSpPr>
          <p:spPr>
            <a:xfrm>
              <a:off x="76200" y="133350"/>
              <a:ext cx="660400" cy="603250"/>
            </a:xfrm>
            <a:prstGeom prst="rect">
              <a:avLst/>
            </a:prstGeom>
          </p:spPr>
          <p:txBody>
            <a:bodyPr anchor="ctr" rtlCol="false" tIns="50800" lIns="50800" bIns="50800" rIns="50800"/>
            <a:lstStyle/>
            <a:p>
              <a:pPr algn="ctr">
                <a:lnSpc>
                  <a:spcPts val="2356"/>
                </a:lnSpc>
              </a:pPr>
            </a:p>
          </p:txBody>
        </p:sp>
      </p:grpSp>
      <p:sp>
        <p:nvSpPr>
          <p:cNvPr name="Freeform 11" id="11"/>
          <p:cNvSpPr/>
          <p:nvPr/>
        </p:nvSpPr>
        <p:spPr>
          <a:xfrm flipH="false" flipV="false" rot="-10782023">
            <a:off x="10400061" y="8645709"/>
            <a:ext cx="1114843" cy="1114843"/>
          </a:xfrm>
          <a:custGeom>
            <a:avLst/>
            <a:gdLst/>
            <a:ahLst/>
            <a:cxnLst/>
            <a:rect r="r" b="b" t="t" l="l"/>
            <a:pathLst>
              <a:path h="1114843" w="1114843">
                <a:moveTo>
                  <a:pt x="0" y="0"/>
                </a:moveTo>
                <a:lnTo>
                  <a:pt x="1114843" y="0"/>
                </a:lnTo>
                <a:lnTo>
                  <a:pt x="1114843" y="1114843"/>
                </a:lnTo>
                <a:lnTo>
                  <a:pt x="0" y="111484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12" id="12"/>
          <p:cNvSpPr txBox="true"/>
          <p:nvPr/>
        </p:nvSpPr>
        <p:spPr>
          <a:xfrm rot="0">
            <a:off x="619183" y="2729262"/>
            <a:ext cx="9927273" cy="7053322"/>
          </a:xfrm>
          <a:prstGeom prst="rect">
            <a:avLst/>
          </a:prstGeom>
        </p:spPr>
        <p:txBody>
          <a:bodyPr anchor="t" rtlCol="false" tIns="0" lIns="0" bIns="0" rIns="0">
            <a:spAutoFit/>
          </a:bodyPr>
          <a:lstStyle/>
          <a:p>
            <a:pPr algn="l">
              <a:lnSpc>
                <a:spcPts val="3488"/>
              </a:lnSpc>
            </a:pPr>
            <a:r>
              <a:rPr lang="en-US" sz="3876" b="true">
                <a:solidFill>
                  <a:srgbClr val="59101E"/>
                </a:solidFill>
                <a:latin typeface="Glacial Indifference Bold"/>
                <a:ea typeface="Glacial Indifference Bold"/>
                <a:cs typeface="Glacial Indifference Bold"/>
                <a:sym typeface="Glacial Indifference Bold"/>
              </a:rPr>
              <a:t>God’s saving purpose is deeply personal. God is not merely restoring a world; He is restoring you. He seeks to heal the relationship sin has broken, renew His image in you, and bring you back into the intimate communion for which you were created. The new creation is therefore not simply a restored environment in which we live, but a restored relationship in which we once again live with God. Christ’s work shows how far God is willing to go to bring each of His children home. The ultimate goal of salvation is not merely to give us a perfect world, but to restore us to the presence of the God who has never stopped seeking us.</a:t>
            </a:r>
          </a:p>
        </p:txBody>
      </p:sp>
      <p:sp>
        <p:nvSpPr>
          <p:cNvPr name="TextBox 13" id="13"/>
          <p:cNvSpPr txBox="true"/>
          <p:nvPr/>
        </p:nvSpPr>
        <p:spPr>
          <a:xfrm rot="0">
            <a:off x="306949" y="189681"/>
            <a:ext cx="10567566" cy="454712"/>
          </a:xfrm>
          <a:prstGeom prst="rect">
            <a:avLst/>
          </a:prstGeom>
        </p:spPr>
        <p:txBody>
          <a:bodyPr anchor="t" rtlCol="false" tIns="0" lIns="0" bIns="0" rIns="0">
            <a:spAutoFit/>
          </a:bodyPr>
          <a:lstStyle/>
          <a:p>
            <a:pPr algn="l">
              <a:lnSpc>
                <a:spcPts val="3345"/>
              </a:lnSpc>
            </a:pPr>
            <a:r>
              <a:rPr lang="en-US" b="true" sz="3521">
                <a:solidFill>
                  <a:srgbClr val="59101E"/>
                </a:solidFill>
                <a:latin typeface="Glacial Indifference Bold"/>
                <a:ea typeface="Glacial Indifference Bold"/>
                <a:cs typeface="Glacial Indifference Bold"/>
                <a:sym typeface="Glacial Indifference Bold"/>
              </a:rPr>
              <a:t>LESSON 1 - THE CREATOR SPEAKS</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a:off x="6896199" y="1401227"/>
            <a:ext cx="4076601" cy="0"/>
          </a:xfrm>
          <a:prstGeom prst="line">
            <a:avLst/>
          </a:prstGeom>
          <a:ln cap="rnd" w="28575">
            <a:solidFill>
              <a:srgbClr val="4F001D"/>
            </a:solidFill>
            <a:prstDash val="solid"/>
            <a:headEnd type="none" len="sm" w="sm"/>
            <a:tailEnd type="none" len="sm" w="sm"/>
          </a:ln>
        </p:spPr>
      </p:sp>
      <p:sp>
        <p:nvSpPr>
          <p:cNvPr name="TextBox 3" id="3"/>
          <p:cNvSpPr txBox="true"/>
          <p:nvPr/>
        </p:nvSpPr>
        <p:spPr>
          <a:xfrm rot="0">
            <a:off x="353644" y="1596490"/>
            <a:ext cx="10127822" cy="8108158"/>
          </a:xfrm>
          <a:prstGeom prst="rect">
            <a:avLst/>
          </a:prstGeom>
        </p:spPr>
        <p:txBody>
          <a:bodyPr anchor="t" rtlCol="false" tIns="0" lIns="0" bIns="0" rIns="0">
            <a:spAutoFit/>
          </a:bodyPr>
          <a:lstStyle/>
          <a:p>
            <a:pPr algn="l">
              <a:lnSpc>
                <a:spcPts val="4021"/>
              </a:lnSpc>
            </a:pPr>
            <a:r>
              <a:rPr lang="en-US" sz="3867" b="true">
                <a:solidFill>
                  <a:srgbClr val="59101E"/>
                </a:solidFill>
                <a:latin typeface="Glacial Indifference Bold"/>
                <a:ea typeface="Glacial Indifference Bold"/>
                <a:cs typeface="Glacial Indifference Bold"/>
                <a:sym typeface="Glacial Indifference Bold"/>
              </a:rPr>
              <a:t>The deepest problem is not distance from God but sin’s rupture of communion. Technology can connect faces without restoring hearts. God’s salvation is therefore more than communication; in Christ, God personally comes near to reconcile humanity and restore intimate fellowship with Himself.</a:t>
            </a:r>
          </a:p>
          <a:p>
            <a:pPr algn="l">
              <a:lnSpc>
                <a:spcPts val="4021"/>
              </a:lnSpc>
            </a:pPr>
          </a:p>
          <a:p>
            <a:pPr algn="l">
              <a:lnSpc>
                <a:spcPts val="4021"/>
              </a:lnSpc>
            </a:pPr>
            <a:r>
              <a:rPr lang="en-US" sz="3867" b="true">
                <a:solidFill>
                  <a:srgbClr val="59101E"/>
                </a:solidFill>
                <a:latin typeface="Glacial Indifference Bold"/>
                <a:ea typeface="Glacial Indifference Bold"/>
                <a:cs typeface="Glacial Indifference Bold"/>
                <a:sym typeface="Glacial Indifference Bold"/>
              </a:rPr>
              <a:t>Prophecy is God’s gracious accommodation to fallen humanity, directing us beyond the messenger to Christ, the fullest revelation of God. Restoration reaches its goal when Christ renews His image in us and brings us into face-to-face communion with God forever.</a:t>
            </a:r>
          </a:p>
        </p:txBody>
      </p:sp>
      <p:sp>
        <p:nvSpPr>
          <p:cNvPr name="TextBox 4" id="4"/>
          <p:cNvSpPr txBox="true"/>
          <p:nvPr/>
        </p:nvSpPr>
        <p:spPr>
          <a:xfrm rot="0">
            <a:off x="6833550" y="803627"/>
            <a:ext cx="4041600" cy="501396"/>
          </a:xfrm>
          <a:prstGeom prst="rect">
            <a:avLst/>
          </a:prstGeom>
        </p:spPr>
        <p:txBody>
          <a:bodyPr anchor="t" rtlCol="false" tIns="0" lIns="0" bIns="0" rIns="0">
            <a:spAutoFit/>
          </a:bodyPr>
          <a:lstStyle/>
          <a:p>
            <a:pPr algn="ctr">
              <a:lnSpc>
                <a:spcPts val="3432"/>
              </a:lnSpc>
            </a:pPr>
            <a:r>
              <a:rPr lang="en-US" b="true" sz="4400">
                <a:solidFill>
                  <a:srgbClr val="59101E"/>
                </a:solidFill>
                <a:latin typeface="Glacial Indifference Bold"/>
                <a:ea typeface="Glacial Indifference Bold"/>
                <a:cs typeface="Glacial Indifference Bold"/>
                <a:sym typeface="Glacial Indifference Bold"/>
              </a:rPr>
              <a:t>INTRODUCTION</a:t>
            </a:r>
          </a:p>
        </p:txBody>
      </p:sp>
      <p:sp>
        <p:nvSpPr>
          <p:cNvPr name="TextBox 5" id="5"/>
          <p:cNvSpPr txBox="true"/>
          <p:nvPr/>
        </p:nvSpPr>
        <p:spPr>
          <a:xfrm rot="0">
            <a:off x="306949" y="191068"/>
            <a:ext cx="10174517" cy="316873"/>
          </a:xfrm>
          <a:prstGeom prst="rect">
            <a:avLst/>
          </a:prstGeom>
        </p:spPr>
        <p:txBody>
          <a:bodyPr anchor="t" rtlCol="false" tIns="0" lIns="0" bIns="0" rIns="0">
            <a:spAutoFit/>
          </a:bodyPr>
          <a:lstStyle/>
          <a:p>
            <a:pPr algn="l">
              <a:lnSpc>
                <a:spcPts val="2356"/>
              </a:lnSpc>
            </a:pPr>
            <a:r>
              <a:rPr lang="en-US" sz="2480" b="true">
                <a:solidFill>
                  <a:srgbClr val="59101E"/>
                </a:solidFill>
                <a:latin typeface="Glacial Indifference Bold"/>
                <a:ea typeface="Glacial Indifference Bold"/>
                <a:cs typeface="Glacial Indifference Bold"/>
                <a:sym typeface="Glacial Indifference Bold"/>
              </a:rPr>
              <a:t>LESSON 1 - THE CREATOR SPEAKS I</a:t>
            </a:r>
            <a:r>
              <a:rPr lang="en-US" sz="2480" b="true">
                <a:solidFill>
                  <a:srgbClr val="041F6C"/>
                </a:solidFill>
                <a:latin typeface="Glacial Indifference Bold"/>
                <a:ea typeface="Glacial Indifference Bold"/>
                <a:cs typeface="Glacial Indifference Bold"/>
                <a:sym typeface="Glacial Indifference Bold"/>
              </a:rPr>
              <a:t> </a:t>
            </a:r>
            <a:r>
              <a:rPr lang="en-US" sz="2480" b="true">
                <a:solidFill>
                  <a:srgbClr val="DF5C4E"/>
                </a:solidFill>
                <a:latin typeface="Glacial Indifference Bold"/>
                <a:ea typeface="Glacial Indifference Bold"/>
                <a:cs typeface="Glacial Indifference Bold"/>
                <a:sym typeface="Glacial Indifference Bold"/>
              </a:rPr>
              <a:t>SATURDAY AFTERNOON</a:t>
            </a:r>
          </a:p>
        </p:txBody>
      </p:sp>
      <p:sp>
        <p:nvSpPr>
          <p:cNvPr name="AutoShape 6" id="6"/>
          <p:cNvSpPr/>
          <p:nvPr/>
        </p:nvSpPr>
        <p:spPr>
          <a:xfrm rot="0">
            <a:off x="306949" y="593667"/>
            <a:ext cx="1132438" cy="0"/>
          </a:xfrm>
          <a:prstGeom prst="line">
            <a:avLst/>
          </a:prstGeom>
          <a:ln cap="flat" w="9525">
            <a:solidFill>
              <a:srgbClr val="4F001D"/>
            </a:solidFill>
            <a:prstDash val="solid"/>
            <a:headEnd type="none" len="sm" w="sm"/>
            <a:tailEnd type="none" len="sm" w="sm"/>
          </a:ln>
        </p:spPr>
      </p:sp>
      <p:grpSp>
        <p:nvGrpSpPr>
          <p:cNvPr name="Group 7" id="7"/>
          <p:cNvGrpSpPr/>
          <p:nvPr/>
        </p:nvGrpSpPr>
        <p:grpSpPr>
          <a:xfrm rot="-10782023">
            <a:off x="10639025" y="8389567"/>
            <a:ext cx="3166185" cy="3166185"/>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F001D"/>
            </a:solidFill>
          </p:spPr>
        </p:sp>
        <p:sp>
          <p:nvSpPr>
            <p:cNvPr name="TextBox 9" id="9"/>
            <p:cNvSpPr txBox="true"/>
            <p:nvPr/>
          </p:nvSpPr>
          <p:spPr>
            <a:xfrm>
              <a:off x="76200" y="133350"/>
              <a:ext cx="660400" cy="603250"/>
            </a:xfrm>
            <a:prstGeom prst="rect">
              <a:avLst/>
            </a:prstGeom>
          </p:spPr>
          <p:txBody>
            <a:bodyPr anchor="ctr" rtlCol="false" tIns="50800" lIns="50800" bIns="50800" rIns="50800"/>
            <a:lstStyle/>
            <a:p>
              <a:pPr algn="ctr">
                <a:lnSpc>
                  <a:spcPts val="2356"/>
                </a:lnSpc>
              </a:pPr>
            </a:p>
          </p:txBody>
        </p:sp>
      </p:grpSp>
      <p:sp>
        <p:nvSpPr>
          <p:cNvPr name="Freeform 10" id="10"/>
          <p:cNvSpPr/>
          <p:nvPr/>
        </p:nvSpPr>
        <p:spPr>
          <a:xfrm flipH="false" flipV="false" rot="-10782023">
            <a:off x="10484373" y="8851637"/>
            <a:ext cx="1114843" cy="1114843"/>
          </a:xfrm>
          <a:custGeom>
            <a:avLst/>
            <a:gdLst/>
            <a:ahLst/>
            <a:cxnLst/>
            <a:rect r="r" b="b" t="t" l="l"/>
            <a:pathLst>
              <a:path h="1114843" w="1114843">
                <a:moveTo>
                  <a:pt x="0" y="0"/>
                </a:moveTo>
                <a:lnTo>
                  <a:pt x="1114843" y="0"/>
                </a:lnTo>
                <a:lnTo>
                  <a:pt x="1114843" y="1114843"/>
                </a:lnTo>
                <a:lnTo>
                  <a:pt x="0" y="111484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Tree>
  </p:cSld>
  <p:clrMapOvr>
    <a:masterClrMapping/>
  </p:clrMapOvr>
</p:sld>
</file>

<file path=ppt/slides/slide7.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306949" y="525605"/>
            <a:ext cx="10328684" cy="592081"/>
          </a:xfrm>
          <a:prstGeom prst="rect">
            <a:avLst/>
          </a:prstGeom>
        </p:spPr>
        <p:txBody>
          <a:bodyPr anchor="t" rtlCol="false" tIns="0" lIns="0" bIns="0" rIns="0">
            <a:spAutoFit/>
          </a:bodyPr>
          <a:lstStyle/>
          <a:p>
            <a:pPr algn="l">
              <a:lnSpc>
                <a:spcPts val="2286"/>
              </a:lnSpc>
            </a:pPr>
            <a:r>
              <a:rPr lang="en-US" sz="2540" b="true">
                <a:solidFill>
                  <a:srgbClr val="DF5C4E"/>
                </a:solidFill>
                <a:latin typeface="Glacial Indifference Bold"/>
                <a:ea typeface="Glacial Indifference Bold"/>
                <a:cs typeface="Glacial Indifference Bold"/>
                <a:sym typeface="Glacial Indifference Bold"/>
              </a:rPr>
              <a:t>Communication in Eden</a:t>
            </a:r>
          </a:p>
          <a:p>
            <a:pPr algn="l">
              <a:lnSpc>
                <a:spcPts val="2286"/>
              </a:lnSpc>
            </a:pPr>
          </a:p>
        </p:txBody>
      </p:sp>
      <p:sp>
        <p:nvSpPr>
          <p:cNvPr name="TextBox 3" id="3"/>
          <p:cNvSpPr txBox="true"/>
          <p:nvPr/>
        </p:nvSpPr>
        <p:spPr>
          <a:xfrm rot="0">
            <a:off x="306949" y="170631"/>
            <a:ext cx="10482433" cy="316873"/>
          </a:xfrm>
          <a:prstGeom prst="rect">
            <a:avLst/>
          </a:prstGeom>
        </p:spPr>
        <p:txBody>
          <a:bodyPr anchor="t" rtlCol="false" tIns="0" lIns="0" bIns="0" rIns="0">
            <a:spAutoFit/>
          </a:bodyPr>
          <a:lstStyle/>
          <a:p>
            <a:pPr algn="l">
              <a:lnSpc>
                <a:spcPts val="2356"/>
              </a:lnSpc>
            </a:pPr>
            <a:r>
              <a:rPr lang="en-US" sz="2480" b="true">
                <a:solidFill>
                  <a:srgbClr val="59101E"/>
                </a:solidFill>
                <a:latin typeface="Glacial Indifference Bold"/>
                <a:ea typeface="Glacial Indifference Bold"/>
                <a:cs typeface="Glacial Indifference Bold"/>
                <a:sym typeface="Glacial Indifference Bold"/>
              </a:rPr>
              <a:t>LESSON 1 - THE CREATOR SPEAKS I</a:t>
            </a:r>
            <a:r>
              <a:rPr lang="en-US" sz="2480" b="true">
                <a:solidFill>
                  <a:srgbClr val="4C3016"/>
                </a:solidFill>
                <a:latin typeface="Glacial Indifference Bold"/>
                <a:ea typeface="Glacial Indifference Bold"/>
                <a:cs typeface="Glacial Indifference Bold"/>
                <a:sym typeface="Glacial Indifference Bold"/>
              </a:rPr>
              <a:t> </a:t>
            </a:r>
            <a:r>
              <a:rPr lang="en-US" sz="2480" b="true">
                <a:solidFill>
                  <a:srgbClr val="DF5C4E"/>
                </a:solidFill>
                <a:latin typeface="Glacial Indifference Bold"/>
                <a:ea typeface="Glacial Indifference Bold"/>
                <a:cs typeface="Glacial Indifference Bold"/>
                <a:sym typeface="Glacial Indifference Bold"/>
              </a:rPr>
              <a:t>SUNDAY</a:t>
            </a:r>
          </a:p>
        </p:txBody>
      </p:sp>
      <p:sp>
        <p:nvSpPr>
          <p:cNvPr name="AutoShape 4" id="4"/>
          <p:cNvSpPr/>
          <p:nvPr/>
        </p:nvSpPr>
        <p:spPr>
          <a:xfrm>
            <a:off x="306949" y="874799"/>
            <a:ext cx="1132438" cy="0"/>
          </a:xfrm>
          <a:prstGeom prst="line">
            <a:avLst/>
          </a:prstGeom>
          <a:ln cap="flat" w="9525">
            <a:solidFill>
              <a:srgbClr val="4F001D"/>
            </a:solidFill>
            <a:prstDash val="solid"/>
            <a:headEnd type="none" len="sm" w="sm"/>
            <a:tailEnd type="none" len="sm" w="sm"/>
          </a:ln>
        </p:spPr>
      </p:sp>
      <p:grpSp>
        <p:nvGrpSpPr>
          <p:cNvPr name="Group 5" id="5"/>
          <p:cNvGrpSpPr/>
          <p:nvPr/>
        </p:nvGrpSpPr>
        <p:grpSpPr>
          <a:xfrm rot="0">
            <a:off x="-154316" y="1758530"/>
            <a:ext cx="5105394" cy="696514"/>
            <a:chOff x="0" y="0"/>
            <a:chExt cx="1727163" cy="235632"/>
          </a:xfrm>
        </p:grpSpPr>
        <p:sp>
          <p:nvSpPr>
            <p:cNvPr name="Freeform 6" id="6"/>
            <p:cNvSpPr/>
            <p:nvPr/>
          </p:nvSpPr>
          <p:spPr>
            <a:xfrm flipH="false" flipV="false" rot="0">
              <a:off x="0" y="0"/>
              <a:ext cx="1727163" cy="235632"/>
            </a:xfrm>
            <a:custGeom>
              <a:avLst/>
              <a:gdLst/>
              <a:ahLst/>
              <a:cxnLst/>
              <a:rect r="r" b="b" t="t" l="l"/>
              <a:pathLst>
                <a:path h="235632" w="1727163">
                  <a:moveTo>
                    <a:pt x="0" y="0"/>
                  </a:moveTo>
                  <a:lnTo>
                    <a:pt x="1727163" y="0"/>
                  </a:lnTo>
                  <a:lnTo>
                    <a:pt x="1727163" y="235632"/>
                  </a:lnTo>
                  <a:lnTo>
                    <a:pt x="0" y="235632"/>
                  </a:lnTo>
                  <a:close/>
                </a:path>
              </a:pathLst>
            </a:custGeom>
            <a:solidFill>
              <a:srgbClr val="4F001D">
                <a:alpha val="30980"/>
              </a:srgbClr>
            </a:solidFill>
          </p:spPr>
        </p:sp>
      </p:grpSp>
      <p:sp>
        <p:nvSpPr>
          <p:cNvPr name="TextBox 7" id="7"/>
          <p:cNvSpPr txBox="true"/>
          <p:nvPr/>
        </p:nvSpPr>
        <p:spPr>
          <a:xfrm rot="0">
            <a:off x="183417" y="1422325"/>
            <a:ext cx="3687294" cy="1032720"/>
          </a:xfrm>
          <a:prstGeom prst="rect">
            <a:avLst/>
          </a:prstGeom>
        </p:spPr>
        <p:txBody>
          <a:bodyPr anchor="t" rtlCol="false" tIns="0" lIns="0" bIns="0" rIns="0">
            <a:spAutoFit/>
          </a:bodyPr>
          <a:lstStyle/>
          <a:p>
            <a:pPr algn="l">
              <a:lnSpc>
                <a:spcPts val="7575"/>
              </a:lnSpc>
            </a:pPr>
            <a:r>
              <a:rPr lang="en-US" sz="8416" b="true">
                <a:solidFill>
                  <a:srgbClr val="59101E"/>
                </a:solidFill>
                <a:latin typeface="Glacial Indifference Bold"/>
                <a:ea typeface="Glacial Indifference Bold"/>
                <a:cs typeface="Glacial Indifference Bold"/>
                <a:sym typeface="Glacial Indifference Bold"/>
              </a:rPr>
              <a:t>Gospel </a:t>
            </a:r>
          </a:p>
        </p:txBody>
      </p:sp>
      <p:sp>
        <p:nvSpPr>
          <p:cNvPr name="TextBox 8" id="8"/>
          <p:cNvSpPr txBox="true"/>
          <p:nvPr/>
        </p:nvSpPr>
        <p:spPr>
          <a:xfrm rot="0">
            <a:off x="183417" y="2616970"/>
            <a:ext cx="10452216" cy="2756579"/>
          </a:xfrm>
          <a:prstGeom prst="rect">
            <a:avLst/>
          </a:prstGeom>
        </p:spPr>
        <p:txBody>
          <a:bodyPr anchor="t" rtlCol="false" tIns="0" lIns="0" bIns="0" rIns="0">
            <a:spAutoFit/>
          </a:bodyPr>
          <a:lstStyle/>
          <a:p>
            <a:pPr algn="l">
              <a:lnSpc>
                <a:spcPts val="3611"/>
              </a:lnSpc>
            </a:pPr>
            <a:r>
              <a:rPr lang="en-US" sz="3034" b="true">
                <a:solidFill>
                  <a:srgbClr val="59101E"/>
                </a:solidFill>
                <a:latin typeface="Glacial Indifference Bold"/>
                <a:ea typeface="Glacial Indifference Bold"/>
                <a:cs typeface="Glacial Indifference Bold"/>
                <a:sym typeface="Glacial Indifference Bold"/>
              </a:rPr>
              <a:t>Eden also shows that genuine communion requires freedom and trust. God did not create humans as passive recipients but as moral agents capable of responding to His word. In Christ, this broken communion is restored: God does not merely send information but gives Himself, inviting humanity back into fellowship with Him.</a:t>
            </a:r>
          </a:p>
        </p:txBody>
      </p:sp>
      <p:sp>
        <p:nvSpPr>
          <p:cNvPr name="TextBox 9" id="9"/>
          <p:cNvSpPr txBox="true"/>
          <p:nvPr/>
        </p:nvSpPr>
        <p:spPr>
          <a:xfrm rot="0">
            <a:off x="3870712" y="1565804"/>
            <a:ext cx="3777675" cy="889240"/>
          </a:xfrm>
          <a:prstGeom prst="rect">
            <a:avLst/>
          </a:prstGeom>
        </p:spPr>
        <p:txBody>
          <a:bodyPr anchor="t" rtlCol="false" tIns="0" lIns="0" bIns="0" rIns="0">
            <a:spAutoFit/>
          </a:bodyPr>
          <a:lstStyle/>
          <a:p>
            <a:pPr algn="l">
              <a:lnSpc>
                <a:spcPts val="6549"/>
              </a:lnSpc>
            </a:pPr>
            <a:r>
              <a:rPr lang="en-US" sz="7277" b="true">
                <a:solidFill>
                  <a:srgbClr val="59101E"/>
                </a:solidFill>
                <a:latin typeface="Glacial Indifference Bold"/>
                <a:ea typeface="Glacial Indifference Bold"/>
                <a:cs typeface="Glacial Indifference Bold"/>
                <a:sym typeface="Glacial Indifference Bold"/>
              </a:rPr>
              <a:t>THEMES</a:t>
            </a:r>
          </a:p>
        </p:txBody>
      </p:sp>
      <p:grpSp>
        <p:nvGrpSpPr>
          <p:cNvPr name="Group 10" id="10"/>
          <p:cNvGrpSpPr/>
          <p:nvPr/>
        </p:nvGrpSpPr>
        <p:grpSpPr>
          <a:xfrm rot="0">
            <a:off x="-154316" y="5900645"/>
            <a:ext cx="5105394" cy="696514"/>
            <a:chOff x="0" y="0"/>
            <a:chExt cx="1727163" cy="235632"/>
          </a:xfrm>
        </p:grpSpPr>
        <p:sp>
          <p:nvSpPr>
            <p:cNvPr name="Freeform 11" id="11"/>
            <p:cNvSpPr/>
            <p:nvPr/>
          </p:nvSpPr>
          <p:spPr>
            <a:xfrm flipH="false" flipV="false" rot="0">
              <a:off x="0" y="0"/>
              <a:ext cx="1727163" cy="235632"/>
            </a:xfrm>
            <a:custGeom>
              <a:avLst/>
              <a:gdLst/>
              <a:ahLst/>
              <a:cxnLst/>
              <a:rect r="r" b="b" t="t" l="l"/>
              <a:pathLst>
                <a:path h="235632" w="1727163">
                  <a:moveTo>
                    <a:pt x="0" y="0"/>
                  </a:moveTo>
                  <a:lnTo>
                    <a:pt x="1727163" y="0"/>
                  </a:lnTo>
                  <a:lnTo>
                    <a:pt x="1727163" y="235632"/>
                  </a:lnTo>
                  <a:lnTo>
                    <a:pt x="0" y="235632"/>
                  </a:lnTo>
                  <a:close/>
                </a:path>
              </a:pathLst>
            </a:custGeom>
            <a:solidFill>
              <a:srgbClr val="4F001D">
                <a:alpha val="30980"/>
              </a:srgbClr>
            </a:solidFill>
          </p:spPr>
        </p:sp>
      </p:grpSp>
      <p:sp>
        <p:nvSpPr>
          <p:cNvPr name="TextBox 12" id="12"/>
          <p:cNvSpPr txBox="true"/>
          <p:nvPr/>
        </p:nvSpPr>
        <p:spPr>
          <a:xfrm rot="0">
            <a:off x="183417" y="5564440"/>
            <a:ext cx="3687294" cy="1032720"/>
          </a:xfrm>
          <a:prstGeom prst="rect">
            <a:avLst/>
          </a:prstGeom>
        </p:spPr>
        <p:txBody>
          <a:bodyPr anchor="t" rtlCol="false" tIns="0" lIns="0" bIns="0" rIns="0">
            <a:spAutoFit/>
          </a:bodyPr>
          <a:lstStyle/>
          <a:p>
            <a:pPr algn="l">
              <a:lnSpc>
                <a:spcPts val="7575"/>
              </a:lnSpc>
            </a:pPr>
            <a:r>
              <a:rPr lang="en-US" sz="8416" b="true">
                <a:solidFill>
                  <a:srgbClr val="59101E"/>
                </a:solidFill>
                <a:latin typeface="Glacial Indifference Bold"/>
                <a:ea typeface="Glacial Indifference Bold"/>
                <a:cs typeface="Glacial Indifference Bold"/>
                <a:sym typeface="Glacial Indifference Bold"/>
              </a:rPr>
              <a:t>Gospel </a:t>
            </a:r>
          </a:p>
        </p:txBody>
      </p:sp>
      <p:sp>
        <p:nvSpPr>
          <p:cNvPr name="TextBox 13" id="13"/>
          <p:cNvSpPr txBox="true"/>
          <p:nvPr/>
        </p:nvSpPr>
        <p:spPr>
          <a:xfrm rot="0">
            <a:off x="183417" y="6768610"/>
            <a:ext cx="10452216" cy="3471335"/>
          </a:xfrm>
          <a:prstGeom prst="rect">
            <a:avLst/>
          </a:prstGeom>
        </p:spPr>
        <p:txBody>
          <a:bodyPr anchor="t" rtlCol="false" tIns="0" lIns="0" bIns="0" rIns="0">
            <a:spAutoFit/>
          </a:bodyPr>
          <a:lstStyle/>
          <a:p>
            <a:pPr algn="l">
              <a:lnSpc>
                <a:spcPts val="3968"/>
              </a:lnSpc>
            </a:pPr>
            <a:r>
              <a:rPr lang="en-US" sz="3334" b="true">
                <a:solidFill>
                  <a:srgbClr val="59101E"/>
                </a:solidFill>
                <a:latin typeface="Glacial Indifference Bold"/>
                <a:ea typeface="Glacial Indifference Bold"/>
                <a:cs typeface="Glacial Indifference Bold"/>
                <a:sym typeface="Glacial Indifference Bold"/>
              </a:rPr>
              <a:t>Eden reveals that God created humanity not merely to receive commands but to live in relational communion with Him. Communication was therefore covenantal and personal. God’s presence gave meaning to work, marriage, Sabbath, and identity. Human flourishing begins with receiving life from God.</a:t>
            </a:r>
          </a:p>
        </p:txBody>
      </p:sp>
      <p:sp>
        <p:nvSpPr>
          <p:cNvPr name="TextBox 14" id="14"/>
          <p:cNvSpPr txBox="true"/>
          <p:nvPr/>
        </p:nvSpPr>
        <p:spPr>
          <a:xfrm rot="0">
            <a:off x="3870712" y="5564440"/>
            <a:ext cx="2361357" cy="1032720"/>
          </a:xfrm>
          <a:prstGeom prst="rect">
            <a:avLst/>
          </a:prstGeom>
        </p:spPr>
        <p:txBody>
          <a:bodyPr anchor="t" rtlCol="false" tIns="0" lIns="0" bIns="0" rIns="0">
            <a:spAutoFit/>
          </a:bodyPr>
          <a:lstStyle/>
          <a:p>
            <a:pPr algn="l">
              <a:lnSpc>
                <a:spcPts val="7575"/>
              </a:lnSpc>
            </a:pPr>
            <a:r>
              <a:rPr lang="en-US" sz="8416" b="true">
                <a:solidFill>
                  <a:srgbClr val="59101E"/>
                </a:solidFill>
                <a:latin typeface="Glacial Indifference Bold"/>
                <a:ea typeface="Glacial Indifference Bold"/>
                <a:cs typeface="Glacial Indifference Bold"/>
                <a:sym typeface="Glacial Indifference Bold"/>
              </a:rPr>
              <a:t>LIFE</a:t>
            </a:r>
          </a:p>
        </p:txBody>
      </p:sp>
    </p:spTree>
  </p:cSld>
  <p:clrMapOvr>
    <a:masterClrMapping/>
  </p:clrMapOvr>
</p:sld>
</file>

<file path=ppt/slides/slide8.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AutoShape 2" id="2"/>
          <p:cNvSpPr/>
          <p:nvPr/>
        </p:nvSpPr>
        <p:spPr>
          <a:xfrm rot="0">
            <a:off x="306949" y="870036"/>
            <a:ext cx="1132438" cy="0"/>
          </a:xfrm>
          <a:prstGeom prst="line">
            <a:avLst/>
          </a:prstGeom>
          <a:ln cap="flat" w="9525">
            <a:solidFill>
              <a:srgbClr val="4F001D"/>
            </a:solidFill>
            <a:prstDash val="solid"/>
            <a:headEnd type="none" len="sm" w="sm"/>
            <a:tailEnd type="none" len="sm" w="sm"/>
          </a:ln>
        </p:spPr>
      </p:sp>
      <p:grpSp>
        <p:nvGrpSpPr>
          <p:cNvPr name="Group 3" id="3"/>
          <p:cNvGrpSpPr/>
          <p:nvPr/>
        </p:nvGrpSpPr>
        <p:grpSpPr>
          <a:xfrm rot="0">
            <a:off x="1907750" y="874799"/>
            <a:ext cx="9065050" cy="496714"/>
            <a:chOff x="0" y="0"/>
            <a:chExt cx="3066722" cy="168039"/>
          </a:xfrm>
        </p:grpSpPr>
        <p:sp>
          <p:nvSpPr>
            <p:cNvPr name="Freeform 4" id="4"/>
            <p:cNvSpPr/>
            <p:nvPr/>
          </p:nvSpPr>
          <p:spPr>
            <a:xfrm flipH="false" flipV="false" rot="0">
              <a:off x="0" y="0"/>
              <a:ext cx="3066722" cy="168039"/>
            </a:xfrm>
            <a:custGeom>
              <a:avLst/>
              <a:gdLst/>
              <a:ahLst/>
              <a:cxnLst/>
              <a:rect r="r" b="b" t="t" l="l"/>
              <a:pathLst>
                <a:path h="168039" w="3066722">
                  <a:moveTo>
                    <a:pt x="0" y="0"/>
                  </a:moveTo>
                  <a:lnTo>
                    <a:pt x="3066722" y="0"/>
                  </a:lnTo>
                  <a:lnTo>
                    <a:pt x="3066722" y="168039"/>
                  </a:lnTo>
                  <a:lnTo>
                    <a:pt x="0" y="168039"/>
                  </a:lnTo>
                  <a:close/>
                </a:path>
              </a:pathLst>
            </a:custGeom>
            <a:solidFill>
              <a:srgbClr val="EF6C2B">
                <a:alpha val="30980"/>
              </a:srgbClr>
            </a:solidFill>
          </p:spPr>
        </p:sp>
      </p:grpSp>
      <p:sp>
        <p:nvSpPr>
          <p:cNvPr name="TextBox 5" id="5"/>
          <p:cNvSpPr txBox="true"/>
          <p:nvPr/>
        </p:nvSpPr>
        <p:spPr>
          <a:xfrm rot="0">
            <a:off x="1907750" y="966625"/>
            <a:ext cx="9065050" cy="494036"/>
          </a:xfrm>
          <a:prstGeom prst="rect">
            <a:avLst/>
          </a:prstGeom>
        </p:spPr>
        <p:txBody>
          <a:bodyPr anchor="t" rtlCol="false" tIns="0" lIns="0" bIns="0" rIns="0">
            <a:spAutoFit/>
          </a:bodyPr>
          <a:lstStyle/>
          <a:p>
            <a:pPr algn="r">
              <a:lnSpc>
                <a:spcPts val="3463"/>
              </a:lnSpc>
            </a:pPr>
            <a:r>
              <a:rPr lang="en-US" b="true" sz="4440">
                <a:solidFill>
                  <a:srgbClr val="59101E"/>
                </a:solidFill>
                <a:latin typeface="Glacial Indifference Bold"/>
                <a:ea typeface="Glacial Indifference Bold"/>
                <a:cs typeface="Glacial Indifference Bold"/>
                <a:sym typeface="Glacial Indifference Bold"/>
              </a:rPr>
              <a:t>ANSWER TO THE MAIN QUESTIONS</a:t>
            </a:r>
          </a:p>
        </p:txBody>
      </p:sp>
      <p:sp>
        <p:nvSpPr>
          <p:cNvPr name="AutoShape 6" id="6"/>
          <p:cNvSpPr/>
          <p:nvPr/>
        </p:nvSpPr>
        <p:spPr>
          <a:xfrm>
            <a:off x="6544063" y="1427185"/>
            <a:ext cx="4245319" cy="0"/>
          </a:xfrm>
          <a:prstGeom prst="line">
            <a:avLst/>
          </a:prstGeom>
          <a:ln cap="rnd" w="28575">
            <a:solidFill>
              <a:srgbClr val="4F001D"/>
            </a:solidFill>
            <a:prstDash val="solid"/>
            <a:headEnd type="none" len="sm" w="sm"/>
            <a:tailEnd type="none" len="sm" w="sm"/>
          </a:ln>
        </p:spPr>
      </p:sp>
      <p:sp>
        <p:nvSpPr>
          <p:cNvPr name="TextBox 7" id="7"/>
          <p:cNvSpPr txBox="true"/>
          <p:nvPr/>
        </p:nvSpPr>
        <p:spPr>
          <a:xfrm rot="0">
            <a:off x="192870" y="2177446"/>
            <a:ext cx="10444164" cy="1403093"/>
          </a:xfrm>
          <a:prstGeom prst="rect">
            <a:avLst/>
          </a:prstGeom>
        </p:spPr>
        <p:txBody>
          <a:bodyPr anchor="t" rtlCol="false" tIns="0" lIns="0" bIns="0" rIns="0">
            <a:spAutoFit/>
          </a:bodyPr>
          <a:lstStyle/>
          <a:p>
            <a:pPr algn="l">
              <a:lnSpc>
                <a:spcPts val="2768"/>
              </a:lnSpc>
            </a:pPr>
            <a:r>
              <a:rPr lang="en-US" sz="3076" b="true">
                <a:solidFill>
                  <a:srgbClr val="DF5C4E"/>
                </a:solidFill>
                <a:latin typeface="Glacial Indifference Bold"/>
                <a:ea typeface="Glacial Indifference Bold"/>
                <a:cs typeface="Glacial Indifference Bold"/>
                <a:sym typeface="Glacial Indifference Bold"/>
              </a:rPr>
              <a:t>Q: It's hard for us today, thousands of years from Eden, to imagine what it must have been like before sin. Yet, even now, how does the natural world point back to God's original creation?</a:t>
            </a:r>
          </a:p>
        </p:txBody>
      </p:sp>
      <p:sp>
        <p:nvSpPr>
          <p:cNvPr name="TextBox 8" id="8"/>
          <p:cNvSpPr txBox="true"/>
          <p:nvPr/>
        </p:nvSpPr>
        <p:spPr>
          <a:xfrm rot="0">
            <a:off x="149267" y="3885338"/>
            <a:ext cx="1758683" cy="374393"/>
          </a:xfrm>
          <a:prstGeom prst="rect">
            <a:avLst/>
          </a:prstGeom>
        </p:spPr>
        <p:txBody>
          <a:bodyPr anchor="t" rtlCol="false" tIns="0" lIns="0" bIns="0" rIns="0">
            <a:spAutoFit/>
          </a:bodyPr>
          <a:lstStyle/>
          <a:p>
            <a:pPr algn="l">
              <a:lnSpc>
                <a:spcPts val="2768"/>
              </a:lnSpc>
            </a:pPr>
            <a:r>
              <a:rPr lang="en-US" b="true" sz="3076">
                <a:solidFill>
                  <a:srgbClr val="59101E"/>
                </a:solidFill>
                <a:latin typeface="Glacial Indifference Bold"/>
                <a:ea typeface="Glacial Indifference Bold"/>
                <a:cs typeface="Glacial Indifference Bold"/>
                <a:sym typeface="Glacial Indifference Bold"/>
              </a:rPr>
              <a:t>ANSWER:</a:t>
            </a:r>
          </a:p>
        </p:txBody>
      </p:sp>
      <p:sp>
        <p:nvSpPr>
          <p:cNvPr name="TextBox 9" id="9"/>
          <p:cNvSpPr txBox="true"/>
          <p:nvPr/>
        </p:nvSpPr>
        <p:spPr>
          <a:xfrm rot="0">
            <a:off x="600867" y="4535956"/>
            <a:ext cx="10036167" cy="5484691"/>
          </a:xfrm>
          <a:prstGeom prst="rect">
            <a:avLst/>
          </a:prstGeom>
        </p:spPr>
        <p:txBody>
          <a:bodyPr anchor="t" rtlCol="false" tIns="0" lIns="0" bIns="0" rIns="0">
            <a:spAutoFit/>
          </a:bodyPr>
          <a:lstStyle/>
          <a:p>
            <a:pPr algn="l">
              <a:lnSpc>
                <a:spcPts val="3915"/>
              </a:lnSpc>
            </a:pPr>
            <a:r>
              <a:rPr lang="en-US" sz="3876" b="true">
                <a:solidFill>
                  <a:srgbClr val="59101E"/>
                </a:solidFill>
                <a:latin typeface="Glacial Indifference Bold"/>
                <a:ea typeface="Glacial Indifference Bold"/>
                <a:cs typeface="Glacial Indifference Bold"/>
                <a:sym typeface="Glacial Indifference Bold"/>
              </a:rPr>
              <a:t>Even in a fallen world, nature still bears traces of God’s original goodness, beauty, order, creativity, and sustaining care. The complexity of life, the rhythms of creation, and the beauty that awakens wonder remind me that creation points beyond itself to the Creator. At the same time, suffering and death remind me that this world is not yet what God originally intended, increasing my longing for Christ’s promised restoration.</a:t>
            </a:r>
          </a:p>
        </p:txBody>
      </p:sp>
      <p:sp>
        <p:nvSpPr>
          <p:cNvPr name="TextBox 10" id="10"/>
          <p:cNvSpPr txBox="true"/>
          <p:nvPr/>
        </p:nvSpPr>
        <p:spPr>
          <a:xfrm rot="0">
            <a:off x="306949" y="539248"/>
            <a:ext cx="10330085" cy="592081"/>
          </a:xfrm>
          <a:prstGeom prst="rect">
            <a:avLst/>
          </a:prstGeom>
        </p:spPr>
        <p:txBody>
          <a:bodyPr anchor="t" rtlCol="false" tIns="0" lIns="0" bIns="0" rIns="0">
            <a:spAutoFit/>
          </a:bodyPr>
          <a:lstStyle/>
          <a:p>
            <a:pPr algn="l">
              <a:lnSpc>
                <a:spcPts val="2286"/>
              </a:lnSpc>
            </a:pPr>
            <a:r>
              <a:rPr lang="en-US" sz="2540" b="true">
                <a:solidFill>
                  <a:srgbClr val="DF5C4E"/>
                </a:solidFill>
                <a:latin typeface="Glacial Indifference Bold"/>
                <a:ea typeface="Glacial Indifference Bold"/>
                <a:cs typeface="Glacial Indifference Bold"/>
                <a:sym typeface="Glacial Indifference Bold"/>
              </a:rPr>
              <a:t>Communication in Eden</a:t>
            </a:r>
          </a:p>
          <a:p>
            <a:pPr algn="l">
              <a:lnSpc>
                <a:spcPts val="2286"/>
              </a:lnSpc>
            </a:pPr>
          </a:p>
        </p:txBody>
      </p:sp>
      <p:sp>
        <p:nvSpPr>
          <p:cNvPr name="TextBox 11" id="11"/>
          <p:cNvSpPr txBox="true"/>
          <p:nvPr/>
        </p:nvSpPr>
        <p:spPr>
          <a:xfrm rot="0">
            <a:off x="306949" y="184274"/>
            <a:ext cx="10482433" cy="316873"/>
          </a:xfrm>
          <a:prstGeom prst="rect">
            <a:avLst/>
          </a:prstGeom>
        </p:spPr>
        <p:txBody>
          <a:bodyPr anchor="t" rtlCol="false" tIns="0" lIns="0" bIns="0" rIns="0">
            <a:spAutoFit/>
          </a:bodyPr>
          <a:lstStyle/>
          <a:p>
            <a:pPr algn="l">
              <a:lnSpc>
                <a:spcPts val="2356"/>
              </a:lnSpc>
            </a:pPr>
            <a:r>
              <a:rPr lang="en-US" sz="2480" b="true">
                <a:solidFill>
                  <a:srgbClr val="59101E"/>
                </a:solidFill>
                <a:latin typeface="Glacial Indifference Bold"/>
                <a:ea typeface="Glacial Indifference Bold"/>
                <a:cs typeface="Glacial Indifference Bold"/>
                <a:sym typeface="Glacial Indifference Bold"/>
              </a:rPr>
              <a:t>LESSON 1 - THE CREATOR SPEAKS I </a:t>
            </a:r>
            <a:r>
              <a:rPr lang="en-US" sz="2480" b="true">
                <a:solidFill>
                  <a:srgbClr val="DF5C4E"/>
                </a:solidFill>
                <a:latin typeface="Glacial Indifference Bold"/>
                <a:ea typeface="Glacial Indifference Bold"/>
                <a:cs typeface="Glacial Indifference Bold"/>
                <a:sym typeface="Glacial Indifference Bold"/>
              </a:rPr>
              <a:t>SUNDAY</a:t>
            </a:r>
          </a:p>
        </p:txBody>
      </p:sp>
    </p:spTree>
  </p:cSld>
  <p:clrMapOvr>
    <a:masterClrMapping/>
  </p:clrMapOvr>
</p:sld>
</file>

<file path=ppt/slides/slide9.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306949" y="525605"/>
            <a:ext cx="6169622" cy="592081"/>
          </a:xfrm>
          <a:prstGeom prst="rect">
            <a:avLst/>
          </a:prstGeom>
        </p:spPr>
        <p:txBody>
          <a:bodyPr anchor="t" rtlCol="false" tIns="0" lIns="0" bIns="0" rIns="0">
            <a:spAutoFit/>
          </a:bodyPr>
          <a:lstStyle/>
          <a:p>
            <a:pPr algn="l">
              <a:lnSpc>
                <a:spcPts val="2286"/>
              </a:lnSpc>
            </a:pPr>
            <a:r>
              <a:rPr lang="en-US" sz="2540" b="true">
                <a:solidFill>
                  <a:srgbClr val="DF5C4E"/>
                </a:solidFill>
                <a:latin typeface="Glacial Indifference Bold"/>
                <a:ea typeface="Glacial Indifference Bold"/>
                <a:cs typeface="Glacial Indifference Bold"/>
                <a:sym typeface="Glacial Indifference Bold"/>
              </a:rPr>
              <a:t>Hiding From God</a:t>
            </a:r>
          </a:p>
          <a:p>
            <a:pPr algn="l">
              <a:lnSpc>
                <a:spcPts val="2286"/>
              </a:lnSpc>
            </a:pPr>
          </a:p>
        </p:txBody>
      </p:sp>
      <p:sp>
        <p:nvSpPr>
          <p:cNvPr name="TextBox 3" id="3"/>
          <p:cNvSpPr txBox="true"/>
          <p:nvPr/>
        </p:nvSpPr>
        <p:spPr>
          <a:xfrm rot="0">
            <a:off x="306949" y="170631"/>
            <a:ext cx="10482433" cy="316873"/>
          </a:xfrm>
          <a:prstGeom prst="rect">
            <a:avLst/>
          </a:prstGeom>
        </p:spPr>
        <p:txBody>
          <a:bodyPr anchor="t" rtlCol="false" tIns="0" lIns="0" bIns="0" rIns="0">
            <a:spAutoFit/>
          </a:bodyPr>
          <a:lstStyle/>
          <a:p>
            <a:pPr algn="l">
              <a:lnSpc>
                <a:spcPts val="2356"/>
              </a:lnSpc>
            </a:pPr>
            <a:r>
              <a:rPr lang="en-US" sz="2480" b="true">
                <a:solidFill>
                  <a:srgbClr val="59101E"/>
                </a:solidFill>
                <a:latin typeface="Glacial Indifference Bold"/>
                <a:ea typeface="Glacial Indifference Bold"/>
                <a:cs typeface="Glacial Indifference Bold"/>
                <a:sym typeface="Glacial Indifference Bold"/>
              </a:rPr>
              <a:t>LESSON 1 - THE CREATOR SPEAKS I</a:t>
            </a:r>
            <a:r>
              <a:rPr lang="en-US" sz="2480" b="true">
                <a:solidFill>
                  <a:srgbClr val="00434D"/>
                </a:solidFill>
                <a:latin typeface="Glacial Indifference Bold"/>
                <a:ea typeface="Glacial Indifference Bold"/>
                <a:cs typeface="Glacial Indifference Bold"/>
                <a:sym typeface="Glacial Indifference Bold"/>
              </a:rPr>
              <a:t> </a:t>
            </a:r>
            <a:r>
              <a:rPr lang="en-US" sz="2480" b="true">
                <a:solidFill>
                  <a:srgbClr val="DF5C4E"/>
                </a:solidFill>
                <a:latin typeface="Glacial Indifference Bold"/>
                <a:ea typeface="Glacial Indifference Bold"/>
                <a:cs typeface="Glacial Indifference Bold"/>
                <a:sym typeface="Glacial Indifference Bold"/>
              </a:rPr>
              <a:t>MONDAY</a:t>
            </a:r>
          </a:p>
        </p:txBody>
      </p:sp>
      <p:sp>
        <p:nvSpPr>
          <p:cNvPr name="AutoShape 4" id="4"/>
          <p:cNvSpPr/>
          <p:nvPr/>
        </p:nvSpPr>
        <p:spPr>
          <a:xfrm>
            <a:off x="0" y="836699"/>
            <a:ext cx="1132438" cy="0"/>
          </a:xfrm>
          <a:prstGeom prst="line">
            <a:avLst/>
          </a:prstGeom>
          <a:ln cap="flat" w="9525">
            <a:solidFill>
              <a:srgbClr val="4F001D"/>
            </a:solidFill>
            <a:prstDash val="solid"/>
            <a:headEnd type="none" len="sm" w="sm"/>
            <a:tailEnd type="none" len="sm" w="sm"/>
          </a:ln>
        </p:spPr>
      </p:sp>
      <p:grpSp>
        <p:nvGrpSpPr>
          <p:cNvPr name="Group 5" id="5"/>
          <p:cNvGrpSpPr/>
          <p:nvPr/>
        </p:nvGrpSpPr>
        <p:grpSpPr>
          <a:xfrm rot="0">
            <a:off x="-154316" y="1758530"/>
            <a:ext cx="5105394" cy="696514"/>
            <a:chOff x="0" y="0"/>
            <a:chExt cx="1727163" cy="235632"/>
          </a:xfrm>
        </p:grpSpPr>
        <p:sp>
          <p:nvSpPr>
            <p:cNvPr name="Freeform 6" id="6"/>
            <p:cNvSpPr/>
            <p:nvPr/>
          </p:nvSpPr>
          <p:spPr>
            <a:xfrm flipH="false" flipV="false" rot="0">
              <a:off x="0" y="0"/>
              <a:ext cx="1727163" cy="235632"/>
            </a:xfrm>
            <a:custGeom>
              <a:avLst/>
              <a:gdLst/>
              <a:ahLst/>
              <a:cxnLst/>
              <a:rect r="r" b="b" t="t" l="l"/>
              <a:pathLst>
                <a:path h="235632" w="1727163">
                  <a:moveTo>
                    <a:pt x="0" y="0"/>
                  </a:moveTo>
                  <a:lnTo>
                    <a:pt x="1727163" y="0"/>
                  </a:lnTo>
                  <a:lnTo>
                    <a:pt x="1727163" y="235632"/>
                  </a:lnTo>
                  <a:lnTo>
                    <a:pt x="0" y="235632"/>
                  </a:lnTo>
                  <a:close/>
                </a:path>
              </a:pathLst>
            </a:custGeom>
            <a:solidFill>
              <a:srgbClr val="4F001D">
                <a:alpha val="30980"/>
              </a:srgbClr>
            </a:solidFill>
          </p:spPr>
        </p:sp>
      </p:grpSp>
      <p:sp>
        <p:nvSpPr>
          <p:cNvPr name="TextBox 7" id="7"/>
          <p:cNvSpPr txBox="true"/>
          <p:nvPr/>
        </p:nvSpPr>
        <p:spPr>
          <a:xfrm rot="0">
            <a:off x="183417" y="1422325"/>
            <a:ext cx="3687294" cy="1032720"/>
          </a:xfrm>
          <a:prstGeom prst="rect">
            <a:avLst/>
          </a:prstGeom>
        </p:spPr>
        <p:txBody>
          <a:bodyPr anchor="t" rtlCol="false" tIns="0" lIns="0" bIns="0" rIns="0">
            <a:spAutoFit/>
          </a:bodyPr>
          <a:lstStyle/>
          <a:p>
            <a:pPr algn="l">
              <a:lnSpc>
                <a:spcPts val="7575"/>
              </a:lnSpc>
            </a:pPr>
            <a:r>
              <a:rPr lang="en-US" sz="8416" b="true">
                <a:solidFill>
                  <a:srgbClr val="59101E"/>
                </a:solidFill>
                <a:latin typeface="Glacial Indifference Bold"/>
                <a:ea typeface="Glacial Indifference Bold"/>
                <a:cs typeface="Glacial Indifference Bold"/>
                <a:sym typeface="Glacial Indifference Bold"/>
              </a:rPr>
              <a:t>Gospel </a:t>
            </a:r>
          </a:p>
        </p:txBody>
      </p:sp>
      <p:sp>
        <p:nvSpPr>
          <p:cNvPr name="TextBox 8" id="8"/>
          <p:cNvSpPr txBox="true"/>
          <p:nvPr/>
        </p:nvSpPr>
        <p:spPr>
          <a:xfrm rot="0">
            <a:off x="183417" y="2616970"/>
            <a:ext cx="10452216" cy="2470448"/>
          </a:xfrm>
          <a:prstGeom prst="rect">
            <a:avLst/>
          </a:prstGeom>
        </p:spPr>
        <p:txBody>
          <a:bodyPr anchor="t" rtlCol="false" tIns="0" lIns="0" bIns="0" rIns="0">
            <a:spAutoFit/>
          </a:bodyPr>
          <a:lstStyle/>
          <a:p>
            <a:pPr algn="l">
              <a:lnSpc>
                <a:spcPts val="3254"/>
              </a:lnSpc>
            </a:pPr>
            <a:r>
              <a:rPr lang="en-US" sz="2734" b="true">
                <a:solidFill>
                  <a:srgbClr val="59101E"/>
                </a:solidFill>
                <a:latin typeface="Glacial Indifference Bold"/>
                <a:ea typeface="Glacial Indifference Bold"/>
                <a:cs typeface="Glacial Indifference Bold"/>
                <a:sym typeface="Glacial Indifference Bold"/>
              </a:rPr>
              <a:t>Christ reveals the truth Satan obscured. God does not respond to human rebellion by abandoning His creatures but by pursuing them: “Where are you?” (Gen. 3:9). The gospel begins with God seeking the hiding sinner. In Christ, guilt is met with grace, fear with reconciliation, and broken communion with restored fellowship.</a:t>
            </a:r>
          </a:p>
        </p:txBody>
      </p:sp>
      <p:sp>
        <p:nvSpPr>
          <p:cNvPr name="TextBox 9" id="9"/>
          <p:cNvSpPr txBox="true"/>
          <p:nvPr/>
        </p:nvSpPr>
        <p:spPr>
          <a:xfrm rot="0">
            <a:off x="3870712" y="1565804"/>
            <a:ext cx="3777675" cy="889240"/>
          </a:xfrm>
          <a:prstGeom prst="rect">
            <a:avLst/>
          </a:prstGeom>
        </p:spPr>
        <p:txBody>
          <a:bodyPr anchor="t" rtlCol="false" tIns="0" lIns="0" bIns="0" rIns="0">
            <a:spAutoFit/>
          </a:bodyPr>
          <a:lstStyle/>
          <a:p>
            <a:pPr algn="l">
              <a:lnSpc>
                <a:spcPts val="6549"/>
              </a:lnSpc>
            </a:pPr>
            <a:r>
              <a:rPr lang="en-US" sz="7277" b="true">
                <a:solidFill>
                  <a:srgbClr val="59101E"/>
                </a:solidFill>
                <a:latin typeface="Glacial Indifference Bold"/>
                <a:ea typeface="Glacial Indifference Bold"/>
                <a:cs typeface="Glacial Indifference Bold"/>
                <a:sym typeface="Glacial Indifference Bold"/>
              </a:rPr>
              <a:t>THEMES</a:t>
            </a:r>
          </a:p>
        </p:txBody>
      </p:sp>
      <p:grpSp>
        <p:nvGrpSpPr>
          <p:cNvPr name="Group 10" id="10"/>
          <p:cNvGrpSpPr/>
          <p:nvPr/>
        </p:nvGrpSpPr>
        <p:grpSpPr>
          <a:xfrm rot="0">
            <a:off x="-154316" y="5900645"/>
            <a:ext cx="5105394" cy="696514"/>
            <a:chOff x="0" y="0"/>
            <a:chExt cx="1727163" cy="235632"/>
          </a:xfrm>
        </p:grpSpPr>
        <p:sp>
          <p:nvSpPr>
            <p:cNvPr name="Freeform 11" id="11"/>
            <p:cNvSpPr/>
            <p:nvPr/>
          </p:nvSpPr>
          <p:spPr>
            <a:xfrm flipH="false" flipV="false" rot="0">
              <a:off x="0" y="0"/>
              <a:ext cx="1727163" cy="235632"/>
            </a:xfrm>
            <a:custGeom>
              <a:avLst/>
              <a:gdLst/>
              <a:ahLst/>
              <a:cxnLst/>
              <a:rect r="r" b="b" t="t" l="l"/>
              <a:pathLst>
                <a:path h="235632" w="1727163">
                  <a:moveTo>
                    <a:pt x="0" y="0"/>
                  </a:moveTo>
                  <a:lnTo>
                    <a:pt x="1727163" y="0"/>
                  </a:lnTo>
                  <a:lnTo>
                    <a:pt x="1727163" y="235632"/>
                  </a:lnTo>
                  <a:lnTo>
                    <a:pt x="0" y="235632"/>
                  </a:lnTo>
                  <a:close/>
                </a:path>
              </a:pathLst>
            </a:custGeom>
            <a:solidFill>
              <a:srgbClr val="4F001D">
                <a:alpha val="30980"/>
              </a:srgbClr>
            </a:solidFill>
          </p:spPr>
        </p:sp>
      </p:grpSp>
      <p:sp>
        <p:nvSpPr>
          <p:cNvPr name="TextBox 12" id="12"/>
          <p:cNvSpPr txBox="true"/>
          <p:nvPr/>
        </p:nvSpPr>
        <p:spPr>
          <a:xfrm rot="0">
            <a:off x="183417" y="5564440"/>
            <a:ext cx="3687294" cy="1032720"/>
          </a:xfrm>
          <a:prstGeom prst="rect">
            <a:avLst/>
          </a:prstGeom>
        </p:spPr>
        <p:txBody>
          <a:bodyPr anchor="t" rtlCol="false" tIns="0" lIns="0" bIns="0" rIns="0">
            <a:spAutoFit/>
          </a:bodyPr>
          <a:lstStyle/>
          <a:p>
            <a:pPr algn="l">
              <a:lnSpc>
                <a:spcPts val="7575"/>
              </a:lnSpc>
            </a:pPr>
            <a:r>
              <a:rPr lang="en-US" sz="8416" b="true">
                <a:solidFill>
                  <a:srgbClr val="59101E"/>
                </a:solidFill>
                <a:latin typeface="Glacial Indifference Bold"/>
                <a:ea typeface="Glacial Indifference Bold"/>
                <a:cs typeface="Glacial Indifference Bold"/>
                <a:sym typeface="Glacial Indifference Bold"/>
              </a:rPr>
              <a:t>Gospel </a:t>
            </a:r>
          </a:p>
        </p:txBody>
      </p:sp>
      <p:sp>
        <p:nvSpPr>
          <p:cNvPr name="TextBox 13" id="13"/>
          <p:cNvSpPr txBox="true"/>
          <p:nvPr/>
        </p:nvSpPr>
        <p:spPr>
          <a:xfrm rot="0">
            <a:off x="183417" y="6768610"/>
            <a:ext cx="10452216" cy="3090462"/>
          </a:xfrm>
          <a:prstGeom prst="rect">
            <a:avLst/>
          </a:prstGeom>
        </p:spPr>
        <p:txBody>
          <a:bodyPr anchor="t" rtlCol="false" tIns="0" lIns="0" bIns="0" rIns="0">
            <a:spAutoFit/>
          </a:bodyPr>
          <a:lstStyle/>
          <a:p>
            <a:pPr algn="l">
              <a:lnSpc>
                <a:spcPts val="4087"/>
              </a:lnSpc>
            </a:pPr>
            <a:r>
              <a:rPr lang="en-US" sz="3434" b="true">
                <a:solidFill>
                  <a:srgbClr val="59101E"/>
                </a:solidFill>
                <a:latin typeface="Glacial Indifference Bold"/>
                <a:ea typeface="Glacial Indifference Bold"/>
                <a:cs typeface="Glacial Indifference Bold"/>
                <a:sym typeface="Glacial Indifference Bold"/>
              </a:rPr>
              <a:t>God’s gift of freedom reveals that love cannot be coerced. Adam and Eve’s hiding shows sin’s deeper tragedy: it distorted their perception of God, turning the loving Creator into someone they feared. Sin therefore damages not only obedience but our capacity to trust God’s character.</a:t>
            </a:r>
          </a:p>
        </p:txBody>
      </p:sp>
      <p:sp>
        <p:nvSpPr>
          <p:cNvPr name="TextBox 14" id="14"/>
          <p:cNvSpPr txBox="true"/>
          <p:nvPr/>
        </p:nvSpPr>
        <p:spPr>
          <a:xfrm rot="0">
            <a:off x="3870712" y="5564440"/>
            <a:ext cx="2361357" cy="1032720"/>
          </a:xfrm>
          <a:prstGeom prst="rect">
            <a:avLst/>
          </a:prstGeom>
        </p:spPr>
        <p:txBody>
          <a:bodyPr anchor="t" rtlCol="false" tIns="0" lIns="0" bIns="0" rIns="0">
            <a:spAutoFit/>
          </a:bodyPr>
          <a:lstStyle/>
          <a:p>
            <a:pPr algn="l">
              <a:lnSpc>
                <a:spcPts val="7575"/>
              </a:lnSpc>
            </a:pPr>
            <a:r>
              <a:rPr lang="en-US" sz="8416" b="true">
                <a:solidFill>
                  <a:srgbClr val="59101E"/>
                </a:solidFill>
                <a:latin typeface="Glacial Indifference Bold"/>
                <a:ea typeface="Glacial Indifference Bold"/>
                <a:cs typeface="Glacial Indifference Bold"/>
                <a:sym typeface="Glacial Indifference Bold"/>
              </a:rPr>
              <a:t>LIFE</a:t>
            </a:r>
          </a:p>
        </p:txBody>
      </p:sp>
    </p:spTree>
  </p:cSld>
  <p:clrMapOvr>
    <a:masterClrMapping/>
  </p:clrMapOvr>
</p:sld>
</file>

<file path=ppt/slides/slide10.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AutoShape 2" id="2"/>
          <p:cNvSpPr/>
          <p:nvPr/>
        </p:nvSpPr>
        <p:spPr>
          <a:xfrm>
            <a:off x="306949" y="874799"/>
            <a:ext cx="1132438" cy="0"/>
          </a:xfrm>
          <a:prstGeom prst="line">
            <a:avLst/>
          </a:prstGeom>
          <a:ln cap="flat" w="9525">
            <a:solidFill>
              <a:srgbClr val="4F001D"/>
            </a:solidFill>
            <a:prstDash val="solid"/>
            <a:headEnd type="none" len="sm" w="sm"/>
            <a:tailEnd type="none" len="sm" w="sm"/>
          </a:ln>
        </p:spPr>
      </p:sp>
      <p:grpSp>
        <p:nvGrpSpPr>
          <p:cNvPr name="Group 3" id="3"/>
          <p:cNvGrpSpPr/>
          <p:nvPr/>
        </p:nvGrpSpPr>
        <p:grpSpPr>
          <a:xfrm rot="0">
            <a:off x="1907750" y="874799"/>
            <a:ext cx="9065050" cy="496714"/>
            <a:chOff x="0" y="0"/>
            <a:chExt cx="3066722" cy="168039"/>
          </a:xfrm>
        </p:grpSpPr>
        <p:sp>
          <p:nvSpPr>
            <p:cNvPr name="Freeform 4" id="4"/>
            <p:cNvSpPr/>
            <p:nvPr/>
          </p:nvSpPr>
          <p:spPr>
            <a:xfrm flipH="false" flipV="false" rot="0">
              <a:off x="0" y="0"/>
              <a:ext cx="3066722" cy="168039"/>
            </a:xfrm>
            <a:custGeom>
              <a:avLst/>
              <a:gdLst/>
              <a:ahLst/>
              <a:cxnLst/>
              <a:rect r="r" b="b" t="t" l="l"/>
              <a:pathLst>
                <a:path h="168039" w="3066722">
                  <a:moveTo>
                    <a:pt x="0" y="0"/>
                  </a:moveTo>
                  <a:lnTo>
                    <a:pt x="3066722" y="0"/>
                  </a:lnTo>
                  <a:lnTo>
                    <a:pt x="3066722" y="168039"/>
                  </a:lnTo>
                  <a:lnTo>
                    <a:pt x="0" y="168039"/>
                  </a:lnTo>
                  <a:close/>
                </a:path>
              </a:pathLst>
            </a:custGeom>
            <a:solidFill>
              <a:srgbClr val="EF6C2B">
                <a:alpha val="30980"/>
              </a:srgbClr>
            </a:solidFill>
          </p:spPr>
        </p:sp>
      </p:grpSp>
      <p:sp>
        <p:nvSpPr>
          <p:cNvPr name="TextBox 5" id="5"/>
          <p:cNvSpPr txBox="true"/>
          <p:nvPr/>
        </p:nvSpPr>
        <p:spPr>
          <a:xfrm rot="0">
            <a:off x="1907750" y="966625"/>
            <a:ext cx="9065050" cy="494036"/>
          </a:xfrm>
          <a:prstGeom prst="rect">
            <a:avLst/>
          </a:prstGeom>
        </p:spPr>
        <p:txBody>
          <a:bodyPr anchor="t" rtlCol="false" tIns="0" lIns="0" bIns="0" rIns="0">
            <a:spAutoFit/>
          </a:bodyPr>
          <a:lstStyle/>
          <a:p>
            <a:pPr algn="r">
              <a:lnSpc>
                <a:spcPts val="3463"/>
              </a:lnSpc>
            </a:pPr>
            <a:r>
              <a:rPr lang="en-US" b="true" sz="4440">
                <a:solidFill>
                  <a:srgbClr val="59101E"/>
                </a:solidFill>
                <a:latin typeface="Glacial Indifference Bold"/>
                <a:ea typeface="Glacial Indifference Bold"/>
                <a:cs typeface="Glacial Indifference Bold"/>
                <a:sym typeface="Glacial Indifference Bold"/>
              </a:rPr>
              <a:t>ANSWER TO THE MAIN QUESTIONS</a:t>
            </a:r>
          </a:p>
        </p:txBody>
      </p:sp>
      <p:sp>
        <p:nvSpPr>
          <p:cNvPr name="AutoShape 6" id="6"/>
          <p:cNvSpPr/>
          <p:nvPr/>
        </p:nvSpPr>
        <p:spPr>
          <a:xfrm>
            <a:off x="6544063" y="1427185"/>
            <a:ext cx="4245319" cy="0"/>
          </a:xfrm>
          <a:prstGeom prst="line">
            <a:avLst/>
          </a:prstGeom>
          <a:ln cap="rnd" w="28575">
            <a:solidFill>
              <a:srgbClr val="4F001D"/>
            </a:solidFill>
            <a:prstDash val="solid"/>
            <a:headEnd type="none" len="sm" w="sm"/>
            <a:tailEnd type="none" len="sm" w="sm"/>
          </a:ln>
        </p:spPr>
      </p:sp>
      <p:sp>
        <p:nvSpPr>
          <p:cNvPr name="TextBox 7" id="7"/>
          <p:cNvSpPr txBox="true"/>
          <p:nvPr/>
        </p:nvSpPr>
        <p:spPr>
          <a:xfrm rot="0">
            <a:off x="306949" y="2177446"/>
            <a:ext cx="10330085" cy="717293"/>
          </a:xfrm>
          <a:prstGeom prst="rect">
            <a:avLst/>
          </a:prstGeom>
        </p:spPr>
        <p:txBody>
          <a:bodyPr anchor="t" rtlCol="false" tIns="0" lIns="0" bIns="0" rIns="0">
            <a:spAutoFit/>
          </a:bodyPr>
          <a:lstStyle/>
          <a:p>
            <a:pPr algn="l">
              <a:lnSpc>
                <a:spcPts val="2768"/>
              </a:lnSpc>
            </a:pPr>
            <a:r>
              <a:rPr lang="en-US" sz="3076" b="true">
                <a:solidFill>
                  <a:srgbClr val="DF5C4E"/>
                </a:solidFill>
                <a:latin typeface="Glacial Indifference Bold"/>
                <a:ea typeface="Glacial Indifference Bold"/>
                <a:cs typeface="Glacial Indifference Bold"/>
                <a:sym typeface="Glacial Indifference Bold"/>
              </a:rPr>
              <a:t>Q: What has been your own experience with shame and seeking to hide from God after you have sinned?</a:t>
            </a:r>
          </a:p>
        </p:txBody>
      </p:sp>
      <p:sp>
        <p:nvSpPr>
          <p:cNvPr name="TextBox 8" id="8"/>
          <p:cNvSpPr txBox="true"/>
          <p:nvPr/>
        </p:nvSpPr>
        <p:spPr>
          <a:xfrm rot="0">
            <a:off x="306949" y="3618638"/>
            <a:ext cx="1758683" cy="374393"/>
          </a:xfrm>
          <a:prstGeom prst="rect">
            <a:avLst/>
          </a:prstGeom>
        </p:spPr>
        <p:txBody>
          <a:bodyPr anchor="t" rtlCol="false" tIns="0" lIns="0" bIns="0" rIns="0">
            <a:spAutoFit/>
          </a:bodyPr>
          <a:lstStyle/>
          <a:p>
            <a:pPr algn="l">
              <a:lnSpc>
                <a:spcPts val="2768"/>
              </a:lnSpc>
            </a:pPr>
            <a:r>
              <a:rPr lang="en-US" b="true" sz="3076">
                <a:solidFill>
                  <a:srgbClr val="59101E"/>
                </a:solidFill>
                <a:latin typeface="Glacial Indifference Bold"/>
                <a:ea typeface="Glacial Indifference Bold"/>
                <a:cs typeface="Glacial Indifference Bold"/>
                <a:sym typeface="Glacial Indifference Bold"/>
              </a:rPr>
              <a:t>ANSWER:</a:t>
            </a:r>
          </a:p>
        </p:txBody>
      </p:sp>
      <p:sp>
        <p:nvSpPr>
          <p:cNvPr name="TextBox 9" id="9"/>
          <p:cNvSpPr txBox="true"/>
          <p:nvPr/>
        </p:nvSpPr>
        <p:spPr>
          <a:xfrm rot="0">
            <a:off x="1028609" y="4364506"/>
            <a:ext cx="9537099" cy="5267896"/>
          </a:xfrm>
          <a:prstGeom prst="rect">
            <a:avLst/>
          </a:prstGeom>
        </p:spPr>
        <p:txBody>
          <a:bodyPr anchor="t" rtlCol="false" tIns="0" lIns="0" bIns="0" rIns="0">
            <a:spAutoFit/>
          </a:bodyPr>
          <a:lstStyle/>
          <a:p>
            <a:pPr algn="l">
              <a:lnSpc>
                <a:spcPts val="4147"/>
              </a:lnSpc>
            </a:pPr>
            <a:r>
              <a:rPr lang="en-US" sz="4147" b="true">
                <a:solidFill>
                  <a:srgbClr val="59101E"/>
                </a:solidFill>
                <a:latin typeface="Glacial Indifference Bold"/>
                <a:ea typeface="Glacial Indifference Bold"/>
                <a:cs typeface="Glacial Indifference Bold"/>
                <a:sym typeface="Glacial Indifference Bold"/>
              </a:rPr>
              <a:t>Shame can make me withdraw from God, not because He has moved away, but because I become painfully aware of my own failure. Yet I have learned that hiding only deepens the distance. God’s grace invites me to stop hiding, come honestly before Him, and trust that in Christ my failure does not cancel His love or His desire to restore me.</a:t>
            </a:r>
          </a:p>
        </p:txBody>
      </p:sp>
      <p:sp>
        <p:nvSpPr>
          <p:cNvPr name="TextBox 10" id="10"/>
          <p:cNvSpPr txBox="true"/>
          <p:nvPr/>
        </p:nvSpPr>
        <p:spPr>
          <a:xfrm rot="0">
            <a:off x="306949" y="525605"/>
            <a:ext cx="10482433" cy="592081"/>
          </a:xfrm>
          <a:prstGeom prst="rect">
            <a:avLst/>
          </a:prstGeom>
        </p:spPr>
        <p:txBody>
          <a:bodyPr anchor="t" rtlCol="false" tIns="0" lIns="0" bIns="0" rIns="0">
            <a:spAutoFit/>
          </a:bodyPr>
          <a:lstStyle/>
          <a:p>
            <a:pPr algn="l">
              <a:lnSpc>
                <a:spcPts val="2286"/>
              </a:lnSpc>
            </a:pPr>
            <a:r>
              <a:rPr lang="en-US" sz="2540" b="true">
                <a:solidFill>
                  <a:srgbClr val="DF5C4E"/>
                </a:solidFill>
                <a:latin typeface="Glacial Indifference Bold"/>
                <a:ea typeface="Glacial Indifference Bold"/>
                <a:cs typeface="Glacial Indifference Bold"/>
                <a:sym typeface="Glacial Indifference Bold"/>
              </a:rPr>
              <a:t>Hiding From God</a:t>
            </a:r>
          </a:p>
          <a:p>
            <a:pPr algn="l">
              <a:lnSpc>
                <a:spcPts val="2286"/>
              </a:lnSpc>
            </a:pPr>
          </a:p>
        </p:txBody>
      </p:sp>
      <p:sp>
        <p:nvSpPr>
          <p:cNvPr name="TextBox 11" id="11"/>
          <p:cNvSpPr txBox="true"/>
          <p:nvPr/>
        </p:nvSpPr>
        <p:spPr>
          <a:xfrm rot="0">
            <a:off x="306949" y="170631"/>
            <a:ext cx="10482433" cy="316873"/>
          </a:xfrm>
          <a:prstGeom prst="rect">
            <a:avLst/>
          </a:prstGeom>
        </p:spPr>
        <p:txBody>
          <a:bodyPr anchor="t" rtlCol="false" tIns="0" lIns="0" bIns="0" rIns="0">
            <a:spAutoFit/>
          </a:bodyPr>
          <a:lstStyle/>
          <a:p>
            <a:pPr algn="l">
              <a:lnSpc>
                <a:spcPts val="2356"/>
              </a:lnSpc>
            </a:pPr>
            <a:r>
              <a:rPr lang="en-US" sz="2480" b="true">
                <a:solidFill>
                  <a:srgbClr val="59101E"/>
                </a:solidFill>
                <a:latin typeface="Glacial Indifference Bold"/>
                <a:ea typeface="Glacial Indifference Bold"/>
                <a:cs typeface="Glacial Indifference Bold"/>
                <a:sym typeface="Glacial Indifference Bold"/>
              </a:rPr>
              <a:t>LESSON 1 - THE CREATOR SPEAKS I </a:t>
            </a:r>
            <a:r>
              <a:rPr lang="en-US" sz="2480" b="true">
                <a:solidFill>
                  <a:srgbClr val="DF5C4E"/>
                </a:solidFill>
                <a:latin typeface="Glacial Indifference Bold"/>
                <a:ea typeface="Glacial Indifference Bold"/>
                <a:cs typeface="Glacial Indifference Bold"/>
                <a:sym typeface="Glacial Indifference Bold"/>
              </a:rPr>
              <a:t>MONDAY</a:t>
            </a:r>
          </a:p>
        </p:txBody>
      </p:sp>
    </p:spTree>
  </p:cSld>
  <p:clrMapOvr>
    <a:masterClrMapping/>
  </p:clrMapOvr>
</p:sld>
</file>

<file path=ppt/slides/slide11.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306949" y="525605"/>
            <a:ext cx="10482433" cy="592081"/>
          </a:xfrm>
          <a:prstGeom prst="rect">
            <a:avLst/>
          </a:prstGeom>
        </p:spPr>
        <p:txBody>
          <a:bodyPr anchor="t" rtlCol="false" tIns="0" lIns="0" bIns="0" rIns="0">
            <a:spAutoFit/>
          </a:bodyPr>
          <a:lstStyle/>
          <a:p>
            <a:pPr algn="l">
              <a:lnSpc>
                <a:spcPts val="2286"/>
              </a:lnSpc>
            </a:pPr>
            <a:r>
              <a:rPr lang="en-US" sz="2540" b="true">
                <a:solidFill>
                  <a:srgbClr val="DF5C4E"/>
                </a:solidFill>
                <a:latin typeface="Glacial Indifference Bold"/>
                <a:ea typeface="Glacial Indifference Bold"/>
                <a:cs typeface="Glacial Indifference Bold"/>
                <a:sym typeface="Glacial Indifference Bold"/>
              </a:rPr>
              <a:t>God Seeks Humanity</a:t>
            </a:r>
          </a:p>
          <a:p>
            <a:pPr algn="l">
              <a:lnSpc>
                <a:spcPts val="2286"/>
              </a:lnSpc>
            </a:pPr>
          </a:p>
        </p:txBody>
      </p:sp>
      <p:sp>
        <p:nvSpPr>
          <p:cNvPr name="TextBox 3" id="3"/>
          <p:cNvSpPr txBox="true"/>
          <p:nvPr/>
        </p:nvSpPr>
        <p:spPr>
          <a:xfrm rot="0">
            <a:off x="306949" y="170631"/>
            <a:ext cx="10482433" cy="316873"/>
          </a:xfrm>
          <a:prstGeom prst="rect">
            <a:avLst/>
          </a:prstGeom>
        </p:spPr>
        <p:txBody>
          <a:bodyPr anchor="t" rtlCol="false" tIns="0" lIns="0" bIns="0" rIns="0">
            <a:spAutoFit/>
          </a:bodyPr>
          <a:lstStyle/>
          <a:p>
            <a:pPr algn="l">
              <a:lnSpc>
                <a:spcPts val="2356"/>
              </a:lnSpc>
            </a:pPr>
            <a:r>
              <a:rPr lang="en-US" sz="2480" b="true">
                <a:solidFill>
                  <a:srgbClr val="59101E"/>
                </a:solidFill>
                <a:latin typeface="Glacial Indifference Bold"/>
                <a:ea typeface="Glacial Indifference Bold"/>
                <a:cs typeface="Glacial Indifference Bold"/>
                <a:sym typeface="Glacial Indifference Bold"/>
              </a:rPr>
              <a:t>LESSON 1 - THE CREATOR SPEAKS I</a:t>
            </a:r>
            <a:r>
              <a:rPr lang="en-US" sz="2480" b="true">
                <a:solidFill>
                  <a:srgbClr val="4C3016"/>
                </a:solidFill>
                <a:latin typeface="Glacial Indifference Bold"/>
                <a:ea typeface="Glacial Indifference Bold"/>
                <a:cs typeface="Glacial Indifference Bold"/>
                <a:sym typeface="Glacial Indifference Bold"/>
              </a:rPr>
              <a:t> </a:t>
            </a:r>
            <a:r>
              <a:rPr lang="en-US" sz="2480" b="true">
                <a:solidFill>
                  <a:srgbClr val="DF5C4E"/>
                </a:solidFill>
                <a:latin typeface="Glacial Indifference Bold"/>
                <a:ea typeface="Glacial Indifference Bold"/>
                <a:cs typeface="Glacial Indifference Bold"/>
                <a:sym typeface="Glacial Indifference Bold"/>
              </a:rPr>
              <a:t>TUESDAY</a:t>
            </a:r>
          </a:p>
        </p:txBody>
      </p:sp>
      <p:sp>
        <p:nvSpPr>
          <p:cNvPr name="AutoShape 4" id="4"/>
          <p:cNvSpPr/>
          <p:nvPr/>
        </p:nvSpPr>
        <p:spPr>
          <a:xfrm>
            <a:off x="306949" y="874799"/>
            <a:ext cx="1132438" cy="0"/>
          </a:xfrm>
          <a:prstGeom prst="line">
            <a:avLst/>
          </a:prstGeom>
          <a:ln cap="flat" w="9525">
            <a:solidFill>
              <a:srgbClr val="4F001D"/>
            </a:solidFill>
            <a:prstDash val="solid"/>
            <a:headEnd type="none" len="sm" w="sm"/>
            <a:tailEnd type="none" len="sm" w="sm"/>
          </a:ln>
        </p:spPr>
      </p:sp>
      <p:grpSp>
        <p:nvGrpSpPr>
          <p:cNvPr name="Group 5" id="5"/>
          <p:cNvGrpSpPr/>
          <p:nvPr/>
        </p:nvGrpSpPr>
        <p:grpSpPr>
          <a:xfrm rot="0">
            <a:off x="-154316" y="1758530"/>
            <a:ext cx="5105394" cy="696514"/>
            <a:chOff x="0" y="0"/>
            <a:chExt cx="1727163" cy="235632"/>
          </a:xfrm>
        </p:grpSpPr>
        <p:sp>
          <p:nvSpPr>
            <p:cNvPr name="Freeform 6" id="6"/>
            <p:cNvSpPr/>
            <p:nvPr/>
          </p:nvSpPr>
          <p:spPr>
            <a:xfrm flipH="false" flipV="false" rot="0">
              <a:off x="0" y="0"/>
              <a:ext cx="1727163" cy="235632"/>
            </a:xfrm>
            <a:custGeom>
              <a:avLst/>
              <a:gdLst/>
              <a:ahLst/>
              <a:cxnLst/>
              <a:rect r="r" b="b" t="t" l="l"/>
              <a:pathLst>
                <a:path h="235632" w="1727163">
                  <a:moveTo>
                    <a:pt x="0" y="0"/>
                  </a:moveTo>
                  <a:lnTo>
                    <a:pt x="1727163" y="0"/>
                  </a:lnTo>
                  <a:lnTo>
                    <a:pt x="1727163" y="235632"/>
                  </a:lnTo>
                  <a:lnTo>
                    <a:pt x="0" y="235632"/>
                  </a:lnTo>
                  <a:close/>
                </a:path>
              </a:pathLst>
            </a:custGeom>
            <a:solidFill>
              <a:srgbClr val="4F001D">
                <a:alpha val="30980"/>
              </a:srgbClr>
            </a:solidFill>
          </p:spPr>
        </p:sp>
      </p:grpSp>
      <p:sp>
        <p:nvSpPr>
          <p:cNvPr name="TextBox 7" id="7"/>
          <p:cNvSpPr txBox="true"/>
          <p:nvPr/>
        </p:nvSpPr>
        <p:spPr>
          <a:xfrm rot="0">
            <a:off x="183417" y="1422325"/>
            <a:ext cx="3687294" cy="1032720"/>
          </a:xfrm>
          <a:prstGeom prst="rect">
            <a:avLst/>
          </a:prstGeom>
        </p:spPr>
        <p:txBody>
          <a:bodyPr anchor="t" rtlCol="false" tIns="0" lIns="0" bIns="0" rIns="0">
            <a:spAutoFit/>
          </a:bodyPr>
          <a:lstStyle/>
          <a:p>
            <a:pPr algn="l">
              <a:lnSpc>
                <a:spcPts val="7575"/>
              </a:lnSpc>
            </a:pPr>
            <a:r>
              <a:rPr lang="en-US" sz="8416" b="true">
                <a:solidFill>
                  <a:srgbClr val="59101E"/>
                </a:solidFill>
                <a:latin typeface="Glacial Indifference Bold"/>
                <a:ea typeface="Glacial Indifference Bold"/>
                <a:cs typeface="Glacial Indifference Bold"/>
                <a:sym typeface="Glacial Indifference Bold"/>
              </a:rPr>
              <a:t>Gospel </a:t>
            </a:r>
          </a:p>
        </p:txBody>
      </p:sp>
      <p:sp>
        <p:nvSpPr>
          <p:cNvPr name="TextBox 8" id="8"/>
          <p:cNvSpPr txBox="true"/>
          <p:nvPr/>
        </p:nvSpPr>
        <p:spPr>
          <a:xfrm rot="0">
            <a:off x="183417" y="2616970"/>
            <a:ext cx="10452216" cy="2756579"/>
          </a:xfrm>
          <a:prstGeom prst="rect">
            <a:avLst/>
          </a:prstGeom>
        </p:spPr>
        <p:txBody>
          <a:bodyPr anchor="t" rtlCol="false" tIns="0" lIns="0" bIns="0" rIns="0">
            <a:spAutoFit/>
          </a:bodyPr>
          <a:lstStyle/>
          <a:p>
            <a:pPr algn="l">
              <a:lnSpc>
                <a:spcPts val="3611"/>
              </a:lnSpc>
            </a:pPr>
            <a:r>
              <a:rPr lang="en-US" sz="3034" b="true">
                <a:solidFill>
                  <a:srgbClr val="59101E"/>
                </a:solidFill>
                <a:latin typeface="Glacial Indifference Bold"/>
                <a:ea typeface="Glacial Indifference Bold"/>
                <a:cs typeface="Glacial Indifference Bold"/>
                <a:sym typeface="Glacial Indifference Bold"/>
              </a:rPr>
              <a:t>God’s question, “Where are you?” reveals that grace moves toward humanity before humanity moves toward God. Like the father awaiting his son, God seeks restoration, not merely confession. Sin produces blame and hiding, but God’s initiative exposes our brokenness without withdrawing His covenant love.</a:t>
            </a:r>
          </a:p>
        </p:txBody>
      </p:sp>
      <p:sp>
        <p:nvSpPr>
          <p:cNvPr name="TextBox 9" id="9"/>
          <p:cNvSpPr txBox="true"/>
          <p:nvPr/>
        </p:nvSpPr>
        <p:spPr>
          <a:xfrm rot="0">
            <a:off x="3870712" y="1565804"/>
            <a:ext cx="3777675" cy="889240"/>
          </a:xfrm>
          <a:prstGeom prst="rect">
            <a:avLst/>
          </a:prstGeom>
        </p:spPr>
        <p:txBody>
          <a:bodyPr anchor="t" rtlCol="false" tIns="0" lIns="0" bIns="0" rIns="0">
            <a:spAutoFit/>
          </a:bodyPr>
          <a:lstStyle/>
          <a:p>
            <a:pPr algn="l">
              <a:lnSpc>
                <a:spcPts val="6549"/>
              </a:lnSpc>
            </a:pPr>
            <a:r>
              <a:rPr lang="en-US" sz="7277" b="true">
                <a:solidFill>
                  <a:srgbClr val="59101E"/>
                </a:solidFill>
                <a:latin typeface="Glacial Indifference Bold"/>
                <a:ea typeface="Glacial Indifference Bold"/>
                <a:cs typeface="Glacial Indifference Bold"/>
                <a:sym typeface="Glacial Indifference Bold"/>
              </a:rPr>
              <a:t>THEMES</a:t>
            </a:r>
          </a:p>
        </p:txBody>
      </p:sp>
      <p:grpSp>
        <p:nvGrpSpPr>
          <p:cNvPr name="Group 10" id="10"/>
          <p:cNvGrpSpPr/>
          <p:nvPr/>
        </p:nvGrpSpPr>
        <p:grpSpPr>
          <a:xfrm rot="0">
            <a:off x="-154316" y="5900645"/>
            <a:ext cx="5105394" cy="696514"/>
            <a:chOff x="0" y="0"/>
            <a:chExt cx="1727163" cy="235632"/>
          </a:xfrm>
        </p:grpSpPr>
        <p:sp>
          <p:nvSpPr>
            <p:cNvPr name="Freeform 11" id="11"/>
            <p:cNvSpPr/>
            <p:nvPr/>
          </p:nvSpPr>
          <p:spPr>
            <a:xfrm flipH="false" flipV="false" rot="0">
              <a:off x="0" y="0"/>
              <a:ext cx="1727163" cy="235632"/>
            </a:xfrm>
            <a:custGeom>
              <a:avLst/>
              <a:gdLst/>
              <a:ahLst/>
              <a:cxnLst/>
              <a:rect r="r" b="b" t="t" l="l"/>
              <a:pathLst>
                <a:path h="235632" w="1727163">
                  <a:moveTo>
                    <a:pt x="0" y="0"/>
                  </a:moveTo>
                  <a:lnTo>
                    <a:pt x="1727163" y="0"/>
                  </a:lnTo>
                  <a:lnTo>
                    <a:pt x="1727163" y="235632"/>
                  </a:lnTo>
                  <a:lnTo>
                    <a:pt x="0" y="235632"/>
                  </a:lnTo>
                  <a:close/>
                </a:path>
              </a:pathLst>
            </a:custGeom>
            <a:solidFill>
              <a:srgbClr val="4F001D">
                <a:alpha val="30980"/>
              </a:srgbClr>
            </a:solidFill>
          </p:spPr>
        </p:sp>
      </p:grpSp>
      <p:sp>
        <p:nvSpPr>
          <p:cNvPr name="TextBox 12" id="12"/>
          <p:cNvSpPr txBox="true"/>
          <p:nvPr/>
        </p:nvSpPr>
        <p:spPr>
          <a:xfrm rot="0">
            <a:off x="183417" y="5564440"/>
            <a:ext cx="3687294" cy="1032720"/>
          </a:xfrm>
          <a:prstGeom prst="rect">
            <a:avLst/>
          </a:prstGeom>
        </p:spPr>
        <p:txBody>
          <a:bodyPr anchor="t" rtlCol="false" tIns="0" lIns="0" bIns="0" rIns="0">
            <a:spAutoFit/>
          </a:bodyPr>
          <a:lstStyle/>
          <a:p>
            <a:pPr algn="l">
              <a:lnSpc>
                <a:spcPts val="7575"/>
              </a:lnSpc>
            </a:pPr>
            <a:r>
              <a:rPr lang="en-US" sz="8416" b="true">
                <a:solidFill>
                  <a:srgbClr val="59101E"/>
                </a:solidFill>
                <a:latin typeface="Glacial Indifference Bold"/>
                <a:ea typeface="Glacial Indifference Bold"/>
                <a:cs typeface="Glacial Indifference Bold"/>
                <a:sym typeface="Glacial Indifference Bold"/>
              </a:rPr>
              <a:t>Gospel </a:t>
            </a:r>
          </a:p>
        </p:txBody>
      </p:sp>
      <p:sp>
        <p:nvSpPr>
          <p:cNvPr name="TextBox 13" id="13"/>
          <p:cNvSpPr txBox="true"/>
          <p:nvPr/>
        </p:nvSpPr>
        <p:spPr>
          <a:xfrm rot="0">
            <a:off x="183417" y="6768610"/>
            <a:ext cx="10452216" cy="3471335"/>
          </a:xfrm>
          <a:prstGeom prst="rect">
            <a:avLst/>
          </a:prstGeom>
        </p:spPr>
        <p:txBody>
          <a:bodyPr anchor="t" rtlCol="false" tIns="0" lIns="0" bIns="0" rIns="0">
            <a:spAutoFit/>
          </a:bodyPr>
          <a:lstStyle/>
          <a:p>
            <a:pPr algn="l">
              <a:lnSpc>
                <a:spcPts val="3968"/>
              </a:lnSpc>
            </a:pPr>
            <a:r>
              <a:rPr lang="en-US" sz="3334" b="true">
                <a:solidFill>
                  <a:srgbClr val="59101E"/>
                </a:solidFill>
                <a:latin typeface="Glacial Indifference Bold"/>
                <a:ea typeface="Glacial Indifference Bold"/>
                <a:cs typeface="Glacial Indifference Bold"/>
                <a:sym typeface="Glacial Indifference Bold"/>
              </a:rPr>
              <a:t>In Christ, God’s seeking reaches its fullest expression. Jesus does not merely call sinners back; He enters their condition to restore what sin destroyed. Our deepest hope is therefore not stronger self-effort but Christ’s transforming grace, through which God restores His image and communion with us.</a:t>
            </a:r>
          </a:p>
        </p:txBody>
      </p:sp>
      <p:sp>
        <p:nvSpPr>
          <p:cNvPr name="TextBox 14" id="14"/>
          <p:cNvSpPr txBox="true"/>
          <p:nvPr/>
        </p:nvSpPr>
        <p:spPr>
          <a:xfrm rot="0">
            <a:off x="3870712" y="5564440"/>
            <a:ext cx="2361357" cy="1032720"/>
          </a:xfrm>
          <a:prstGeom prst="rect">
            <a:avLst/>
          </a:prstGeom>
        </p:spPr>
        <p:txBody>
          <a:bodyPr anchor="t" rtlCol="false" tIns="0" lIns="0" bIns="0" rIns="0">
            <a:spAutoFit/>
          </a:bodyPr>
          <a:lstStyle/>
          <a:p>
            <a:pPr algn="l">
              <a:lnSpc>
                <a:spcPts val="7575"/>
              </a:lnSpc>
            </a:pPr>
            <a:r>
              <a:rPr lang="en-US" sz="8416" b="true">
                <a:solidFill>
                  <a:srgbClr val="59101E"/>
                </a:solidFill>
                <a:latin typeface="Glacial Indifference Bold"/>
                <a:ea typeface="Glacial Indifference Bold"/>
                <a:cs typeface="Glacial Indifference Bold"/>
                <a:sym typeface="Glacial Indifference Bold"/>
              </a:rPr>
              <a:t>LIFE</a:t>
            </a:r>
          </a:p>
        </p:txBody>
      </p:sp>
    </p:spTree>
  </p:cSld>
  <p:clrMapOvr>
    <a:masterClrMapping/>
  </p:clrMapOvr>
</p:sld>
</file>

<file path=ppt/slides/slide12.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306949" y="525605"/>
            <a:ext cx="10332968" cy="592081"/>
          </a:xfrm>
          <a:prstGeom prst="rect">
            <a:avLst/>
          </a:prstGeom>
        </p:spPr>
        <p:txBody>
          <a:bodyPr anchor="t" rtlCol="false" tIns="0" lIns="0" bIns="0" rIns="0">
            <a:spAutoFit/>
          </a:bodyPr>
          <a:lstStyle/>
          <a:p>
            <a:pPr algn="l">
              <a:lnSpc>
                <a:spcPts val="2286"/>
              </a:lnSpc>
            </a:pPr>
            <a:r>
              <a:rPr lang="en-US" sz="2540" b="true">
                <a:solidFill>
                  <a:srgbClr val="DF5C4E"/>
                </a:solidFill>
                <a:latin typeface="Glacial Indifference Bold"/>
                <a:ea typeface="Glacial Indifference Bold"/>
                <a:cs typeface="Glacial Indifference Bold"/>
                <a:sym typeface="Glacial Indifference Bold"/>
              </a:rPr>
              <a:t>Expelled From the Garden</a:t>
            </a:r>
          </a:p>
          <a:p>
            <a:pPr algn="l">
              <a:lnSpc>
                <a:spcPts val="2286"/>
              </a:lnSpc>
            </a:pPr>
          </a:p>
        </p:txBody>
      </p:sp>
      <p:sp>
        <p:nvSpPr>
          <p:cNvPr name="TextBox 3" id="3"/>
          <p:cNvSpPr txBox="true"/>
          <p:nvPr/>
        </p:nvSpPr>
        <p:spPr>
          <a:xfrm rot="0">
            <a:off x="306949" y="170631"/>
            <a:ext cx="10482433" cy="316873"/>
          </a:xfrm>
          <a:prstGeom prst="rect">
            <a:avLst/>
          </a:prstGeom>
        </p:spPr>
        <p:txBody>
          <a:bodyPr anchor="t" rtlCol="false" tIns="0" lIns="0" bIns="0" rIns="0">
            <a:spAutoFit/>
          </a:bodyPr>
          <a:lstStyle/>
          <a:p>
            <a:pPr algn="l">
              <a:lnSpc>
                <a:spcPts val="2356"/>
              </a:lnSpc>
            </a:pPr>
            <a:r>
              <a:rPr lang="en-US" sz="2480" b="true">
                <a:solidFill>
                  <a:srgbClr val="59101E"/>
                </a:solidFill>
                <a:latin typeface="Glacial Indifference Bold"/>
                <a:ea typeface="Glacial Indifference Bold"/>
                <a:cs typeface="Glacial Indifference Bold"/>
                <a:sym typeface="Glacial Indifference Bold"/>
              </a:rPr>
              <a:t>LESSON 1 - THE CREATOR SPEAKS I </a:t>
            </a:r>
            <a:r>
              <a:rPr lang="en-US" sz="2480" b="true">
                <a:solidFill>
                  <a:srgbClr val="DF5C4E"/>
                </a:solidFill>
                <a:latin typeface="Glacial Indifference Bold"/>
                <a:ea typeface="Glacial Indifference Bold"/>
                <a:cs typeface="Glacial Indifference Bold"/>
                <a:sym typeface="Glacial Indifference Bold"/>
              </a:rPr>
              <a:t>WEDNESDAY</a:t>
            </a:r>
          </a:p>
        </p:txBody>
      </p:sp>
      <p:sp>
        <p:nvSpPr>
          <p:cNvPr name="AutoShape 4" id="4"/>
          <p:cNvSpPr/>
          <p:nvPr/>
        </p:nvSpPr>
        <p:spPr>
          <a:xfrm>
            <a:off x="306949" y="874799"/>
            <a:ext cx="1132438" cy="0"/>
          </a:xfrm>
          <a:prstGeom prst="line">
            <a:avLst/>
          </a:prstGeom>
          <a:ln cap="flat" w="9525">
            <a:solidFill>
              <a:srgbClr val="000000"/>
            </a:solidFill>
            <a:prstDash val="solid"/>
            <a:headEnd type="none" len="sm" w="sm"/>
            <a:tailEnd type="none" len="sm" w="sm"/>
          </a:ln>
        </p:spPr>
      </p:sp>
      <p:grpSp>
        <p:nvGrpSpPr>
          <p:cNvPr name="Group 5" id="5"/>
          <p:cNvGrpSpPr/>
          <p:nvPr/>
        </p:nvGrpSpPr>
        <p:grpSpPr>
          <a:xfrm rot="0">
            <a:off x="-154316" y="1758530"/>
            <a:ext cx="5105394" cy="696514"/>
            <a:chOff x="0" y="0"/>
            <a:chExt cx="1727163" cy="235632"/>
          </a:xfrm>
        </p:grpSpPr>
        <p:sp>
          <p:nvSpPr>
            <p:cNvPr name="Freeform 6" id="6"/>
            <p:cNvSpPr/>
            <p:nvPr/>
          </p:nvSpPr>
          <p:spPr>
            <a:xfrm flipH="false" flipV="false" rot="0">
              <a:off x="0" y="0"/>
              <a:ext cx="1727163" cy="235632"/>
            </a:xfrm>
            <a:custGeom>
              <a:avLst/>
              <a:gdLst/>
              <a:ahLst/>
              <a:cxnLst/>
              <a:rect r="r" b="b" t="t" l="l"/>
              <a:pathLst>
                <a:path h="235632" w="1727163">
                  <a:moveTo>
                    <a:pt x="0" y="0"/>
                  </a:moveTo>
                  <a:lnTo>
                    <a:pt x="1727163" y="0"/>
                  </a:lnTo>
                  <a:lnTo>
                    <a:pt x="1727163" y="235632"/>
                  </a:lnTo>
                  <a:lnTo>
                    <a:pt x="0" y="235632"/>
                  </a:lnTo>
                  <a:close/>
                </a:path>
              </a:pathLst>
            </a:custGeom>
            <a:solidFill>
              <a:srgbClr val="4F001D">
                <a:alpha val="30980"/>
              </a:srgbClr>
            </a:solidFill>
          </p:spPr>
        </p:sp>
      </p:grpSp>
      <p:sp>
        <p:nvSpPr>
          <p:cNvPr name="TextBox 7" id="7"/>
          <p:cNvSpPr txBox="true"/>
          <p:nvPr/>
        </p:nvSpPr>
        <p:spPr>
          <a:xfrm rot="0">
            <a:off x="183417" y="1422325"/>
            <a:ext cx="3687294" cy="1032720"/>
          </a:xfrm>
          <a:prstGeom prst="rect">
            <a:avLst/>
          </a:prstGeom>
        </p:spPr>
        <p:txBody>
          <a:bodyPr anchor="t" rtlCol="false" tIns="0" lIns="0" bIns="0" rIns="0">
            <a:spAutoFit/>
          </a:bodyPr>
          <a:lstStyle/>
          <a:p>
            <a:pPr algn="l">
              <a:lnSpc>
                <a:spcPts val="7575"/>
              </a:lnSpc>
            </a:pPr>
            <a:r>
              <a:rPr lang="en-US" sz="8416" b="true">
                <a:solidFill>
                  <a:srgbClr val="59101E"/>
                </a:solidFill>
                <a:latin typeface="Glacial Indifference Bold"/>
                <a:ea typeface="Glacial Indifference Bold"/>
                <a:cs typeface="Glacial Indifference Bold"/>
                <a:sym typeface="Glacial Indifference Bold"/>
              </a:rPr>
              <a:t>Gospel </a:t>
            </a:r>
          </a:p>
        </p:txBody>
      </p:sp>
      <p:sp>
        <p:nvSpPr>
          <p:cNvPr name="TextBox 8" id="8"/>
          <p:cNvSpPr txBox="true"/>
          <p:nvPr/>
        </p:nvSpPr>
        <p:spPr>
          <a:xfrm rot="0">
            <a:off x="183417" y="2616970"/>
            <a:ext cx="10452216" cy="2470448"/>
          </a:xfrm>
          <a:prstGeom prst="rect">
            <a:avLst/>
          </a:prstGeom>
        </p:spPr>
        <p:txBody>
          <a:bodyPr anchor="t" rtlCol="false" tIns="0" lIns="0" bIns="0" rIns="0">
            <a:spAutoFit/>
          </a:bodyPr>
          <a:lstStyle/>
          <a:p>
            <a:pPr algn="l">
              <a:lnSpc>
                <a:spcPts val="3254"/>
              </a:lnSpc>
            </a:pPr>
            <a:r>
              <a:rPr lang="en-US" sz="2734" b="true">
                <a:solidFill>
                  <a:srgbClr val="59101E"/>
                </a:solidFill>
                <a:latin typeface="Glacial Indifference Bold"/>
                <a:ea typeface="Glacial Indifference Bold"/>
                <a:cs typeface="Glacial Indifference Bold"/>
                <a:sym typeface="Glacial Indifference Bold"/>
              </a:rPr>
              <a:t>Sin did not merely change humanity’s circumstances; it disrupted direct communion with God. Exile from Eden reveals the relational cost of rebellion. Yet separation was not abandonment. God Himself initiated redemption, giving humanity the first gospel promise, demonstrating that judgment remains surrounded by divine mercy.</a:t>
            </a:r>
          </a:p>
        </p:txBody>
      </p:sp>
      <p:sp>
        <p:nvSpPr>
          <p:cNvPr name="TextBox 9" id="9"/>
          <p:cNvSpPr txBox="true"/>
          <p:nvPr/>
        </p:nvSpPr>
        <p:spPr>
          <a:xfrm rot="0">
            <a:off x="3870712" y="1565804"/>
            <a:ext cx="3777675" cy="889240"/>
          </a:xfrm>
          <a:prstGeom prst="rect">
            <a:avLst/>
          </a:prstGeom>
        </p:spPr>
        <p:txBody>
          <a:bodyPr anchor="t" rtlCol="false" tIns="0" lIns="0" bIns="0" rIns="0">
            <a:spAutoFit/>
          </a:bodyPr>
          <a:lstStyle/>
          <a:p>
            <a:pPr algn="l">
              <a:lnSpc>
                <a:spcPts val="6549"/>
              </a:lnSpc>
            </a:pPr>
            <a:r>
              <a:rPr lang="en-US" sz="7277" b="true">
                <a:solidFill>
                  <a:srgbClr val="59101E"/>
                </a:solidFill>
                <a:latin typeface="Glacial Indifference Bold"/>
                <a:ea typeface="Glacial Indifference Bold"/>
                <a:cs typeface="Glacial Indifference Bold"/>
                <a:sym typeface="Glacial Indifference Bold"/>
              </a:rPr>
              <a:t>THEMES</a:t>
            </a:r>
          </a:p>
        </p:txBody>
      </p:sp>
      <p:grpSp>
        <p:nvGrpSpPr>
          <p:cNvPr name="Group 10" id="10"/>
          <p:cNvGrpSpPr/>
          <p:nvPr/>
        </p:nvGrpSpPr>
        <p:grpSpPr>
          <a:xfrm rot="0">
            <a:off x="-154316" y="5900645"/>
            <a:ext cx="5105394" cy="696514"/>
            <a:chOff x="0" y="0"/>
            <a:chExt cx="1727163" cy="235632"/>
          </a:xfrm>
        </p:grpSpPr>
        <p:sp>
          <p:nvSpPr>
            <p:cNvPr name="Freeform 11" id="11"/>
            <p:cNvSpPr/>
            <p:nvPr/>
          </p:nvSpPr>
          <p:spPr>
            <a:xfrm flipH="false" flipV="false" rot="0">
              <a:off x="0" y="0"/>
              <a:ext cx="1727163" cy="235632"/>
            </a:xfrm>
            <a:custGeom>
              <a:avLst/>
              <a:gdLst/>
              <a:ahLst/>
              <a:cxnLst/>
              <a:rect r="r" b="b" t="t" l="l"/>
              <a:pathLst>
                <a:path h="235632" w="1727163">
                  <a:moveTo>
                    <a:pt x="0" y="0"/>
                  </a:moveTo>
                  <a:lnTo>
                    <a:pt x="1727163" y="0"/>
                  </a:lnTo>
                  <a:lnTo>
                    <a:pt x="1727163" y="235632"/>
                  </a:lnTo>
                  <a:lnTo>
                    <a:pt x="0" y="235632"/>
                  </a:lnTo>
                  <a:close/>
                </a:path>
              </a:pathLst>
            </a:custGeom>
            <a:solidFill>
              <a:srgbClr val="4F001D">
                <a:alpha val="30980"/>
              </a:srgbClr>
            </a:solidFill>
          </p:spPr>
        </p:sp>
      </p:grpSp>
      <p:sp>
        <p:nvSpPr>
          <p:cNvPr name="TextBox 12" id="12"/>
          <p:cNvSpPr txBox="true"/>
          <p:nvPr/>
        </p:nvSpPr>
        <p:spPr>
          <a:xfrm rot="0">
            <a:off x="183417" y="5564440"/>
            <a:ext cx="3687294" cy="1032720"/>
          </a:xfrm>
          <a:prstGeom prst="rect">
            <a:avLst/>
          </a:prstGeom>
        </p:spPr>
        <p:txBody>
          <a:bodyPr anchor="t" rtlCol="false" tIns="0" lIns="0" bIns="0" rIns="0">
            <a:spAutoFit/>
          </a:bodyPr>
          <a:lstStyle/>
          <a:p>
            <a:pPr algn="l">
              <a:lnSpc>
                <a:spcPts val="7575"/>
              </a:lnSpc>
            </a:pPr>
            <a:r>
              <a:rPr lang="en-US" sz="8416" b="true">
                <a:solidFill>
                  <a:srgbClr val="59101E"/>
                </a:solidFill>
                <a:latin typeface="Glacial Indifference Bold"/>
                <a:ea typeface="Glacial Indifference Bold"/>
                <a:cs typeface="Glacial Indifference Bold"/>
                <a:sym typeface="Glacial Indifference Bold"/>
              </a:rPr>
              <a:t>Gospel </a:t>
            </a:r>
          </a:p>
        </p:txBody>
      </p:sp>
      <p:sp>
        <p:nvSpPr>
          <p:cNvPr name="TextBox 13" id="13"/>
          <p:cNvSpPr txBox="true"/>
          <p:nvPr/>
        </p:nvSpPr>
        <p:spPr>
          <a:xfrm rot="0">
            <a:off x="183417" y="6768610"/>
            <a:ext cx="10452216" cy="2976035"/>
          </a:xfrm>
          <a:prstGeom prst="rect">
            <a:avLst/>
          </a:prstGeom>
        </p:spPr>
        <p:txBody>
          <a:bodyPr anchor="t" rtlCol="false" tIns="0" lIns="0" bIns="0" rIns="0">
            <a:spAutoFit/>
          </a:bodyPr>
          <a:lstStyle/>
          <a:p>
            <a:pPr algn="l">
              <a:lnSpc>
                <a:spcPts val="3968"/>
              </a:lnSpc>
            </a:pPr>
            <a:r>
              <a:rPr lang="en-US" sz="3334" b="true">
                <a:solidFill>
                  <a:srgbClr val="59101E"/>
                </a:solidFill>
                <a:latin typeface="Glacial Indifference Bold"/>
                <a:ea typeface="Glacial Indifference Bold"/>
                <a:cs typeface="Glacial Indifference Bold"/>
                <a:sym typeface="Glacial Indifference Bold"/>
              </a:rPr>
              <a:t>Genesis 3:15 points beyond Eden to Christ, whose death and resurrection overcome sin and open the way back to God. The sanctuary, incarnation, and Christ’s heavenly ministry all testify that God’s purpose is restoration. Salvation is ultimately God bringing His children home into His presence.</a:t>
            </a:r>
          </a:p>
        </p:txBody>
      </p:sp>
      <p:sp>
        <p:nvSpPr>
          <p:cNvPr name="TextBox 14" id="14"/>
          <p:cNvSpPr txBox="true"/>
          <p:nvPr/>
        </p:nvSpPr>
        <p:spPr>
          <a:xfrm rot="0">
            <a:off x="3870712" y="5564440"/>
            <a:ext cx="2361357" cy="1032720"/>
          </a:xfrm>
          <a:prstGeom prst="rect">
            <a:avLst/>
          </a:prstGeom>
        </p:spPr>
        <p:txBody>
          <a:bodyPr anchor="t" rtlCol="false" tIns="0" lIns="0" bIns="0" rIns="0">
            <a:spAutoFit/>
          </a:bodyPr>
          <a:lstStyle/>
          <a:p>
            <a:pPr algn="l">
              <a:lnSpc>
                <a:spcPts val="7575"/>
              </a:lnSpc>
            </a:pPr>
            <a:r>
              <a:rPr lang="en-US" sz="8416" b="true">
                <a:solidFill>
                  <a:srgbClr val="59101E"/>
                </a:solidFill>
                <a:latin typeface="Glacial Indifference Bold"/>
                <a:ea typeface="Glacial Indifference Bold"/>
                <a:cs typeface="Glacial Indifference Bold"/>
                <a:sym typeface="Glacial Indifference Bold"/>
              </a:rPr>
              <a:t>LIFE</a:t>
            </a:r>
          </a:p>
        </p:txBody>
      </p:sp>
    </p:spTree>
  </p:cSld>
  <p:clrMapOvr>
    <a:masterClrMapping/>
  </p:clrMapOvr>
</p:sld>
</file>

<file path=ppt/slides/slide13.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AutoShape 2" id="2"/>
          <p:cNvSpPr/>
          <p:nvPr/>
        </p:nvSpPr>
        <p:spPr>
          <a:xfrm rot="0">
            <a:off x="306949" y="870036"/>
            <a:ext cx="1132438" cy="0"/>
          </a:xfrm>
          <a:prstGeom prst="line">
            <a:avLst/>
          </a:prstGeom>
          <a:ln cap="flat" w="9525">
            <a:solidFill>
              <a:srgbClr val="000000"/>
            </a:solidFill>
            <a:prstDash val="solid"/>
            <a:headEnd type="none" len="sm" w="sm"/>
            <a:tailEnd type="none" len="sm" w="sm"/>
          </a:ln>
        </p:spPr>
      </p:sp>
      <p:grpSp>
        <p:nvGrpSpPr>
          <p:cNvPr name="Group 3" id="3"/>
          <p:cNvGrpSpPr/>
          <p:nvPr/>
        </p:nvGrpSpPr>
        <p:grpSpPr>
          <a:xfrm rot="0">
            <a:off x="1907750" y="874799"/>
            <a:ext cx="9065050" cy="496714"/>
            <a:chOff x="0" y="0"/>
            <a:chExt cx="3066722" cy="168039"/>
          </a:xfrm>
        </p:grpSpPr>
        <p:sp>
          <p:nvSpPr>
            <p:cNvPr name="Freeform 4" id="4"/>
            <p:cNvSpPr/>
            <p:nvPr/>
          </p:nvSpPr>
          <p:spPr>
            <a:xfrm flipH="false" flipV="false" rot="0">
              <a:off x="0" y="0"/>
              <a:ext cx="3066722" cy="168039"/>
            </a:xfrm>
            <a:custGeom>
              <a:avLst/>
              <a:gdLst/>
              <a:ahLst/>
              <a:cxnLst/>
              <a:rect r="r" b="b" t="t" l="l"/>
              <a:pathLst>
                <a:path h="168039" w="3066722">
                  <a:moveTo>
                    <a:pt x="0" y="0"/>
                  </a:moveTo>
                  <a:lnTo>
                    <a:pt x="3066722" y="0"/>
                  </a:lnTo>
                  <a:lnTo>
                    <a:pt x="3066722" y="168039"/>
                  </a:lnTo>
                  <a:lnTo>
                    <a:pt x="0" y="168039"/>
                  </a:lnTo>
                  <a:close/>
                </a:path>
              </a:pathLst>
            </a:custGeom>
            <a:solidFill>
              <a:srgbClr val="EF6C2B">
                <a:alpha val="30980"/>
              </a:srgbClr>
            </a:solidFill>
          </p:spPr>
        </p:sp>
      </p:grpSp>
      <p:sp>
        <p:nvSpPr>
          <p:cNvPr name="TextBox 5" id="5"/>
          <p:cNvSpPr txBox="true"/>
          <p:nvPr/>
        </p:nvSpPr>
        <p:spPr>
          <a:xfrm rot="0">
            <a:off x="1907750" y="966625"/>
            <a:ext cx="9065050" cy="494036"/>
          </a:xfrm>
          <a:prstGeom prst="rect">
            <a:avLst/>
          </a:prstGeom>
        </p:spPr>
        <p:txBody>
          <a:bodyPr anchor="t" rtlCol="false" tIns="0" lIns="0" bIns="0" rIns="0">
            <a:spAutoFit/>
          </a:bodyPr>
          <a:lstStyle/>
          <a:p>
            <a:pPr algn="r">
              <a:lnSpc>
                <a:spcPts val="3463"/>
              </a:lnSpc>
            </a:pPr>
            <a:r>
              <a:rPr lang="en-US" b="true" sz="4440">
                <a:solidFill>
                  <a:srgbClr val="59101E"/>
                </a:solidFill>
                <a:latin typeface="Glacial Indifference Bold"/>
                <a:ea typeface="Glacial Indifference Bold"/>
                <a:cs typeface="Glacial Indifference Bold"/>
                <a:sym typeface="Glacial Indifference Bold"/>
              </a:rPr>
              <a:t>ANSWER TO THE MAIN QUESTIONS</a:t>
            </a:r>
          </a:p>
        </p:txBody>
      </p:sp>
      <p:sp>
        <p:nvSpPr>
          <p:cNvPr name="AutoShape 6" id="6"/>
          <p:cNvSpPr/>
          <p:nvPr/>
        </p:nvSpPr>
        <p:spPr>
          <a:xfrm>
            <a:off x="6544063" y="1427185"/>
            <a:ext cx="4245319" cy="0"/>
          </a:xfrm>
          <a:prstGeom prst="line">
            <a:avLst/>
          </a:prstGeom>
          <a:ln cap="rnd" w="28575">
            <a:solidFill>
              <a:srgbClr val="4F001D"/>
            </a:solidFill>
            <a:prstDash val="solid"/>
            <a:headEnd type="none" len="sm" w="sm"/>
            <a:tailEnd type="none" len="sm" w="sm"/>
          </a:ln>
        </p:spPr>
      </p:sp>
      <p:sp>
        <p:nvSpPr>
          <p:cNvPr name="TextBox 7" id="7"/>
          <p:cNvSpPr txBox="true"/>
          <p:nvPr/>
        </p:nvSpPr>
        <p:spPr>
          <a:xfrm rot="0">
            <a:off x="264318" y="1936911"/>
            <a:ext cx="10444164" cy="1745993"/>
          </a:xfrm>
          <a:prstGeom prst="rect">
            <a:avLst/>
          </a:prstGeom>
        </p:spPr>
        <p:txBody>
          <a:bodyPr anchor="t" rtlCol="false" tIns="0" lIns="0" bIns="0" rIns="0">
            <a:spAutoFit/>
          </a:bodyPr>
          <a:lstStyle/>
          <a:p>
            <a:pPr algn="l">
              <a:lnSpc>
                <a:spcPts val="2768"/>
              </a:lnSpc>
            </a:pPr>
            <a:r>
              <a:rPr lang="en-US" sz="3076" b="true">
                <a:solidFill>
                  <a:srgbClr val="DF5C4E"/>
                </a:solidFill>
                <a:latin typeface="Glacial Indifference Bold"/>
                <a:ea typeface="Glacial Indifference Bold"/>
                <a:cs typeface="Glacial Indifference Bold"/>
                <a:sym typeface="Glacial Indifference Bold"/>
              </a:rPr>
              <a:t>Q: How have you felt after doing something that was not right? Guilt? Shame? Self-loathing? What were the consequences? How did your faith in God, and the promise of the gospel, keep you from giving up on faith entirely?</a:t>
            </a:r>
          </a:p>
        </p:txBody>
      </p:sp>
      <p:sp>
        <p:nvSpPr>
          <p:cNvPr name="TextBox 8" id="8"/>
          <p:cNvSpPr txBox="true"/>
          <p:nvPr/>
        </p:nvSpPr>
        <p:spPr>
          <a:xfrm rot="0">
            <a:off x="264318" y="3768629"/>
            <a:ext cx="1758683" cy="374393"/>
          </a:xfrm>
          <a:prstGeom prst="rect">
            <a:avLst/>
          </a:prstGeom>
        </p:spPr>
        <p:txBody>
          <a:bodyPr anchor="t" rtlCol="false" tIns="0" lIns="0" bIns="0" rIns="0">
            <a:spAutoFit/>
          </a:bodyPr>
          <a:lstStyle/>
          <a:p>
            <a:pPr algn="l">
              <a:lnSpc>
                <a:spcPts val="2768"/>
              </a:lnSpc>
            </a:pPr>
            <a:r>
              <a:rPr lang="en-US" b="true" sz="3076">
                <a:solidFill>
                  <a:srgbClr val="59101E"/>
                </a:solidFill>
                <a:latin typeface="Glacial Indifference Bold"/>
                <a:ea typeface="Glacial Indifference Bold"/>
                <a:cs typeface="Glacial Indifference Bold"/>
                <a:sym typeface="Glacial Indifference Bold"/>
              </a:rPr>
              <a:t>ANSWER:</a:t>
            </a:r>
          </a:p>
        </p:txBody>
      </p:sp>
      <p:sp>
        <p:nvSpPr>
          <p:cNvPr name="TextBox 9" id="9"/>
          <p:cNvSpPr txBox="true"/>
          <p:nvPr/>
        </p:nvSpPr>
        <p:spPr>
          <a:xfrm rot="0">
            <a:off x="938510" y="4144071"/>
            <a:ext cx="9692621" cy="4887678"/>
          </a:xfrm>
          <a:prstGeom prst="rect">
            <a:avLst/>
          </a:prstGeom>
        </p:spPr>
        <p:txBody>
          <a:bodyPr anchor="t" rtlCol="false" tIns="0" lIns="0" bIns="0" rIns="0">
            <a:spAutoFit/>
          </a:bodyPr>
          <a:lstStyle/>
          <a:p>
            <a:pPr algn="l">
              <a:lnSpc>
                <a:spcPts val="4319"/>
              </a:lnSpc>
            </a:pPr>
            <a:r>
              <a:rPr lang="en-US" sz="3483" b="true">
                <a:solidFill>
                  <a:srgbClr val="59101E"/>
                </a:solidFill>
                <a:latin typeface="Glacial Indifference Bold"/>
                <a:ea typeface="Glacial Indifference Bold"/>
                <a:cs typeface="Glacial Indifference Bold"/>
                <a:sym typeface="Glacial Indifference Bold"/>
              </a:rPr>
              <a:t>When I have done what I knew was wrong, guilt and shame can make me want to hide from God, just as Adam and Eve did. Yet the gospel reminds me that God does not abandon me in my failure. Christ meets me with grace, restores my identity, and calls me back into fellowship with Him. This keeps me from believing that my failure is greater than God’s mercy.</a:t>
            </a:r>
          </a:p>
        </p:txBody>
      </p:sp>
      <p:sp>
        <p:nvSpPr>
          <p:cNvPr name="TextBox 10" id="10"/>
          <p:cNvSpPr txBox="true"/>
          <p:nvPr/>
        </p:nvSpPr>
        <p:spPr>
          <a:xfrm rot="0">
            <a:off x="306949" y="525605"/>
            <a:ext cx="10401533" cy="592081"/>
          </a:xfrm>
          <a:prstGeom prst="rect">
            <a:avLst/>
          </a:prstGeom>
        </p:spPr>
        <p:txBody>
          <a:bodyPr anchor="t" rtlCol="false" tIns="0" lIns="0" bIns="0" rIns="0">
            <a:spAutoFit/>
          </a:bodyPr>
          <a:lstStyle/>
          <a:p>
            <a:pPr algn="l">
              <a:lnSpc>
                <a:spcPts val="2286"/>
              </a:lnSpc>
            </a:pPr>
            <a:r>
              <a:rPr lang="en-US" sz="2540" b="true">
                <a:solidFill>
                  <a:srgbClr val="DF5C4E"/>
                </a:solidFill>
                <a:latin typeface="Glacial Indifference Bold"/>
                <a:ea typeface="Glacial Indifference Bold"/>
                <a:cs typeface="Glacial Indifference Bold"/>
                <a:sym typeface="Glacial Indifference Bold"/>
              </a:rPr>
              <a:t>Expelled From the Garden</a:t>
            </a:r>
          </a:p>
          <a:p>
            <a:pPr algn="l">
              <a:lnSpc>
                <a:spcPts val="2286"/>
              </a:lnSpc>
            </a:pPr>
          </a:p>
        </p:txBody>
      </p:sp>
      <p:sp>
        <p:nvSpPr>
          <p:cNvPr name="TextBox 11" id="11"/>
          <p:cNvSpPr txBox="true"/>
          <p:nvPr/>
        </p:nvSpPr>
        <p:spPr>
          <a:xfrm rot="0">
            <a:off x="306949" y="170631"/>
            <a:ext cx="10401533" cy="316873"/>
          </a:xfrm>
          <a:prstGeom prst="rect">
            <a:avLst/>
          </a:prstGeom>
        </p:spPr>
        <p:txBody>
          <a:bodyPr anchor="t" rtlCol="false" tIns="0" lIns="0" bIns="0" rIns="0">
            <a:spAutoFit/>
          </a:bodyPr>
          <a:lstStyle/>
          <a:p>
            <a:pPr algn="l">
              <a:lnSpc>
                <a:spcPts val="2356"/>
              </a:lnSpc>
            </a:pPr>
            <a:r>
              <a:rPr lang="en-US" sz="2480" b="true">
                <a:solidFill>
                  <a:srgbClr val="59101E"/>
                </a:solidFill>
                <a:latin typeface="Glacial Indifference Bold"/>
                <a:ea typeface="Glacial Indifference Bold"/>
                <a:cs typeface="Glacial Indifference Bold"/>
                <a:sym typeface="Glacial Indifference Bold"/>
              </a:rPr>
              <a:t>LESSON 1 - THE CREATOR SPEAKS I </a:t>
            </a:r>
            <a:r>
              <a:rPr lang="en-US" sz="2480" b="true">
                <a:solidFill>
                  <a:srgbClr val="DF5C4E"/>
                </a:solidFill>
                <a:latin typeface="Glacial Indifference Bold"/>
                <a:ea typeface="Glacial Indifference Bold"/>
                <a:cs typeface="Glacial Indifference Bold"/>
                <a:sym typeface="Glacial Indifference Bold"/>
              </a:rPr>
              <a:t>WEDNESDAY</a:t>
            </a:r>
          </a:p>
        </p:txBody>
      </p:sp>
    </p:spTree>
  </p:cSld>
  <p:clrMapOvr>
    <a:masterClrMapping/>
  </p:clrMapOvr>
</p:sld>
</file>

<file path=ppt/slides/slide14.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306949" y="525605"/>
            <a:ext cx="10482433" cy="592081"/>
          </a:xfrm>
          <a:prstGeom prst="rect">
            <a:avLst/>
          </a:prstGeom>
        </p:spPr>
        <p:txBody>
          <a:bodyPr anchor="t" rtlCol="false" tIns="0" lIns="0" bIns="0" rIns="0">
            <a:spAutoFit/>
          </a:bodyPr>
          <a:lstStyle/>
          <a:p>
            <a:pPr algn="l">
              <a:lnSpc>
                <a:spcPts val="2286"/>
              </a:lnSpc>
            </a:pPr>
            <a:r>
              <a:rPr lang="en-US" sz="2540" b="true">
                <a:solidFill>
                  <a:srgbClr val="DF5C4E"/>
                </a:solidFill>
                <a:latin typeface="Glacial Indifference Bold"/>
                <a:ea typeface="Glacial Indifference Bold"/>
                <a:cs typeface="Glacial Indifference Bold"/>
                <a:sym typeface="Glacial Indifference Bold"/>
              </a:rPr>
              <a:t>God's Spokespeople</a:t>
            </a:r>
          </a:p>
          <a:p>
            <a:pPr algn="l">
              <a:lnSpc>
                <a:spcPts val="2286"/>
              </a:lnSpc>
            </a:pPr>
          </a:p>
        </p:txBody>
      </p:sp>
      <p:sp>
        <p:nvSpPr>
          <p:cNvPr name="TextBox 3" id="3"/>
          <p:cNvSpPr txBox="true"/>
          <p:nvPr/>
        </p:nvSpPr>
        <p:spPr>
          <a:xfrm rot="0">
            <a:off x="306949" y="170631"/>
            <a:ext cx="10482433" cy="316873"/>
          </a:xfrm>
          <a:prstGeom prst="rect">
            <a:avLst/>
          </a:prstGeom>
        </p:spPr>
        <p:txBody>
          <a:bodyPr anchor="t" rtlCol="false" tIns="0" lIns="0" bIns="0" rIns="0">
            <a:spAutoFit/>
          </a:bodyPr>
          <a:lstStyle/>
          <a:p>
            <a:pPr algn="l">
              <a:lnSpc>
                <a:spcPts val="2356"/>
              </a:lnSpc>
            </a:pPr>
            <a:r>
              <a:rPr lang="en-US" sz="2480" b="true">
                <a:solidFill>
                  <a:srgbClr val="59101E"/>
                </a:solidFill>
                <a:latin typeface="Glacial Indifference Bold"/>
                <a:ea typeface="Glacial Indifference Bold"/>
                <a:cs typeface="Glacial Indifference Bold"/>
                <a:sym typeface="Glacial Indifference Bold"/>
              </a:rPr>
              <a:t>LESSON 1 - THE CREATOR SPEAKS I</a:t>
            </a:r>
            <a:r>
              <a:rPr lang="en-US" sz="2480" b="true">
                <a:solidFill>
                  <a:srgbClr val="00434D"/>
                </a:solidFill>
                <a:latin typeface="Glacial Indifference Bold"/>
                <a:ea typeface="Glacial Indifference Bold"/>
                <a:cs typeface="Glacial Indifference Bold"/>
                <a:sym typeface="Glacial Indifference Bold"/>
              </a:rPr>
              <a:t> </a:t>
            </a:r>
            <a:r>
              <a:rPr lang="en-US" sz="2480" b="true">
                <a:solidFill>
                  <a:srgbClr val="DF5C4E"/>
                </a:solidFill>
                <a:latin typeface="Glacial Indifference Bold"/>
                <a:ea typeface="Glacial Indifference Bold"/>
                <a:cs typeface="Glacial Indifference Bold"/>
                <a:sym typeface="Glacial Indifference Bold"/>
              </a:rPr>
              <a:t>THURSDAY</a:t>
            </a:r>
          </a:p>
        </p:txBody>
      </p:sp>
      <p:sp>
        <p:nvSpPr>
          <p:cNvPr name="AutoShape 4" id="4"/>
          <p:cNvSpPr/>
          <p:nvPr/>
        </p:nvSpPr>
        <p:spPr>
          <a:xfrm>
            <a:off x="306949" y="874799"/>
            <a:ext cx="1132438" cy="0"/>
          </a:xfrm>
          <a:prstGeom prst="line">
            <a:avLst/>
          </a:prstGeom>
          <a:ln cap="flat" w="9525">
            <a:solidFill>
              <a:srgbClr val="4F001D"/>
            </a:solidFill>
            <a:prstDash val="solid"/>
            <a:headEnd type="none" len="sm" w="sm"/>
            <a:tailEnd type="none" len="sm" w="sm"/>
          </a:ln>
        </p:spPr>
      </p:sp>
      <p:grpSp>
        <p:nvGrpSpPr>
          <p:cNvPr name="Group 5" id="5"/>
          <p:cNvGrpSpPr/>
          <p:nvPr/>
        </p:nvGrpSpPr>
        <p:grpSpPr>
          <a:xfrm rot="0">
            <a:off x="-154316" y="1758530"/>
            <a:ext cx="5105394" cy="696514"/>
            <a:chOff x="0" y="0"/>
            <a:chExt cx="1727163" cy="235632"/>
          </a:xfrm>
        </p:grpSpPr>
        <p:sp>
          <p:nvSpPr>
            <p:cNvPr name="Freeform 6" id="6"/>
            <p:cNvSpPr/>
            <p:nvPr/>
          </p:nvSpPr>
          <p:spPr>
            <a:xfrm flipH="false" flipV="false" rot="0">
              <a:off x="0" y="0"/>
              <a:ext cx="1727163" cy="235632"/>
            </a:xfrm>
            <a:custGeom>
              <a:avLst/>
              <a:gdLst/>
              <a:ahLst/>
              <a:cxnLst/>
              <a:rect r="r" b="b" t="t" l="l"/>
              <a:pathLst>
                <a:path h="235632" w="1727163">
                  <a:moveTo>
                    <a:pt x="0" y="0"/>
                  </a:moveTo>
                  <a:lnTo>
                    <a:pt x="1727163" y="0"/>
                  </a:lnTo>
                  <a:lnTo>
                    <a:pt x="1727163" y="235632"/>
                  </a:lnTo>
                  <a:lnTo>
                    <a:pt x="0" y="235632"/>
                  </a:lnTo>
                  <a:close/>
                </a:path>
              </a:pathLst>
            </a:custGeom>
            <a:solidFill>
              <a:srgbClr val="4F001D">
                <a:alpha val="30980"/>
              </a:srgbClr>
            </a:solidFill>
          </p:spPr>
        </p:sp>
      </p:grpSp>
      <p:sp>
        <p:nvSpPr>
          <p:cNvPr name="TextBox 7" id="7"/>
          <p:cNvSpPr txBox="true"/>
          <p:nvPr/>
        </p:nvSpPr>
        <p:spPr>
          <a:xfrm rot="0">
            <a:off x="183417" y="1422325"/>
            <a:ext cx="3687294" cy="1032720"/>
          </a:xfrm>
          <a:prstGeom prst="rect">
            <a:avLst/>
          </a:prstGeom>
        </p:spPr>
        <p:txBody>
          <a:bodyPr anchor="t" rtlCol="false" tIns="0" lIns="0" bIns="0" rIns="0">
            <a:spAutoFit/>
          </a:bodyPr>
          <a:lstStyle/>
          <a:p>
            <a:pPr algn="l">
              <a:lnSpc>
                <a:spcPts val="7575"/>
              </a:lnSpc>
            </a:pPr>
            <a:r>
              <a:rPr lang="en-US" sz="8416" b="true">
                <a:solidFill>
                  <a:srgbClr val="59101E"/>
                </a:solidFill>
                <a:latin typeface="Glacial Indifference Bold"/>
                <a:ea typeface="Glacial Indifference Bold"/>
                <a:cs typeface="Glacial Indifference Bold"/>
                <a:sym typeface="Glacial Indifference Bold"/>
              </a:rPr>
              <a:t>Gospel </a:t>
            </a:r>
          </a:p>
        </p:txBody>
      </p:sp>
      <p:sp>
        <p:nvSpPr>
          <p:cNvPr name="TextBox 8" id="8"/>
          <p:cNvSpPr txBox="true"/>
          <p:nvPr/>
        </p:nvSpPr>
        <p:spPr>
          <a:xfrm rot="0">
            <a:off x="183417" y="2616970"/>
            <a:ext cx="10452216" cy="2470448"/>
          </a:xfrm>
          <a:prstGeom prst="rect">
            <a:avLst/>
          </a:prstGeom>
        </p:spPr>
        <p:txBody>
          <a:bodyPr anchor="t" rtlCol="false" tIns="0" lIns="0" bIns="0" rIns="0">
            <a:spAutoFit/>
          </a:bodyPr>
          <a:lstStyle/>
          <a:p>
            <a:pPr algn="l">
              <a:lnSpc>
                <a:spcPts val="3254"/>
              </a:lnSpc>
            </a:pPr>
            <a:r>
              <a:rPr lang="en-US" sz="2734" b="true">
                <a:solidFill>
                  <a:srgbClr val="59101E"/>
                </a:solidFill>
                <a:latin typeface="Glacial Indifference Bold"/>
                <a:ea typeface="Glacial Indifference Bold"/>
                <a:cs typeface="Glacial Indifference Bold"/>
                <a:sym typeface="Glacial Indifference Bold"/>
              </a:rPr>
              <a:t>God’s communication after the Fall reveals His persistent self-disclosure despite humanity’s brokenness. Creation, Scripture, prophets, and the Spirit testify that God has not abandoned humanity. Yet all these forms of revelation find their center in Christ, because He perfectly reveals the Father’s character and saving purpose.</a:t>
            </a:r>
          </a:p>
        </p:txBody>
      </p:sp>
      <p:sp>
        <p:nvSpPr>
          <p:cNvPr name="TextBox 9" id="9"/>
          <p:cNvSpPr txBox="true"/>
          <p:nvPr/>
        </p:nvSpPr>
        <p:spPr>
          <a:xfrm rot="0">
            <a:off x="3870712" y="1565804"/>
            <a:ext cx="3777675" cy="889240"/>
          </a:xfrm>
          <a:prstGeom prst="rect">
            <a:avLst/>
          </a:prstGeom>
        </p:spPr>
        <p:txBody>
          <a:bodyPr anchor="t" rtlCol="false" tIns="0" lIns="0" bIns="0" rIns="0">
            <a:spAutoFit/>
          </a:bodyPr>
          <a:lstStyle/>
          <a:p>
            <a:pPr algn="l">
              <a:lnSpc>
                <a:spcPts val="6549"/>
              </a:lnSpc>
            </a:pPr>
            <a:r>
              <a:rPr lang="en-US" sz="7277" b="true">
                <a:solidFill>
                  <a:srgbClr val="59101E"/>
                </a:solidFill>
                <a:latin typeface="Glacial Indifference Bold"/>
                <a:ea typeface="Glacial Indifference Bold"/>
                <a:cs typeface="Glacial Indifference Bold"/>
                <a:sym typeface="Glacial Indifference Bold"/>
              </a:rPr>
              <a:t>THEMES</a:t>
            </a:r>
          </a:p>
        </p:txBody>
      </p:sp>
      <p:grpSp>
        <p:nvGrpSpPr>
          <p:cNvPr name="Group 10" id="10"/>
          <p:cNvGrpSpPr/>
          <p:nvPr/>
        </p:nvGrpSpPr>
        <p:grpSpPr>
          <a:xfrm rot="0">
            <a:off x="-154316" y="5900645"/>
            <a:ext cx="5105394" cy="696514"/>
            <a:chOff x="0" y="0"/>
            <a:chExt cx="1727163" cy="235632"/>
          </a:xfrm>
        </p:grpSpPr>
        <p:sp>
          <p:nvSpPr>
            <p:cNvPr name="Freeform 11" id="11"/>
            <p:cNvSpPr/>
            <p:nvPr/>
          </p:nvSpPr>
          <p:spPr>
            <a:xfrm flipH="false" flipV="false" rot="0">
              <a:off x="0" y="0"/>
              <a:ext cx="1727163" cy="235632"/>
            </a:xfrm>
            <a:custGeom>
              <a:avLst/>
              <a:gdLst/>
              <a:ahLst/>
              <a:cxnLst/>
              <a:rect r="r" b="b" t="t" l="l"/>
              <a:pathLst>
                <a:path h="235632" w="1727163">
                  <a:moveTo>
                    <a:pt x="0" y="0"/>
                  </a:moveTo>
                  <a:lnTo>
                    <a:pt x="1727163" y="0"/>
                  </a:lnTo>
                  <a:lnTo>
                    <a:pt x="1727163" y="235632"/>
                  </a:lnTo>
                  <a:lnTo>
                    <a:pt x="0" y="235632"/>
                  </a:lnTo>
                  <a:close/>
                </a:path>
              </a:pathLst>
            </a:custGeom>
            <a:solidFill>
              <a:srgbClr val="4F001D">
                <a:alpha val="30980"/>
              </a:srgbClr>
            </a:solidFill>
          </p:spPr>
        </p:sp>
      </p:grpSp>
      <p:sp>
        <p:nvSpPr>
          <p:cNvPr name="TextBox 12" id="12"/>
          <p:cNvSpPr txBox="true"/>
          <p:nvPr/>
        </p:nvSpPr>
        <p:spPr>
          <a:xfrm rot="0">
            <a:off x="183417" y="5564440"/>
            <a:ext cx="3687294" cy="1032720"/>
          </a:xfrm>
          <a:prstGeom prst="rect">
            <a:avLst/>
          </a:prstGeom>
        </p:spPr>
        <p:txBody>
          <a:bodyPr anchor="t" rtlCol="false" tIns="0" lIns="0" bIns="0" rIns="0">
            <a:spAutoFit/>
          </a:bodyPr>
          <a:lstStyle/>
          <a:p>
            <a:pPr algn="l">
              <a:lnSpc>
                <a:spcPts val="7575"/>
              </a:lnSpc>
            </a:pPr>
            <a:r>
              <a:rPr lang="en-US" sz="8416" b="true">
                <a:solidFill>
                  <a:srgbClr val="59101E"/>
                </a:solidFill>
                <a:latin typeface="Glacial Indifference Bold"/>
                <a:ea typeface="Glacial Indifference Bold"/>
                <a:cs typeface="Glacial Indifference Bold"/>
                <a:sym typeface="Glacial Indifference Bold"/>
              </a:rPr>
              <a:t>Gospel </a:t>
            </a:r>
          </a:p>
        </p:txBody>
      </p:sp>
      <p:sp>
        <p:nvSpPr>
          <p:cNvPr name="TextBox 13" id="13"/>
          <p:cNvSpPr txBox="true"/>
          <p:nvPr/>
        </p:nvSpPr>
        <p:spPr>
          <a:xfrm rot="0">
            <a:off x="183417" y="6759085"/>
            <a:ext cx="10452216" cy="2470448"/>
          </a:xfrm>
          <a:prstGeom prst="rect">
            <a:avLst/>
          </a:prstGeom>
        </p:spPr>
        <p:txBody>
          <a:bodyPr anchor="t" rtlCol="false" tIns="0" lIns="0" bIns="0" rIns="0">
            <a:spAutoFit/>
          </a:bodyPr>
          <a:lstStyle/>
          <a:p>
            <a:pPr algn="l">
              <a:lnSpc>
                <a:spcPts val="3254"/>
              </a:lnSpc>
            </a:pPr>
            <a:r>
              <a:rPr lang="en-US" b="true" sz="2734">
                <a:solidFill>
                  <a:srgbClr val="59101E"/>
                </a:solidFill>
                <a:latin typeface="Glacial Indifference Bold"/>
                <a:ea typeface="Glacial Indifference Bold"/>
                <a:cs typeface="Glacial Indifference Bold"/>
                <a:sym typeface="Glacial Indifference Bold"/>
              </a:rPr>
              <a:t>Theologically, revelation is not merely the transmission of divine information but God’s gracious movement toward relationship. Scripture and prophecy should therefore lead us beyond the messenger to Christ. In Jesus, God does not simply speak about salvation; He personally enters history to accomplish and embody it.</a:t>
            </a:r>
          </a:p>
        </p:txBody>
      </p:sp>
      <p:sp>
        <p:nvSpPr>
          <p:cNvPr name="TextBox 14" id="14"/>
          <p:cNvSpPr txBox="true"/>
          <p:nvPr/>
        </p:nvSpPr>
        <p:spPr>
          <a:xfrm rot="0">
            <a:off x="3870712" y="5564440"/>
            <a:ext cx="2361357" cy="1032720"/>
          </a:xfrm>
          <a:prstGeom prst="rect">
            <a:avLst/>
          </a:prstGeom>
        </p:spPr>
        <p:txBody>
          <a:bodyPr anchor="t" rtlCol="false" tIns="0" lIns="0" bIns="0" rIns="0">
            <a:spAutoFit/>
          </a:bodyPr>
          <a:lstStyle/>
          <a:p>
            <a:pPr algn="l">
              <a:lnSpc>
                <a:spcPts val="7575"/>
              </a:lnSpc>
            </a:pPr>
            <a:r>
              <a:rPr lang="en-US" sz="8416" b="true">
                <a:solidFill>
                  <a:srgbClr val="59101E"/>
                </a:solidFill>
                <a:latin typeface="Glacial Indifference Bold"/>
                <a:ea typeface="Glacial Indifference Bold"/>
                <a:cs typeface="Glacial Indifference Bold"/>
                <a:sym typeface="Glacial Indifference Bold"/>
              </a:rPr>
              <a:t>LIFE</a:t>
            </a:r>
          </a:p>
        </p:txBody>
      </p:sp>
    </p:spTree>
  </p:cSld>
  <p:clrMapOvr>
    <a:masterClrMapping/>
  </p:clrMapOvr>
</p:sld>
</file>

<file path=ppt/slides/slide15.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AutoShape 2" id="2"/>
          <p:cNvSpPr/>
          <p:nvPr/>
        </p:nvSpPr>
        <p:spPr>
          <a:xfrm rot="0">
            <a:off x="306949" y="870036"/>
            <a:ext cx="1132438" cy="0"/>
          </a:xfrm>
          <a:prstGeom prst="line">
            <a:avLst/>
          </a:prstGeom>
          <a:ln cap="flat" w="9525">
            <a:solidFill>
              <a:srgbClr val="000000"/>
            </a:solidFill>
            <a:prstDash val="solid"/>
            <a:headEnd type="none" len="sm" w="sm"/>
            <a:tailEnd type="none" len="sm" w="sm"/>
          </a:ln>
        </p:spPr>
      </p:sp>
      <p:grpSp>
        <p:nvGrpSpPr>
          <p:cNvPr name="Group 3" id="3"/>
          <p:cNvGrpSpPr/>
          <p:nvPr/>
        </p:nvGrpSpPr>
        <p:grpSpPr>
          <a:xfrm rot="0">
            <a:off x="1907750" y="874799"/>
            <a:ext cx="9065050" cy="496714"/>
            <a:chOff x="0" y="0"/>
            <a:chExt cx="3066722" cy="168039"/>
          </a:xfrm>
        </p:grpSpPr>
        <p:sp>
          <p:nvSpPr>
            <p:cNvPr name="Freeform 4" id="4"/>
            <p:cNvSpPr/>
            <p:nvPr/>
          </p:nvSpPr>
          <p:spPr>
            <a:xfrm flipH="false" flipV="false" rot="0">
              <a:off x="0" y="0"/>
              <a:ext cx="3066722" cy="168039"/>
            </a:xfrm>
            <a:custGeom>
              <a:avLst/>
              <a:gdLst/>
              <a:ahLst/>
              <a:cxnLst/>
              <a:rect r="r" b="b" t="t" l="l"/>
              <a:pathLst>
                <a:path h="168039" w="3066722">
                  <a:moveTo>
                    <a:pt x="0" y="0"/>
                  </a:moveTo>
                  <a:lnTo>
                    <a:pt x="3066722" y="0"/>
                  </a:lnTo>
                  <a:lnTo>
                    <a:pt x="3066722" y="168039"/>
                  </a:lnTo>
                  <a:lnTo>
                    <a:pt x="0" y="168039"/>
                  </a:lnTo>
                  <a:close/>
                </a:path>
              </a:pathLst>
            </a:custGeom>
            <a:solidFill>
              <a:srgbClr val="EF6C2B">
                <a:alpha val="30980"/>
              </a:srgbClr>
            </a:solidFill>
          </p:spPr>
        </p:sp>
      </p:grpSp>
      <p:sp>
        <p:nvSpPr>
          <p:cNvPr name="TextBox 5" id="5"/>
          <p:cNvSpPr txBox="true"/>
          <p:nvPr/>
        </p:nvSpPr>
        <p:spPr>
          <a:xfrm rot="0">
            <a:off x="1907750" y="966625"/>
            <a:ext cx="9065050" cy="494036"/>
          </a:xfrm>
          <a:prstGeom prst="rect">
            <a:avLst/>
          </a:prstGeom>
        </p:spPr>
        <p:txBody>
          <a:bodyPr anchor="t" rtlCol="false" tIns="0" lIns="0" bIns="0" rIns="0">
            <a:spAutoFit/>
          </a:bodyPr>
          <a:lstStyle/>
          <a:p>
            <a:pPr algn="r">
              <a:lnSpc>
                <a:spcPts val="3463"/>
              </a:lnSpc>
            </a:pPr>
            <a:r>
              <a:rPr lang="en-US" b="true" sz="4440">
                <a:solidFill>
                  <a:srgbClr val="59101E"/>
                </a:solidFill>
                <a:latin typeface="Glacial Indifference Bold"/>
                <a:ea typeface="Glacial Indifference Bold"/>
                <a:cs typeface="Glacial Indifference Bold"/>
                <a:sym typeface="Glacial Indifference Bold"/>
              </a:rPr>
              <a:t>ANSWER TO THE MAIN QUESTIONS</a:t>
            </a:r>
          </a:p>
        </p:txBody>
      </p:sp>
      <p:sp>
        <p:nvSpPr>
          <p:cNvPr name="AutoShape 6" id="6"/>
          <p:cNvSpPr/>
          <p:nvPr/>
        </p:nvSpPr>
        <p:spPr>
          <a:xfrm>
            <a:off x="6544063" y="1427185"/>
            <a:ext cx="4245319" cy="0"/>
          </a:xfrm>
          <a:prstGeom prst="line">
            <a:avLst/>
          </a:prstGeom>
          <a:ln cap="rnd" w="28575">
            <a:solidFill>
              <a:srgbClr val="4F001D"/>
            </a:solidFill>
            <a:prstDash val="solid"/>
            <a:headEnd type="none" len="sm" w="sm"/>
            <a:tailEnd type="none" len="sm" w="sm"/>
          </a:ln>
        </p:spPr>
      </p:sp>
      <p:sp>
        <p:nvSpPr>
          <p:cNvPr name="TextBox 7" id="7"/>
          <p:cNvSpPr txBox="true"/>
          <p:nvPr/>
        </p:nvSpPr>
        <p:spPr>
          <a:xfrm rot="0">
            <a:off x="192870" y="2177446"/>
            <a:ext cx="10444164" cy="1060193"/>
          </a:xfrm>
          <a:prstGeom prst="rect">
            <a:avLst/>
          </a:prstGeom>
        </p:spPr>
        <p:txBody>
          <a:bodyPr anchor="t" rtlCol="false" tIns="0" lIns="0" bIns="0" rIns="0">
            <a:spAutoFit/>
          </a:bodyPr>
          <a:lstStyle/>
          <a:p>
            <a:pPr algn="l">
              <a:lnSpc>
                <a:spcPts val="2768"/>
              </a:lnSpc>
            </a:pPr>
            <a:r>
              <a:rPr lang="en-US" sz="3076" b="true">
                <a:solidFill>
                  <a:srgbClr val="DF5C4E"/>
                </a:solidFill>
                <a:latin typeface="Glacial Indifference Bold"/>
                <a:ea typeface="Glacial Indifference Bold"/>
                <a:cs typeface="Glacial Indifference Bold"/>
                <a:sym typeface="Glacial Indifference Bold"/>
              </a:rPr>
              <a:t>Q: How much comfort do you get from knowing that Jesus, His love, His character, and His self-sacrifice, reveal to us what God the Father is really like?</a:t>
            </a:r>
          </a:p>
        </p:txBody>
      </p:sp>
      <p:sp>
        <p:nvSpPr>
          <p:cNvPr name="TextBox 8" id="8"/>
          <p:cNvSpPr txBox="true"/>
          <p:nvPr/>
        </p:nvSpPr>
        <p:spPr>
          <a:xfrm rot="0">
            <a:off x="249910" y="3704363"/>
            <a:ext cx="1758683" cy="374393"/>
          </a:xfrm>
          <a:prstGeom prst="rect">
            <a:avLst/>
          </a:prstGeom>
        </p:spPr>
        <p:txBody>
          <a:bodyPr anchor="t" rtlCol="false" tIns="0" lIns="0" bIns="0" rIns="0">
            <a:spAutoFit/>
          </a:bodyPr>
          <a:lstStyle/>
          <a:p>
            <a:pPr algn="l">
              <a:lnSpc>
                <a:spcPts val="2768"/>
              </a:lnSpc>
            </a:pPr>
            <a:r>
              <a:rPr lang="en-US" b="true" sz="3076">
                <a:solidFill>
                  <a:srgbClr val="59101E"/>
                </a:solidFill>
                <a:latin typeface="Glacial Indifference Bold"/>
                <a:ea typeface="Glacial Indifference Bold"/>
                <a:cs typeface="Glacial Indifference Bold"/>
                <a:sym typeface="Glacial Indifference Bold"/>
              </a:rPr>
              <a:t>ANSWER:</a:t>
            </a:r>
          </a:p>
        </p:txBody>
      </p:sp>
      <p:sp>
        <p:nvSpPr>
          <p:cNvPr name="TextBox 9" id="9"/>
          <p:cNvSpPr txBox="true"/>
          <p:nvPr/>
        </p:nvSpPr>
        <p:spPr>
          <a:xfrm rot="0">
            <a:off x="971569" y="4240681"/>
            <a:ext cx="9608426" cy="3935684"/>
          </a:xfrm>
          <a:prstGeom prst="rect">
            <a:avLst/>
          </a:prstGeom>
        </p:spPr>
        <p:txBody>
          <a:bodyPr anchor="t" rtlCol="false" tIns="0" lIns="0" bIns="0" rIns="0">
            <a:spAutoFit/>
          </a:bodyPr>
          <a:lstStyle/>
          <a:p>
            <a:pPr algn="l">
              <a:lnSpc>
                <a:spcPts val="3868"/>
              </a:lnSpc>
            </a:pPr>
            <a:r>
              <a:rPr lang="en-US" sz="4298" b="true">
                <a:solidFill>
                  <a:srgbClr val="59101E"/>
                </a:solidFill>
                <a:latin typeface="Glacial Indifference Bold"/>
                <a:ea typeface="Glacial Indifference Bold"/>
                <a:cs typeface="Glacial Indifference Bold"/>
                <a:sym typeface="Glacial Indifference Bold"/>
              </a:rPr>
              <a:t>The greatest comfort is knowing that Jesus removes every distorted picture of God. In Christ, we see that the Father is not distant, harsh, or reluctant to save, but self-giving love. Jesus’ sacrifice reveals God’s heart: He seeks us, bears our brokenness, and desires to restore us to Himself.</a:t>
            </a:r>
          </a:p>
        </p:txBody>
      </p:sp>
      <p:sp>
        <p:nvSpPr>
          <p:cNvPr name="TextBox 10" id="10"/>
          <p:cNvSpPr txBox="true"/>
          <p:nvPr/>
        </p:nvSpPr>
        <p:spPr>
          <a:xfrm rot="0">
            <a:off x="306949" y="525605"/>
            <a:ext cx="10482433" cy="592081"/>
          </a:xfrm>
          <a:prstGeom prst="rect">
            <a:avLst/>
          </a:prstGeom>
        </p:spPr>
        <p:txBody>
          <a:bodyPr anchor="t" rtlCol="false" tIns="0" lIns="0" bIns="0" rIns="0">
            <a:spAutoFit/>
          </a:bodyPr>
          <a:lstStyle/>
          <a:p>
            <a:pPr algn="l">
              <a:lnSpc>
                <a:spcPts val="2286"/>
              </a:lnSpc>
            </a:pPr>
            <a:r>
              <a:rPr lang="en-US" sz="2540" b="true">
                <a:solidFill>
                  <a:srgbClr val="DF5C4E"/>
                </a:solidFill>
                <a:latin typeface="Glacial Indifference Bold"/>
                <a:ea typeface="Glacial Indifference Bold"/>
                <a:cs typeface="Glacial Indifference Bold"/>
                <a:sym typeface="Glacial Indifference Bold"/>
              </a:rPr>
              <a:t>God's Spokespeople</a:t>
            </a:r>
          </a:p>
          <a:p>
            <a:pPr algn="l">
              <a:lnSpc>
                <a:spcPts val="2286"/>
              </a:lnSpc>
            </a:pPr>
          </a:p>
        </p:txBody>
      </p:sp>
      <p:sp>
        <p:nvSpPr>
          <p:cNvPr name="TextBox 11" id="11"/>
          <p:cNvSpPr txBox="true"/>
          <p:nvPr/>
        </p:nvSpPr>
        <p:spPr>
          <a:xfrm rot="0">
            <a:off x="306949" y="170631"/>
            <a:ext cx="10482433" cy="316873"/>
          </a:xfrm>
          <a:prstGeom prst="rect">
            <a:avLst/>
          </a:prstGeom>
        </p:spPr>
        <p:txBody>
          <a:bodyPr anchor="t" rtlCol="false" tIns="0" lIns="0" bIns="0" rIns="0">
            <a:spAutoFit/>
          </a:bodyPr>
          <a:lstStyle/>
          <a:p>
            <a:pPr algn="l">
              <a:lnSpc>
                <a:spcPts val="2356"/>
              </a:lnSpc>
            </a:pPr>
            <a:r>
              <a:rPr lang="en-US" sz="2480" b="true">
                <a:solidFill>
                  <a:srgbClr val="59101E"/>
                </a:solidFill>
                <a:latin typeface="Glacial Indifference Bold"/>
                <a:ea typeface="Glacial Indifference Bold"/>
                <a:cs typeface="Glacial Indifference Bold"/>
                <a:sym typeface="Glacial Indifference Bold"/>
              </a:rPr>
              <a:t>LESSON 1 - THE CREATOR SPEAKS  I</a:t>
            </a:r>
            <a:r>
              <a:rPr lang="en-US" sz="2480" b="true">
                <a:solidFill>
                  <a:srgbClr val="00434D"/>
                </a:solidFill>
                <a:latin typeface="Glacial Indifference Bold"/>
                <a:ea typeface="Glacial Indifference Bold"/>
                <a:cs typeface="Glacial Indifference Bold"/>
                <a:sym typeface="Glacial Indifference Bold"/>
              </a:rPr>
              <a:t> </a:t>
            </a:r>
            <a:r>
              <a:rPr lang="en-US" sz="2480" b="true">
                <a:solidFill>
                  <a:srgbClr val="DF5C4E"/>
                </a:solidFill>
                <a:latin typeface="Glacial Indifference Bold"/>
                <a:ea typeface="Glacial Indifference Bold"/>
                <a:cs typeface="Glacial Indifference Bold"/>
                <a:sym typeface="Glacial Indifference Bold"/>
              </a:rPr>
              <a:t>THURSDAY</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4F001D"/>
        </a:solidFill>
      </p:bgPr>
    </p:bg>
    <p:spTree>
      <p:nvGrpSpPr>
        <p:cNvPr id="1" name=""/>
        <p:cNvGrpSpPr/>
        <p:nvPr/>
      </p:nvGrpSpPr>
      <p:grpSpPr>
        <a:xfrm>
          <a:off x="0" y="0"/>
          <a:ext cx="0" cy="0"/>
          <a:chOff x="0" y="0"/>
          <a:chExt cx="0" cy="0"/>
        </a:xfrm>
      </p:grpSpPr>
      <p:sp>
        <p:nvSpPr>
          <p:cNvPr name="Freeform 2" id="2"/>
          <p:cNvSpPr/>
          <p:nvPr/>
        </p:nvSpPr>
        <p:spPr>
          <a:xfrm flipH="false" flipV="false" rot="0">
            <a:off x="306949" y="874799"/>
            <a:ext cx="5355797" cy="5206281"/>
          </a:xfrm>
          <a:custGeom>
            <a:avLst/>
            <a:gdLst/>
            <a:ahLst/>
            <a:cxnLst/>
            <a:rect r="r" b="b" t="t" l="l"/>
            <a:pathLst>
              <a:path h="5206281" w="5355797">
                <a:moveTo>
                  <a:pt x="0" y="0"/>
                </a:moveTo>
                <a:lnTo>
                  <a:pt x="5355797" y="0"/>
                </a:lnTo>
                <a:lnTo>
                  <a:pt x="5355797" y="5206280"/>
                </a:lnTo>
                <a:lnTo>
                  <a:pt x="0" y="520628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636803" y="2122466"/>
            <a:ext cx="4742725" cy="544808"/>
          </a:xfrm>
          <a:prstGeom prst="rect">
            <a:avLst/>
          </a:prstGeom>
        </p:spPr>
        <p:txBody>
          <a:bodyPr anchor="t" rtlCol="false" tIns="0" lIns="0" bIns="0" rIns="0">
            <a:spAutoFit/>
          </a:bodyPr>
          <a:lstStyle/>
          <a:p>
            <a:pPr algn="l">
              <a:lnSpc>
                <a:spcPts val="3739"/>
              </a:lnSpc>
            </a:pPr>
            <a:r>
              <a:rPr lang="en-US" sz="4794" b="true">
                <a:solidFill>
                  <a:srgbClr val="DF5C4E"/>
                </a:solidFill>
                <a:latin typeface="Glacial Indifference Bold"/>
                <a:ea typeface="Glacial Indifference Bold"/>
                <a:cs typeface="Glacial Indifference Bold"/>
                <a:sym typeface="Glacial Indifference Bold"/>
              </a:rPr>
              <a:t>Gospel Reality!</a:t>
            </a:r>
          </a:p>
        </p:txBody>
      </p:sp>
      <p:sp>
        <p:nvSpPr>
          <p:cNvPr name="AutoShape 4" id="4"/>
          <p:cNvSpPr/>
          <p:nvPr/>
        </p:nvSpPr>
        <p:spPr>
          <a:xfrm>
            <a:off x="6432742" y="1619586"/>
            <a:ext cx="2959075" cy="0"/>
          </a:xfrm>
          <a:prstGeom prst="line">
            <a:avLst/>
          </a:prstGeom>
          <a:ln cap="rnd" w="28575">
            <a:solidFill>
              <a:srgbClr val="FFE885"/>
            </a:solidFill>
            <a:prstDash val="solid"/>
            <a:headEnd type="none" len="sm" w="sm"/>
            <a:tailEnd type="none" len="sm" w="sm"/>
          </a:ln>
        </p:spPr>
      </p:sp>
      <p:sp>
        <p:nvSpPr>
          <p:cNvPr name="AutoShape 5" id="5"/>
          <p:cNvSpPr/>
          <p:nvPr/>
        </p:nvSpPr>
        <p:spPr>
          <a:xfrm rot="0">
            <a:off x="306949" y="870036"/>
            <a:ext cx="1132438" cy="0"/>
          </a:xfrm>
          <a:prstGeom prst="line">
            <a:avLst/>
          </a:prstGeom>
          <a:ln cap="flat" w="9525">
            <a:solidFill>
              <a:srgbClr val="FFFFFF"/>
            </a:solidFill>
            <a:prstDash val="solid"/>
            <a:headEnd type="none" len="sm" w="sm"/>
            <a:tailEnd type="none" len="sm" w="sm"/>
          </a:ln>
        </p:spPr>
      </p:sp>
      <p:sp>
        <p:nvSpPr>
          <p:cNvPr name="Freeform 6" id="6"/>
          <p:cNvSpPr/>
          <p:nvPr/>
        </p:nvSpPr>
        <p:spPr>
          <a:xfrm flipH="false" flipV="false" rot="0">
            <a:off x="5721674" y="5304276"/>
            <a:ext cx="5051264" cy="4981810"/>
          </a:xfrm>
          <a:custGeom>
            <a:avLst/>
            <a:gdLst/>
            <a:ahLst/>
            <a:cxnLst/>
            <a:rect r="r" b="b" t="t" l="l"/>
            <a:pathLst>
              <a:path h="4981810" w="5051264">
                <a:moveTo>
                  <a:pt x="0" y="0"/>
                </a:moveTo>
                <a:lnTo>
                  <a:pt x="5051265" y="0"/>
                </a:lnTo>
                <a:lnTo>
                  <a:pt x="5051265" y="4981810"/>
                </a:lnTo>
                <a:lnTo>
                  <a:pt x="0" y="498181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7" id="7"/>
          <p:cNvGrpSpPr/>
          <p:nvPr/>
        </p:nvGrpSpPr>
        <p:grpSpPr>
          <a:xfrm rot="-249457">
            <a:off x="5719258" y="4612910"/>
            <a:ext cx="4262457" cy="1180947"/>
            <a:chOff x="0" y="0"/>
            <a:chExt cx="4040189" cy="1119366"/>
          </a:xfrm>
        </p:grpSpPr>
        <p:sp>
          <p:nvSpPr>
            <p:cNvPr name="Freeform 8" id="8"/>
            <p:cNvSpPr/>
            <p:nvPr/>
          </p:nvSpPr>
          <p:spPr>
            <a:xfrm flipH="false" flipV="false" rot="0">
              <a:off x="0" y="1"/>
              <a:ext cx="4040189" cy="1119366"/>
            </a:xfrm>
            <a:custGeom>
              <a:avLst/>
              <a:gdLst/>
              <a:ahLst/>
              <a:cxnLst/>
              <a:rect r="r" b="b" t="t" l="l"/>
              <a:pathLst>
                <a:path h="1119366" w="4040189">
                  <a:moveTo>
                    <a:pt x="3109035" y="1110401"/>
                  </a:moveTo>
                  <a:cubicBezTo>
                    <a:pt x="3109035" y="1110401"/>
                    <a:pt x="2689283" y="1121589"/>
                    <a:pt x="2226698" y="1118968"/>
                  </a:cubicBezTo>
                  <a:cubicBezTo>
                    <a:pt x="1747725" y="1116805"/>
                    <a:pt x="1057073" y="1108980"/>
                    <a:pt x="1057073" y="1108980"/>
                  </a:cubicBezTo>
                  <a:cubicBezTo>
                    <a:pt x="812931" y="1100146"/>
                    <a:pt x="565145" y="1083165"/>
                    <a:pt x="398404" y="1024988"/>
                  </a:cubicBezTo>
                  <a:cubicBezTo>
                    <a:pt x="120505" y="928026"/>
                    <a:pt x="0" y="750497"/>
                    <a:pt x="0" y="567545"/>
                  </a:cubicBezTo>
                  <a:cubicBezTo>
                    <a:pt x="8536" y="436167"/>
                    <a:pt x="34263" y="307039"/>
                    <a:pt x="140291" y="221495"/>
                  </a:cubicBezTo>
                  <a:cubicBezTo>
                    <a:pt x="342602" y="58267"/>
                    <a:pt x="736658" y="3410"/>
                    <a:pt x="1155311" y="3410"/>
                  </a:cubicBezTo>
                  <a:cubicBezTo>
                    <a:pt x="1155311" y="3410"/>
                    <a:pt x="1551711" y="11418"/>
                    <a:pt x="2056683" y="3410"/>
                  </a:cubicBezTo>
                  <a:cubicBezTo>
                    <a:pt x="2470356" y="-4263"/>
                    <a:pt x="2934283" y="3410"/>
                    <a:pt x="2934283" y="3410"/>
                  </a:cubicBezTo>
                  <a:cubicBezTo>
                    <a:pt x="3302591" y="10889"/>
                    <a:pt x="3665904" y="80221"/>
                    <a:pt x="3863644" y="202803"/>
                  </a:cubicBezTo>
                  <a:cubicBezTo>
                    <a:pt x="4014661" y="296420"/>
                    <a:pt x="4047935" y="421095"/>
                    <a:pt x="4038795" y="567545"/>
                  </a:cubicBezTo>
                  <a:cubicBezTo>
                    <a:pt x="4038795" y="868463"/>
                    <a:pt x="3755798" y="1082560"/>
                    <a:pt x="3109035" y="1110401"/>
                  </a:cubicBezTo>
                  <a:close/>
                </a:path>
              </a:pathLst>
            </a:custGeom>
            <a:solidFill>
              <a:srgbClr val="FFFFFF"/>
            </a:solidFill>
          </p:spPr>
        </p:sp>
      </p:grpSp>
      <p:sp>
        <p:nvSpPr>
          <p:cNvPr name="Freeform 9" id="9"/>
          <p:cNvSpPr/>
          <p:nvPr/>
        </p:nvSpPr>
        <p:spPr>
          <a:xfrm flipH="false" flipV="false" rot="652001">
            <a:off x="9781001" y="3659553"/>
            <a:ext cx="590820" cy="751441"/>
          </a:xfrm>
          <a:custGeom>
            <a:avLst/>
            <a:gdLst/>
            <a:ahLst/>
            <a:cxnLst/>
            <a:rect r="r" b="b" t="t" l="l"/>
            <a:pathLst>
              <a:path h="751441" w="590820">
                <a:moveTo>
                  <a:pt x="0" y="0"/>
                </a:moveTo>
                <a:lnTo>
                  <a:pt x="590821" y="0"/>
                </a:lnTo>
                <a:lnTo>
                  <a:pt x="590821" y="751441"/>
                </a:lnTo>
                <a:lnTo>
                  <a:pt x="0" y="75144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0" id="10"/>
          <p:cNvSpPr/>
          <p:nvPr/>
        </p:nvSpPr>
        <p:spPr>
          <a:xfrm flipH="false" flipV="false" rot="-3604883">
            <a:off x="4708868" y="5372695"/>
            <a:ext cx="369185" cy="1562686"/>
          </a:xfrm>
          <a:custGeom>
            <a:avLst/>
            <a:gdLst/>
            <a:ahLst/>
            <a:cxnLst/>
            <a:rect r="r" b="b" t="t" l="l"/>
            <a:pathLst>
              <a:path h="1562686" w="369185">
                <a:moveTo>
                  <a:pt x="0" y="0"/>
                </a:moveTo>
                <a:lnTo>
                  <a:pt x="369184" y="0"/>
                </a:lnTo>
                <a:lnTo>
                  <a:pt x="369184" y="1562686"/>
                </a:lnTo>
                <a:lnTo>
                  <a:pt x="0" y="1562686"/>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1" id="11"/>
          <p:cNvSpPr/>
          <p:nvPr/>
        </p:nvSpPr>
        <p:spPr>
          <a:xfrm flipH="false" flipV="true" rot="5672179">
            <a:off x="699334" y="7150479"/>
            <a:ext cx="2325288" cy="4869714"/>
          </a:xfrm>
          <a:custGeom>
            <a:avLst/>
            <a:gdLst/>
            <a:ahLst/>
            <a:cxnLst/>
            <a:rect r="r" b="b" t="t" l="l"/>
            <a:pathLst>
              <a:path h="4869714" w="2325288">
                <a:moveTo>
                  <a:pt x="0" y="4869713"/>
                </a:moveTo>
                <a:lnTo>
                  <a:pt x="2325288" y="4869713"/>
                </a:lnTo>
                <a:lnTo>
                  <a:pt x="2325288" y="0"/>
                </a:lnTo>
                <a:lnTo>
                  <a:pt x="0" y="0"/>
                </a:lnTo>
                <a:lnTo>
                  <a:pt x="0" y="4869713"/>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2" id="12"/>
          <p:cNvSpPr/>
          <p:nvPr/>
        </p:nvSpPr>
        <p:spPr>
          <a:xfrm flipH="false" flipV="false" rot="0">
            <a:off x="5907595" y="608340"/>
            <a:ext cx="4389120" cy="1859890"/>
          </a:xfrm>
          <a:custGeom>
            <a:avLst/>
            <a:gdLst/>
            <a:ahLst/>
            <a:cxnLst/>
            <a:rect r="r" b="b" t="t" l="l"/>
            <a:pathLst>
              <a:path h="1859890" w="4389120">
                <a:moveTo>
                  <a:pt x="0" y="0"/>
                </a:moveTo>
                <a:lnTo>
                  <a:pt x="4389120" y="0"/>
                </a:lnTo>
                <a:lnTo>
                  <a:pt x="4389120" y="1859890"/>
                </a:lnTo>
                <a:lnTo>
                  <a:pt x="0" y="1859890"/>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3" id="13"/>
          <p:cNvSpPr/>
          <p:nvPr/>
        </p:nvSpPr>
        <p:spPr>
          <a:xfrm flipH="false" flipV="false" rot="-388239">
            <a:off x="6654488" y="977724"/>
            <a:ext cx="3003539" cy="1189156"/>
          </a:xfrm>
          <a:custGeom>
            <a:avLst/>
            <a:gdLst/>
            <a:ahLst/>
            <a:cxnLst/>
            <a:rect r="r" b="b" t="t" l="l"/>
            <a:pathLst>
              <a:path h="1189156" w="3003539">
                <a:moveTo>
                  <a:pt x="0" y="0"/>
                </a:moveTo>
                <a:lnTo>
                  <a:pt x="3003539" y="0"/>
                </a:lnTo>
                <a:lnTo>
                  <a:pt x="3003539" y="1189157"/>
                </a:lnTo>
                <a:lnTo>
                  <a:pt x="0" y="1189157"/>
                </a:lnTo>
                <a:lnTo>
                  <a:pt x="0" y="0"/>
                </a:lnTo>
                <a:close/>
              </a:path>
            </a:pathLst>
          </a:custGeom>
          <a:blipFill>
            <a:blip r:embed="rId14"/>
            <a:stretch>
              <a:fillRect l="-24311" t="-119814" r="-24810" b="-133293"/>
            </a:stretch>
          </a:blipFill>
        </p:spPr>
      </p:sp>
      <p:sp>
        <p:nvSpPr>
          <p:cNvPr name="TextBox 14" id="14"/>
          <p:cNvSpPr txBox="true"/>
          <p:nvPr/>
        </p:nvSpPr>
        <p:spPr>
          <a:xfrm rot="0">
            <a:off x="636803" y="2994052"/>
            <a:ext cx="4742725" cy="2322724"/>
          </a:xfrm>
          <a:prstGeom prst="rect">
            <a:avLst/>
          </a:prstGeom>
        </p:spPr>
        <p:txBody>
          <a:bodyPr anchor="t" rtlCol="false" tIns="0" lIns="0" bIns="0" rIns="0">
            <a:spAutoFit/>
          </a:bodyPr>
          <a:lstStyle/>
          <a:p>
            <a:pPr algn="l">
              <a:lnSpc>
                <a:spcPts val="4545"/>
              </a:lnSpc>
            </a:pPr>
            <a:r>
              <a:rPr lang="en-US" sz="4591" b="true">
                <a:solidFill>
                  <a:srgbClr val="59101E"/>
                </a:solidFill>
                <a:latin typeface="Glacial Indifference Bold"/>
                <a:ea typeface="Glacial Indifference Bold"/>
                <a:cs typeface="Glacial Indifference Bold"/>
                <a:sym typeface="Glacial Indifference Bold"/>
              </a:rPr>
              <a:t>GOD IS LOVE AND THERE IS NO OTHER MUCH BIGGER REALITY!</a:t>
            </a:r>
          </a:p>
        </p:txBody>
      </p:sp>
      <p:sp>
        <p:nvSpPr>
          <p:cNvPr name="TextBox 15" id="15"/>
          <p:cNvSpPr txBox="true"/>
          <p:nvPr/>
        </p:nvSpPr>
        <p:spPr>
          <a:xfrm rot="0">
            <a:off x="306949" y="291613"/>
            <a:ext cx="8597012" cy="424264"/>
          </a:xfrm>
          <a:prstGeom prst="rect">
            <a:avLst/>
          </a:prstGeom>
        </p:spPr>
        <p:txBody>
          <a:bodyPr anchor="t" rtlCol="false" tIns="0" lIns="0" bIns="0" rIns="0">
            <a:spAutoFit/>
          </a:bodyPr>
          <a:lstStyle/>
          <a:p>
            <a:pPr algn="l">
              <a:lnSpc>
                <a:spcPts val="3135"/>
              </a:lnSpc>
            </a:pPr>
            <a:r>
              <a:rPr lang="en-US" sz="3300" b="true">
                <a:solidFill>
                  <a:srgbClr val="FFFFFF"/>
                </a:solidFill>
                <a:latin typeface="Glacial Indifference Bold"/>
                <a:ea typeface="Glacial Indifference Bold"/>
                <a:cs typeface="Glacial Indifference Bold"/>
                <a:sym typeface="Glacial Indifference Bold"/>
              </a:rPr>
              <a:t>LESSON 1 - THE CREATOR SPEAKS</a:t>
            </a:r>
          </a:p>
        </p:txBody>
      </p:sp>
      <p:sp>
        <p:nvSpPr>
          <p:cNvPr name="TextBox 16" id="16"/>
          <p:cNvSpPr txBox="true"/>
          <p:nvPr/>
        </p:nvSpPr>
        <p:spPr>
          <a:xfrm rot="-145180">
            <a:off x="6026173" y="4964957"/>
            <a:ext cx="4251837" cy="549870"/>
          </a:xfrm>
          <a:prstGeom prst="rect">
            <a:avLst/>
          </a:prstGeom>
        </p:spPr>
        <p:txBody>
          <a:bodyPr anchor="t" rtlCol="false" tIns="0" lIns="0" bIns="0" rIns="0">
            <a:spAutoFit/>
          </a:bodyPr>
          <a:lstStyle/>
          <a:p>
            <a:pPr algn="l">
              <a:lnSpc>
                <a:spcPts val="3801"/>
              </a:lnSpc>
            </a:pPr>
            <a:r>
              <a:rPr lang="en-US" sz="4873" b="true">
                <a:solidFill>
                  <a:srgbClr val="59101E"/>
                </a:solidFill>
                <a:latin typeface="Glacial Indifference Bold"/>
                <a:ea typeface="Glacial Indifference Bold"/>
                <a:cs typeface="Glacial Indifference Bold"/>
                <a:sym typeface="Glacial Indifference Bold"/>
              </a:rPr>
              <a:t>GOOD NEWS</a:t>
            </a:r>
          </a:p>
        </p:txBody>
      </p:sp>
      <p:sp>
        <p:nvSpPr>
          <p:cNvPr name="TextBox 17" id="17"/>
          <p:cNvSpPr txBox="true"/>
          <p:nvPr/>
        </p:nvSpPr>
        <p:spPr>
          <a:xfrm rot="0">
            <a:off x="6322617" y="6185854"/>
            <a:ext cx="4114741" cy="1428347"/>
          </a:xfrm>
          <a:prstGeom prst="rect">
            <a:avLst/>
          </a:prstGeom>
        </p:spPr>
        <p:txBody>
          <a:bodyPr anchor="t" rtlCol="false" tIns="0" lIns="0" bIns="0" rIns="0">
            <a:spAutoFit/>
          </a:bodyPr>
          <a:lstStyle/>
          <a:p>
            <a:pPr algn="l">
              <a:lnSpc>
                <a:spcPts val="5484"/>
              </a:lnSpc>
            </a:pPr>
            <a:r>
              <a:rPr lang="en-US" sz="5539" b="true">
                <a:solidFill>
                  <a:srgbClr val="59101E"/>
                </a:solidFill>
                <a:latin typeface="Glacial Indifference Bold"/>
                <a:ea typeface="Glacial Indifference Bold"/>
                <a:cs typeface="Glacial Indifference Bold"/>
                <a:sym typeface="Glacial Indifference Bold"/>
              </a:rPr>
              <a:t>#The God who seeks</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rot="0">
            <a:off x="306949" y="870036"/>
            <a:ext cx="1132438" cy="0"/>
          </a:xfrm>
          <a:prstGeom prst="line">
            <a:avLst/>
          </a:prstGeom>
          <a:ln cap="flat" w="9525">
            <a:solidFill>
              <a:srgbClr val="4F001D"/>
            </a:solidFill>
            <a:prstDash val="solid"/>
            <a:headEnd type="none" len="sm" w="sm"/>
            <a:tailEnd type="none" len="sm" w="sm"/>
          </a:ln>
        </p:spPr>
      </p:sp>
      <p:sp>
        <p:nvSpPr>
          <p:cNvPr name="TextBox 3" id="3"/>
          <p:cNvSpPr txBox="true"/>
          <p:nvPr/>
        </p:nvSpPr>
        <p:spPr>
          <a:xfrm rot="0">
            <a:off x="306949" y="327264"/>
            <a:ext cx="8895197" cy="388613"/>
          </a:xfrm>
          <a:prstGeom prst="rect">
            <a:avLst/>
          </a:prstGeom>
        </p:spPr>
        <p:txBody>
          <a:bodyPr anchor="t" rtlCol="false" tIns="0" lIns="0" bIns="0" rIns="0">
            <a:spAutoFit/>
          </a:bodyPr>
          <a:lstStyle/>
          <a:p>
            <a:pPr algn="l">
              <a:lnSpc>
                <a:spcPts val="2852"/>
              </a:lnSpc>
            </a:pPr>
            <a:r>
              <a:rPr lang="en-US" sz="3002" b="true">
                <a:solidFill>
                  <a:srgbClr val="59101E"/>
                </a:solidFill>
                <a:latin typeface="Glacial Indifference Bold"/>
                <a:ea typeface="Glacial Indifference Bold"/>
                <a:cs typeface="Glacial Indifference Bold"/>
                <a:sym typeface="Glacial Indifference Bold"/>
              </a:rPr>
              <a:t>LESSON 1 - THE CREATOR SPEAKS</a:t>
            </a:r>
          </a:p>
        </p:txBody>
      </p:sp>
      <p:sp>
        <p:nvSpPr>
          <p:cNvPr name="TextBox 4" id="4"/>
          <p:cNvSpPr txBox="true"/>
          <p:nvPr/>
        </p:nvSpPr>
        <p:spPr>
          <a:xfrm rot="0">
            <a:off x="306949" y="3839203"/>
            <a:ext cx="10614655" cy="498409"/>
          </a:xfrm>
          <a:prstGeom prst="rect">
            <a:avLst/>
          </a:prstGeom>
        </p:spPr>
        <p:txBody>
          <a:bodyPr anchor="t" rtlCol="false" tIns="0" lIns="0" bIns="0" rIns="0">
            <a:spAutoFit/>
          </a:bodyPr>
          <a:lstStyle/>
          <a:p>
            <a:pPr algn="l">
              <a:lnSpc>
                <a:spcPts val="3673"/>
              </a:lnSpc>
            </a:pPr>
            <a:r>
              <a:rPr lang="en-US" sz="4081" b="true">
                <a:solidFill>
                  <a:srgbClr val="59101E"/>
                </a:solidFill>
                <a:latin typeface="Glacial Indifference Bold"/>
                <a:ea typeface="Glacial Indifference Bold"/>
                <a:cs typeface="Glacial Indifference Bold"/>
                <a:sym typeface="Glacial Indifference Bold"/>
              </a:rPr>
              <a:t>The God who seeks</a:t>
            </a:r>
          </a:p>
        </p:txBody>
      </p:sp>
      <p:sp>
        <p:nvSpPr>
          <p:cNvPr name="Freeform 5" id="5"/>
          <p:cNvSpPr/>
          <p:nvPr/>
        </p:nvSpPr>
        <p:spPr>
          <a:xfrm flipH="false" flipV="false" rot="0">
            <a:off x="6953484" y="156018"/>
            <a:ext cx="4389120" cy="1859890"/>
          </a:xfrm>
          <a:custGeom>
            <a:avLst/>
            <a:gdLst/>
            <a:ahLst/>
            <a:cxnLst/>
            <a:rect r="r" b="b" t="t" l="l"/>
            <a:pathLst>
              <a:path h="1859890" w="4389120">
                <a:moveTo>
                  <a:pt x="0" y="0"/>
                </a:moveTo>
                <a:lnTo>
                  <a:pt x="4389120" y="0"/>
                </a:lnTo>
                <a:lnTo>
                  <a:pt x="4389120" y="1859890"/>
                </a:lnTo>
                <a:lnTo>
                  <a:pt x="0" y="185989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388239">
            <a:off x="7700377" y="525403"/>
            <a:ext cx="3003539" cy="1189156"/>
          </a:xfrm>
          <a:custGeom>
            <a:avLst/>
            <a:gdLst/>
            <a:ahLst/>
            <a:cxnLst/>
            <a:rect r="r" b="b" t="t" l="l"/>
            <a:pathLst>
              <a:path h="1189156" w="3003539">
                <a:moveTo>
                  <a:pt x="0" y="0"/>
                </a:moveTo>
                <a:lnTo>
                  <a:pt x="3003539" y="0"/>
                </a:lnTo>
                <a:lnTo>
                  <a:pt x="3003539" y="1189156"/>
                </a:lnTo>
                <a:lnTo>
                  <a:pt x="0" y="1189156"/>
                </a:lnTo>
                <a:lnTo>
                  <a:pt x="0" y="0"/>
                </a:lnTo>
                <a:close/>
              </a:path>
            </a:pathLst>
          </a:custGeom>
          <a:blipFill>
            <a:blip r:embed="rId4"/>
            <a:stretch>
              <a:fillRect l="-24311" t="-119814" r="-24810" b="-133293"/>
            </a:stretch>
          </a:blipFill>
        </p:spPr>
      </p:sp>
      <p:grpSp>
        <p:nvGrpSpPr>
          <p:cNvPr name="Group 7" id="7"/>
          <p:cNvGrpSpPr/>
          <p:nvPr/>
        </p:nvGrpSpPr>
        <p:grpSpPr>
          <a:xfrm rot="0">
            <a:off x="-154316" y="1471365"/>
            <a:ext cx="5105394" cy="983680"/>
            <a:chOff x="0" y="0"/>
            <a:chExt cx="1727163" cy="332781"/>
          </a:xfrm>
        </p:grpSpPr>
        <p:sp>
          <p:nvSpPr>
            <p:cNvPr name="Freeform 8" id="8"/>
            <p:cNvSpPr/>
            <p:nvPr/>
          </p:nvSpPr>
          <p:spPr>
            <a:xfrm flipH="false" flipV="false" rot="0">
              <a:off x="0" y="0"/>
              <a:ext cx="1727163" cy="332780"/>
            </a:xfrm>
            <a:custGeom>
              <a:avLst/>
              <a:gdLst/>
              <a:ahLst/>
              <a:cxnLst/>
              <a:rect r="r" b="b" t="t" l="l"/>
              <a:pathLst>
                <a:path h="332780" w="1727163">
                  <a:moveTo>
                    <a:pt x="0" y="0"/>
                  </a:moveTo>
                  <a:lnTo>
                    <a:pt x="1727163" y="0"/>
                  </a:lnTo>
                  <a:lnTo>
                    <a:pt x="1727163" y="332780"/>
                  </a:lnTo>
                  <a:lnTo>
                    <a:pt x="0" y="332780"/>
                  </a:lnTo>
                  <a:close/>
                </a:path>
              </a:pathLst>
            </a:custGeom>
            <a:solidFill>
              <a:srgbClr val="5C4738">
                <a:alpha val="30980"/>
              </a:srgbClr>
            </a:solidFill>
          </p:spPr>
        </p:sp>
      </p:grpSp>
      <p:sp>
        <p:nvSpPr>
          <p:cNvPr name="TextBox 9" id="9"/>
          <p:cNvSpPr txBox="true"/>
          <p:nvPr/>
        </p:nvSpPr>
        <p:spPr>
          <a:xfrm rot="0">
            <a:off x="1028609" y="2254033"/>
            <a:ext cx="3687294" cy="1032720"/>
          </a:xfrm>
          <a:prstGeom prst="rect">
            <a:avLst/>
          </a:prstGeom>
        </p:spPr>
        <p:txBody>
          <a:bodyPr anchor="t" rtlCol="false" tIns="0" lIns="0" bIns="0" rIns="0">
            <a:spAutoFit/>
          </a:bodyPr>
          <a:lstStyle/>
          <a:p>
            <a:pPr algn="l">
              <a:lnSpc>
                <a:spcPts val="7575"/>
              </a:lnSpc>
            </a:pPr>
            <a:r>
              <a:rPr lang="en-US" sz="8416" b="true">
                <a:solidFill>
                  <a:srgbClr val="59101E"/>
                </a:solidFill>
                <a:latin typeface="Glacial Indifference Bold"/>
                <a:ea typeface="Glacial Indifference Bold"/>
                <a:cs typeface="Glacial Indifference Bold"/>
                <a:sym typeface="Glacial Indifference Bold"/>
              </a:rPr>
              <a:t>Gospel </a:t>
            </a:r>
          </a:p>
        </p:txBody>
      </p:sp>
      <p:sp>
        <p:nvSpPr>
          <p:cNvPr name="TextBox 10" id="10"/>
          <p:cNvSpPr txBox="true"/>
          <p:nvPr/>
        </p:nvSpPr>
        <p:spPr>
          <a:xfrm rot="0">
            <a:off x="183417" y="1523051"/>
            <a:ext cx="3082773" cy="889240"/>
          </a:xfrm>
          <a:prstGeom prst="rect">
            <a:avLst/>
          </a:prstGeom>
        </p:spPr>
        <p:txBody>
          <a:bodyPr anchor="t" rtlCol="false" tIns="0" lIns="0" bIns="0" rIns="0">
            <a:spAutoFit/>
          </a:bodyPr>
          <a:lstStyle/>
          <a:p>
            <a:pPr algn="l">
              <a:lnSpc>
                <a:spcPts val="6549"/>
              </a:lnSpc>
            </a:pPr>
            <a:r>
              <a:rPr lang="en-US" sz="7277" b="true">
                <a:solidFill>
                  <a:srgbClr val="59101E"/>
                </a:solidFill>
                <a:latin typeface="Glacial Indifference Bold"/>
                <a:ea typeface="Glacial Indifference Bold"/>
                <a:cs typeface="Glacial Indifference Bold"/>
                <a:sym typeface="Glacial Indifference Bold"/>
              </a:rPr>
              <a:t>HEART </a:t>
            </a:r>
          </a:p>
        </p:txBody>
      </p:sp>
      <p:sp>
        <p:nvSpPr>
          <p:cNvPr name="TextBox 11" id="11"/>
          <p:cNvSpPr txBox="true"/>
          <p:nvPr/>
        </p:nvSpPr>
        <p:spPr>
          <a:xfrm rot="0">
            <a:off x="2872256" y="1599052"/>
            <a:ext cx="1209677" cy="670563"/>
          </a:xfrm>
          <a:prstGeom prst="rect">
            <a:avLst/>
          </a:prstGeom>
        </p:spPr>
        <p:txBody>
          <a:bodyPr anchor="t" rtlCol="false" tIns="0" lIns="0" bIns="0" rIns="0">
            <a:spAutoFit/>
          </a:bodyPr>
          <a:lstStyle/>
          <a:p>
            <a:pPr algn="ctr">
              <a:lnSpc>
                <a:spcPts val="4815"/>
              </a:lnSpc>
            </a:pPr>
            <a:r>
              <a:rPr lang="en-US" b="true" sz="5350">
                <a:solidFill>
                  <a:srgbClr val="59101E"/>
                </a:solidFill>
                <a:latin typeface="Glacial Indifference Bold"/>
                <a:ea typeface="Glacial Indifference Bold"/>
                <a:cs typeface="Glacial Indifference Bold"/>
                <a:sym typeface="Glacial Indifference Bold"/>
              </a:rPr>
              <a:t>of</a:t>
            </a:r>
          </a:p>
        </p:txBody>
      </p:sp>
      <p:sp>
        <p:nvSpPr>
          <p:cNvPr name="TextBox 12" id="12"/>
          <p:cNvSpPr txBox="true"/>
          <p:nvPr/>
        </p:nvSpPr>
        <p:spPr>
          <a:xfrm rot="0">
            <a:off x="3931264" y="1517210"/>
            <a:ext cx="1209677" cy="670563"/>
          </a:xfrm>
          <a:prstGeom prst="rect">
            <a:avLst/>
          </a:prstGeom>
        </p:spPr>
        <p:txBody>
          <a:bodyPr anchor="t" rtlCol="false" tIns="0" lIns="0" bIns="0" rIns="0">
            <a:spAutoFit/>
          </a:bodyPr>
          <a:lstStyle/>
          <a:p>
            <a:pPr algn="ctr">
              <a:lnSpc>
                <a:spcPts val="4815"/>
              </a:lnSpc>
            </a:pPr>
            <a:r>
              <a:rPr lang="en-US" b="true" sz="5350">
                <a:solidFill>
                  <a:srgbClr val="59101E"/>
                </a:solidFill>
                <a:latin typeface="Glacial Indifference Bold"/>
                <a:ea typeface="Glacial Indifference Bold"/>
                <a:cs typeface="Glacial Indifference Bold"/>
                <a:sym typeface="Glacial Indifference Bold"/>
              </a:rPr>
              <a:t>the</a:t>
            </a:r>
          </a:p>
        </p:txBody>
      </p:sp>
      <p:sp>
        <p:nvSpPr>
          <p:cNvPr name="TextBox 13" id="13"/>
          <p:cNvSpPr txBox="true"/>
          <p:nvPr/>
        </p:nvSpPr>
        <p:spPr>
          <a:xfrm rot="0">
            <a:off x="306949" y="4684516"/>
            <a:ext cx="10125294" cy="4906579"/>
          </a:xfrm>
          <a:prstGeom prst="rect">
            <a:avLst/>
          </a:prstGeom>
        </p:spPr>
        <p:txBody>
          <a:bodyPr anchor="t" rtlCol="false" tIns="0" lIns="0" bIns="0" rIns="0">
            <a:spAutoFit/>
          </a:bodyPr>
          <a:lstStyle/>
          <a:p>
            <a:pPr algn="l">
              <a:lnSpc>
                <a:spcPts val="3853"/>
              </a:lnSpc>
            </a:pPr>
            <a:r>
              <a:rPr lang="en-US" sz="4281" b="true">
                <a:solidFill>
                  <a:srgbClr val="59101E"/>
                </a:solidFill>
                <a:latin typeface="Glacial Indifference Bold"/>
                <a:ea typeface="Glacial Indifference Bold"/>
                <a:cs typeface="Glacial Indifference Bold"/>
                <a:sym typeface="Glacial Indifference Bold"/>
              </a:rPr>
              <a:t>The God who seeks is no ordinary God because His character stands against the natural human tendency to withdraw from those who fail us. Human nature often responds to wrongdoing with avoidance, blame, rejection, or retaliation. God, however, moves toward the sinner. In Eden, humanity hides, but God seeks; humanity blames, but God initiates redemption.</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rot="0">
            <a:off x="306949" y="870036"/>
            <a:ext cx="1132438" cy="0"/>
          </a:xfrm>
          <a:prstGeom prst="line">
            <a:avLst/>
          </a:prstGeom>
          <a:ln cap="flat" w="9525">
            <a:solidFill>
              <a:srgbClr val="4F001D"/>
            </a:solidFill>
            <a:prstDash val="solid"/>
            <a:headEnd type="none" len="sm" w="sm"/>
            <a:tailEnd type="none" len="sm" w="sm"/>
          </a:ln>
        </p:spPr>
      </p:sp>
      <p:sp>
        <p:nvSpPr>
          <p:cNvPr name="TextBox 3" id="3"/>
          <p:cNvSpPr txBox="true"/>
          <p:nvPr/>
        </p:nvSpPr>
        <p:spPr>
          <a:xfrm rot="0">
            <a:off x="306949" y="327264"/>
            <a:ext cx="8895197" cy="388613"/>
          </a:xfrm>
          <a:prstGeom prst="rect">
            <a:avLst/>
          </a:prstGeom>
        </p:spPr>
        <p:txBody>
          <a:bodyPr anchor="t" rtlCol="false" tIns="0" lIns="0" bIns="0" rIns="0">
            <a:spAutoFit/>
          </a:bodyPr>
          <a:lstStyle/>
          <a:p>
            <a:pPr algn="l">
              <a:lnSpc>
                <a:spcPts val="2852"/>
              </a:lnSpc>
            </a:pPr>
            <a:r>
              <a:rPr lang="en-US" sz="3002" b="true">
                <a:solidFill>
                  <a:srgbClr val="59101E"/>
                </a:solidFill>
                <a:latin typeface="Glacial Indifference Bold"/>
                <a:ea typeface="Glacial Indifference Bold"/>
                <a:cs typeface="Glacial Indifference Bold"/>
                <a:sym typeface="Glacial Indifference Bold"/>
              </a:rPr>
              <a:t>LESSON 1 - THE CREATOR SPEAKS</a:t>
            </a:r>
          </a:p>
        </p:txBody>
      </p:sp>
      <p:sp>
        <p:nvSpPr>
          <p:cNvPr name="TextBox 4" id="4"/>
          <p:cNvSpPr txBox="true"/>
          <p:nvPr/>
        </p:nvSpPr>
        <p:spPr>
          <a:xfrm rot="0">
            <a:off x="306949" y="3839203"/>
            <a:ext cx="10614655" cy="498409"/>
          </a:xfrm>
          <a:prstGeom prst="rect">
            <a:avLst/>
          </a:prstGeom>
        </p:spPr>
        <p:txBody>
          <a:bodyPr anchor="t" rtlCol="false" tIns="0" lIns="0" bIns="0" rIns="0">
            <a:spAutoFit/>
          </a:bodyPr>
          <a:lstStyle/>
          <a:p>
            <a:pPr algn="l">
              <a:lnSpc>
                <a:spcPts val="3673"/>
              </a:lnSpc>
            </a:pPr>
            <a:r>
              <a:rPr lang="en-US" sz="4081" b="true">
                <a:solidFill>
                  <a:srgbClr val="59101E"/>
                </a:solidFill>
                <a:latin typeface="Glacial Indifference Bold"/>
                <a:ea typeface="Glacial Indifference Bold"/>
                <a:cs typeface="Glacial Indifference Bold"/>
                <a:sym typeface="Glacial Indifference Bold"/>
              </a:rPr>
              <a:t>The God who seeks</a:t>
            </a:r>
          </a:p>
        </p:txBody>
      </p:sp>
      <p:sp>
        <p:nvSpPr>
          <p:cNvPr name="Freeform 5" id="5"/>
          <p:cNvSpPr/>
          <p:nvPr/>
        </p:nvSpPr>
        <p:spPr>
          <a:xfrm flipH="false" flipV="false" rot="0">
            <a:off x="6953484" y="156018"/>
            <a:ext cx="4389120" cy="1859890"/>
          </a:xfrm>
          <a:custGeom>
            <a:avLst/>
            <a:gdLst/>
            <a:ahLst/>
            <a:cxnLst/>
            <a:rect r="r" b="b" t="t" l="l"/>
            <a:pathLst>
              <a:path h="1859890" w="4389120">
                <a:moveTo>
                  <a:pt x="0" y="0"/>
                </a:moveTo>
                <a:lnTo>
                  <a:pt x="4389120" y="0"/>
                </a:lnTo>
                <a:lnTo>
                  <a:pt x="4389120" y="1859890"/>
                </a:lnTo>
                <a:lnTo>
                  <a:pt x="0" y="185989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388239">
            <a:off x="7700377" y="525403"/>
            <a:ext cx="3003539" cy="1189156"/>
          </a:xfrm>
          <a:custGeom>
            <a:avLst/>
            <a:gdLst/>
            <a:ahLst/>
            <a:cxnLst/>
            <a:rect r="r" b="b" t="t" l="l"/>
            <a:pathLst>
              <a:path h="1189156" w="3003539">
                <a:moveTo>
                  <a:pt x="0" y="0"/>
                </a:moveTo>
                <a:lnTo>
                  <a:pt x="3003539" y="0"/>
                </a:lnTo>
                <a:lnTo>
                  <a:pt x="3003539" y="1189156"/>
                </a:lnTo>
                <a:lnTo>
                  <a:pt x="0" y="1189156"/>
                </a:lnTo>
                <a:lnTo>
                  <a:pt x="0" y="0"/>
                </a:lnTo>
                <a:close/>
              </a:path>
            </a:pathLst>
          </a:custGeom>
          <a:blipFill>
            <a:blip r:embed="rId4"/>
            <a:stretch>
              <a:fillRect l="-24311" t="-119814" r="-24810" b="-133293"/>
            </a:stretch>
          </a:blipFill>
        </p:spPr>
      </p:sp>
      <p:grpSp>
        <p:nvGrpSpPr>
          <p:cNvPr name="Group 7" id="7"/>
          <p:cNvGrpSpPr/>
          <p:nvPr/>
        </p:nvGrpSpPr>
        <p:grpSpPr>
          <a:xfrm rot="0">
            <a:off x="-154316" y="1471365"/>
            <a:ext cx="5105394" cy="983680"/>
            <a:chOff x="0" y="0"/>
            <a:chExt cx="1727163" cy="332781"/>
          </a:xfrm>
        </p:grpSpPr>
        <p:sp>
          <p:nvSpPr>
            <p:cNvPr name="Freeform 8" id="8"/>
            <p:cNvSpPr/>
            <p:nvPr/>
          </p:nvSpPr>
          <p:spPr>
            <a:xfrm flipH="false" flipV="false" rot="0">
              <a:off x="0" y="0"/>
              <a:ext cx="1727163" cy="332780"/>
            </a:xfrm>
            <a:custGeom>
              <a:avLst/>
              <a:gdLst/>
              <a:ahLst/>
              <a:cxnLst/>
              <a:rect r="r" b="b" t="t" l="l"/>
              <a:pathLst>
                <a:path h="332780" w="1727163">
                  <a:moveTo>
                    <a:pt x="0" y="0"/>
                  </a:moveTo>
                  <a:lnTo>
                    <a:pt x="1727163" y="0"/>
                  </a:lnTo>
                  <a:lnTo>
                    <a:pt x="1727163" y="332780"/>
                  </a:lnTo>
                  <a:lnTo>
                    <a:pt x="0" y="332780"/>
                  </a:lnTo>
                  <a:close/>
                </a:path>
              </a:pathLst>
            </a:custGeom>
            <a:solidFill>
              <a:srgbClr val="5C4738">
                <a:alpha val="30980"/>
              </a:srgbClr>
            </a:solidFill>
          </p:spPr>
        </p:sp>
      </p:grpSp>
      <p:sp>
        <p:nvSpPr>
          <p:cNvPr name="TextBox 9" id="9"/>
          <p:cNvSpPr txBox="true"/>
          <p:nvPr/>
        </p:nvSpPr>
        <p:spPr>
          <a:xfrm rot="0">
            <a:off x="1028609" y="2254033"/>
            <a:ext cx="3687294" cy="1032720"/>
          </a:xfrm>
          <a:prstGeom prst="rect">
            <a:avLst/>
          </a:prstGeom>
        </p:spPr>
        <p:txBody>
          <a:bodyPr anchor="t" rtlCol="false" tIns="0" lIns="0" bIns="0" rIns="0">
            <a:spAutoFit/>
          </a:bodyPr>
          <a:lstStyle/>
          <a:p>
            <a:pPr algn="l">
              <a:lnSpc>
                <a:spcPts val="7575"/>
              </a:lnSpc>
            </a:pPr>
            <a:r>
              <a:rPr lang="en-US" sz="8416" b="true">
                <a:solidFill>
                  <a:srgbClr val="59101E"/>
                </a:solidFill>
                <a:latin typeface="Glacial Indifference Bold"/>
                <a:ea typeface="Glacial Indifference Bold"/>
                <a:cs typeface="Glacial Indifference Bold"/>
                <a:sym typeface="Glacial Indifference Bold"/>
              </a:rPr>
              <a:t>Gospel </a:t>
            </a:r>
          </a:p>
        </p:txBody>
      </p:sp>
      <p:sp>
        <p:nvSpPr>
          <p:cNvPr name="TextBox 10" id="10"/>
          <p:cNvSpPr txBox="true"/>
          <p:nvPr/>
        </p:nvSpPr>
        <p:spPr>
          <a:xfrm rot="0">
            <a:off x="183417" y="1523051"/>
            <a:ext cx="3082773" cy="889240"/>
          </a:xfrm>
          <a:prstGeom prst="rect">
            <a:avLst/>
          </a:prstGeom>
        </p:spPr>
        <p:txBody>
          <a:bodyPr anchor="t" rtlCol="false" tIns="0" lIns="0" bIns="0" rIns="0">
            <a:spAutoFit/>
          </a:bodyPr>
          <a:lstStyle/>
          <a:p>
            <a:pPr algn="l">
              <a:lnSpc>
                <a:spcPts val="6549"/>
              </a:lnSpc>
            </a:pPr>
            <a:r>
              <a:rPr lang="en-US" sz="7277" b="true">
                <a:solidFill>
                  <a:srgbClr val="59101E"/>
                </a:solidFill>
                <a:latin typeface="Glacial Indifference Bold"/>
                <a:ea typeface="Glacial Indifference Bold"/>
                <a:cs typeface="Glacial Indifference Bold"/>
                <a:sym typeface="Glacial Indifference Bold"/>
              </a:rPr>
              <a:t>HEART </a:t>
            </a:r>
          </a:p>
        </p:txBody>
      </p:sp>
      <p:sp>
        <p:nvSpPr>
          <p:cNvPr name="TextBox 11" id="11"/>
          <p:cNvSpPr txBox="true"/>
          <p:nvPr/>
        </p:nvSpPr>
        <p:spPr>
          <a:xfrm rot="0">
            <a:off x="2872256" y="1599052"/>
            <a:ext cx="1209677" cy="670563"/>
          </a:xfrm>
          <a:prstGeom prst="rect">
            <a:avLst/>
          </a:prstGeom>
        </p:spPr>
        <p:txBody>
          <a:bodyPr anchor="t" rtlCol="false" tIns="0" lIns="0" bIns="0" rIns="0">
            <a:spAutoFit/>
          </a:bodyPr>
          <a:lstStyle/>
          <a:p>
            <a:pPr algn="ctr">
              <a:lnSpc>
                <a:spcPts val="4815"/>
              </a:lnSpc>
            </a:pPr>
            <a:r>
              <a:rPr lang="en-US" b="true" sz="5350">
                <a:solidFill>
                  <a:srgbClr val="59101E"/>
                </a:solidFill>
                <a:latin typeface="Glacial Indifference Bold"/>
                <a:ea typeface="Glacial Indifference Bold"/>
                <a:cs typeface="Glacial Indifference Bold"/>
                <a:sym typeface="Glacial Indifference Bold"/>
              </a:rPr>
              <a:t>of</a:t>
            </a:r>
          </a:p>
        </p:txBody>
      </p:sp>
      <p:sp>
        <p:nvSpPr>
          <p:cNvPr name="TextBox 12" id="12"/>
          <p:cNvSpPr txBox="true"/>
          <p:nvPr/>
        </p:nvSpPr>
        <p:spPr>
          <a:xfrm rot="0">
            <a:off x="3931264" y="1517210"/>
            <a:ext cx="1209677" cy="670563"/>
          </a:xfrm>
          <a:prstGeom prst="rect">
            <a:avLst/>
          </a:prstGeom>
        </p:spPr>
        <p:txBody>
          <a:bodyPr anchor="t" rtlCol="false" tIns="0" lIns="0" bIns="0" rIns="0">
            <a:spAutoFit/>
          </a:bodyPr>
          <a:lstStyle/>
          <a:p>
            <a:pPr algn="ctr">
              <a:lnSpc>
                <a:spcPts val="4815"/>
              </a:lnSpc>
            </a:pPr>
            <a:r>
              <a:rPr lang="en-US" b="true" sz="5350">
                <a:solidFill>
                  <a:srgbClr val="59101E"/>
                </a:solidFill>
                <a:latin typeface="Glacial Indifference Bold"/>
                <a:ea typeface="Glacial Indifference Bold"/>
                <a:cs typeface="Glacial Indifference Bold"/>
                <a:sym typeface="Glacial Indifference Bold"/>
              </a:rPr>
              <a:t>the</a:t>
            </a:r>
          </a:p>
        </p:txBody>
      </p:sp>
      <p:sp>
        <p:nvSpPr>
          <p:cNvPr name="TextBox 13" id="13"/>
          <p:cNvSpPr txBox="true"/>
          <p:nvPr/>
        </p:nvSpPr>
        <p:spPr>
          <a:xfrm rot="0">
            <a:off x="358145" y="5204387"/>
            <a:ext cx="10125294" cy="4156009"/>
          </a:xfrm>
          <a:prstGeom prst="rect">
            <a:avLst/>
          </a:prstGeom>
        </p:spPr>
        <p:txBody>
          <a:bodyPr anchor="t" rtlCol="false" tIns="0" lIns="0" bIns="0" rIns="0">
            <a:spAutoFit/>
          </a:bodyPr>
          <a:lstStyle/>
          <a:p>
            <a:pPr algn="l">
              <a:lnSpc>
                <a:spcPts val="3673"/>
              </a:lnSpc>
            </a:pPr>
            <a:r>
              <a:rPr lang="en-US" sz="4081" b="true">
                <a:solidFill>
                  <a:srgbClr val="59101E"/>
                </a:solidFill>
                <a:latin typeface="Glacial Indifference Bold"/>
                <a:ea typeface="Glacial Indifference Bold"/>
                <a:cs typeface="Glacial Indifference Bold"/>
                <a:sym typeface="Glacial Indifference Bold"/>
              </a:rPr>
              <a:t> In Christ, this divine character becomes clearest: God does not wait for broken humanity to find its way back to Him. He pursues, restores, and reconciles. Grace therefore challenges our instinctive understanding of justice and relationship, revealing a God whose holiness does not cancel His love, but moves Him to rescue and restore.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DAHW0JzMjW0</dc:identifier>
  <dcterms:modified xsi:type="dcterms:W3CDTF">2011-08-01T06:04:30Z</dcterms:modified>
  <cp:revision>1</cp:revision>
  <dc:title>FOR TPM VIEWERS Lesson 1 - The Creator Speaks</dc:title>
</cp:coreProperties>
</file>