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tima" charset="1" panose="00000000000000000000"/>
      <p:regular r:id="rId16"/>
    </p:embeddedFont>
    <p:embeddedFont>
      <p:font typeface="CG Omega" charset="1" panose="020B0502050508020304"/>
      <p:regular r:id="rId17"/>
    </p:embeddedFont>
    <p:embeddedFont>
      <p:font typeface="Mistrully" charset="1" panose="00000000000000000000"/>
      <p:regular r:id="rId18"/>
    </p:embeddedFont>
    <p:embeddedFont>
      <p:font typeface="Optima Bold"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6921520"/>
            <a:ext cx="5004787" cy="805519"/>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God sees</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14 </a:t>
            </a:r>
          </a:p>
        </p:txBody>
      </p:sp>
      <p:sp>
        <p:nvSpPr>
          <p:cNvPr name="TextBox 10" id="10"/>
          <p:cNvSpPr txBox="true"/>
          <p:nvPr/>
        </p:nvSpPr>
        <p:spPr>
          <a:xfrm rot="0">
            <a:off x="11173649" y="1876398"/>
            <a:ext cx="5336019"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94</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9" id="9"/>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0" id="10"/>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525417"/>
            <a:ext cx="11552788" cy="2803378"/>
          </a:xfrm>
          <a:prstGeom prst="rect">
            <a:avLst/>
          </a:prstGeom>
        </p:spPr>
        <p:txBody>
          <a:bodyPr anchor="t" rtlCol="false" tIns="0" lIns="0" bIns="0" rIns="0">
            <a:spAutoFit/>
          </a:bodyPr>
          <a:lstStyle/>
          <a:p>
            <a:pPr algn="ctr">
              <a:lnSpc>
                <a:spcPts val="5608"/>
              </a:lnSpc>
              <a:spcBef>
                <a:spcPct val="0"/>
              </a:spcBef>
            </a:pPr>
            <a:r>
              <a:rPr lang="en-US" sz="4005">
                <a:solidFill>
                  <a:srgbClr val="FFFFFF"/>
                </a:solidFill>
                <a:latin typeface="Optima"/>
                <a:ea typeface="Optima"/>
                <a:cs typeface="Optima"/>
                <a:sym typeface="Optima"/>
              </a:rPr>
              <a:t>Psalm 94:9</a:t>
            </a:r>
          </a:p>
          <a:p>
            <a:pPr algn="ctr">
              <a:lnSpc>
                <a:spcPts val="5608"/>
              </a:lnSpc>
              <a:spcBef>
                <a:spcPct val="0"/>
              </a:spcBef>
            </a:pPr>
          </a:p>
          <a:p>
            <a:pPr algn="ctr">
              <a:lnSpc>
                <a:spcPts val="5608"/>
              </a:lnSpc>
              <a:spcBef>
                <a:spcPct val="0"/>
              </a:spcBef>
            </a:pPr>
            <a:r>
              <a:rPr lang="en-US" sz="4005">
                <a:solidFill>
                  <a:srgbClr val="FFFFFF"/>
                </a:solidFill>
                <a:latin typeface="Optima"/>
                <a:ea typeface="Optima"/>
                <a:cs typeface="Optima"/>
                <a:sym typeface="Optima"/>
              </a:rPr>
              <a:t>He</a:t>
            </a:r>
            <a:r>
              <a:rPr lang="en-US" sz="4005">
                <a:solidFill>
                  <a:srgbClr val="FFFFFF"/>
                </a:solidFill>
                <a:latin typeface="Optima"/>
                <a:ea typeface="Optima"/>
                <a:cs typeface="Optima"/>
                <a:sym typeface="Optima"/>
              </a:rPr>
              <a:t> th</a:t>
            </a:r>
            <a:r>
              <a:rPr lang="en-US" sz="4005">
                <a:solidFill>
                  <a:srgbClr val="FFFFFF"/>
                </a:solidFill>
                <a:latin typeface="Optima"/>
                <a:ea typeface="Optima"/>
                <a:cs typeface="Optima"/>
                <a:sym typeface="Optima"/>
              </a:rPr>
              <a:t>at planted the ear, shall he not hear? he that formed the eye, shall</a:t>
            </a:r>
            <a:r>
              <a:rPr lang="en-US" sz="4005">
                <a:solidFill>
                  <a:srgbClr val="FFFFFF"/>
                </a:solidFill>
                <a:latin typeface="Optima"/>
                <a:ea typeface="Optima"/>
                <a:cs typeface="Optima"/>
                <a:sym typeface="Optima"/>
              </a:rPr>
              <a:t> he not see?</a:t>
            </a:r>
          </a:p>
        </p:txBody>
      </p:sp>
      <p:sp>
        <p:nvSpPr>
          <p:cNvPr name="TextBox 6" id="6"/>
          <p:cNvSpPr txBox="true"/>
          <p:nvPr/>
        </p:nvSpPr>
        <p:spPr>
          <a:xfrm rot="0">
            <a:off x="3958665" y="1711309"/>
            <a:ext cx="73332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1" id="11"/>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499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94 s</a:t>
            </a:r>
            <a:r>
              <a:rPr lang="en-US" sz="3674">
                <a:solidFill>
                  <a:srgbClr val="FFFFFF"/>
                </a:solidFill>
                <a:latin typeface="Optima"/>
                <a:ea typeface="Optima"/>
                <a:cs typeface="Optima"/>
                <a:sym typeface="Optima"/>
              </a:rPr>
              <a:t>trikes a distinct reminder of the reality of human futility and wickedness.</a:t>
            </a:r>
            <a:r>
              <a:rPr lang="en-US" b="true" sz="3674">
                <a:solidFill>
                  <a:srgbClr val="FFFFFF"/>
                </a:solidFill>
                <a:latin typeface="Optima Bold"/>
                <a:ea typeface="Optima Bold"/>
                <a:cs typeface="Optima Bold"/>
                <a:sym typeface="Optima Bold"/>
              </a:rPr>
              <a:t> Human wickedness is in the face of human life, inside man and outside man. </a:t>
            </a:r>
            <a:r>
              <a:rPr lang="en-US" sz="3674">
                <a:solidFill>
                  <a:srgbClr val="FFFFFF"/>
                </a:solidFill>
                <a:latin typeface="Optima"/>
                <a:ea typeface="Optima"/>
                <a:cs typeface="Optima"/>
                <a:sym typeface="Optima"/>
              </a:rPr>
              <a:t>The most cruel confidence we can ever have is the confidence of humanity’s goodness.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1" id="11"/>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When emotional</a:t>
            </a:r>
            <a:r>
              <a:rPr lang="en-US" sz="3674">
                <a:solidFill>
                  <a:srgbClr val="FFFFFF"/>
                </a:solidFill>
                <a:latin typeface="Optima"/>
                <a:ea typeface="Optima"/>
                <a:cs typeface="Optima"/>
                <a:sym typeface="Optima"/>
              </a:rPr>
              <a:t> bonds and ties strengthen, we are placed in a beautiful space of bliss, security, and trust. Most often, we are caught off guard by the cravings of our hearts for connection, attachment, and relationship.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1" id="11"/>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9166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When wh</a:t>
            </a:r>
            <a:r>
              <a:rPr lang="en-US" sz="3674">
                <a:solidFill>
                  <a:srgbClr val="FFFFFF"/>
                </a:solidFill>
                <a:latin typeface="Optima"/>
                <a:ea typeface="Optima"/>
                <a:cs typeface="Optima"/>
                <a:sym typeface="Optima"/>
              </a:rPr>
              <a:t>at drives our lives is seeking and building connections, </a:t>
            </a:r>
            <a:r>
              <a:rPr lang="en-US" b="true" sz="3674">
                <a:solidFill>
                  <a:srgbClr val="FFFFFF"/>
                </a:solidFill>
                <a:latin typeface="Optima Bold"/>
                <a:ea typeface="Optima Bold"/>
                <a:cs typeface="Optima Bold"/>
                <a:sym typeface="Optima Bold"/>
              </a:rPr>
              <a:t>we are surprised by the failures of these pursuits. We are surprised by betrayal and abandonment. We are discouraged and frustrated by our broken trust.</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1" id="11"/>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308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If we lost our sight to the stark reality of our humanity, </a:t>
            </a:r>
            <a:r>
              <a:rPr lang="en-US" sz="3674">
                <a:solidFill>
                  <a:srgbClr val="FFFFFF"/>
                </a:solidFill>
                <a:latin typeface="Optima"/>
                <a:ea typeface="Optima"/>
                <a:cs typeface="Optima"/>
                <a:sym typeface="Optima"/>
              </a:rPr>
              <a:t>how crude, savage, and how evil even ourselves can be, given the circumstances, we are putting ourselves in darkness and oblivion.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1" id="11"/>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6022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This</a:t>
            </a:r>
            <a:r>
              <a:rPr lang="en-US" sz="3674">
                <a:solidFill>
                  <a:srgbClr val="FFFFFF"/>
                </a:solidFill>
                <a:latin typeface="Optima"/>
                <a:ea typeface="Optima"/>
                <a:cs typeface="Optima"/>
                <a:sym typeface="Optima"/>
              </a:rPr>
              <a:t> psalm brings us to a deep reality of human evil. Our first impulse after being a victim is to ask God to execute justice and avenge us. Like in the psalm, </a:t>
            </a:r>
            <a:r>
              <a:rPr lang="en-US" b="true" sz="3674">
                <a:solidFill>
                  <a:srgbClr val="FFFFFF"/>
                </a:solidFill>
                <a:latin typeface="Optima Bold"/>
                <a:ea typeface="Optima Bold"/>
                <a:cs typeface="Optima Bold"/>
                <a:sym typeface="Optima Bold"/>
              </a:rPr>
              <a:t>we plead with God to correct and discipline our enemies.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1" id="11"/>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8785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However, in Matthew, Jesus, in the Sermon on the Mount, entreated us to go the extra mile, to offer kindness and prayer for our enemies. The psalm shows how the evil done to us can shape us into the same evil person who</a:t>
            </a:r>
            <a:r>
              <a:rPr lang="en-US" sz="3674">
                <a:solidFill>
                  <a:srgbClr val="FFFFFF"/>
                </a:solidFill>
                <a:latin typeface="Optima"/>
                <a:ea typeface="Optima"/>
                <a:cs typeface="Optima"/>
                <a:sym typeface="Optima"/>
              </a:rPr>
              <a:t> wishes ill on those who have done us wrong.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1" id="11"/>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1306831"/>
          </a:xfrm>
          <a:prstGeom prst="rect">
            <a:avLst/>
          </a:prstGeom>
        </p:spPr>
        <p:txBody>
          <a:bodyPr anchor="t" rtlCol="false" tIns="0" lIns="0" bIns="0" rIns="0">
            <a:spAutoFit/>
          </a:bodyPr>
          <a:lstStyle/>
          <a:p>
            <a:pPr algn="ctr">
              <a:lnSpc>
                <a:spcPts val="5144"/>
              </a:lnSpc>
              <a:spcBef>
                <a:spcPct val="0"/>
              </a:spcBef>
            </a:pPr>
            <a:r>
              <a:rPr lang="en-US" b="true" sz="3674">
                <a:solidFill>
                  <a:srgbClr val="FFFFFF"/>
                </a:solidFill>
                <a:latin typeface="Optima Bold"/>
                <a:ea typeface="Optima Bold"/>
                <a:cs typeface="Optima Bold"/>
                <a:sym typeface="Optima Bold"/>
              </a:rPr>
              <a:t>It is easy to use God's justice in our own understanding and become manipulators for</a:t>
            </a:r>
            <a:r>
              <a:rPr lang="en-US" b="true" sz="3674">
                <a:solidFill>
                  <a:srgbClr val="FFFFFF"/>
                </a:solidFill>
                <a:latin typeface="Optima Bold"/>
                <a:ea typeface="Optima Bold"/>
                <a:cs typeface="Optima Bold"/>
                <a:sym typeface="Optima Bold"/>
              </a:rPr>
              <a:t> our own satisfaction.</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517760"/>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God sees</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14</a:t>
            </a:r>
          </a:p>
        </p:txBody>
      </p:sp>
      <p:sp>
        <p:nvSpPr>
          <p:cNvPr name="TextBox 11" id="11"/>
          <p:cNvSpPr txBox="true"/>
          <p:nvPr/>
        </p:nvSpPr>
        <p:spPr>
          <a:xfrm rot="0">
            <a:off x="747777" y="493281"/>
            <a:ext cx="211985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DAHPU2iRr-U</dc:identifier>
  <dcterms:modified xsi:type="dcterms:W3CDTF">2011-08-01T06:04:30Z</dcterms:modified>
  <cp:revision>1</cp:revision>
  <dc:title>Day 14 Psalm 94 God sees</dc:title>
</cp:coreProperties>
</file>