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Optima" charset="1" panose="00000000000000000000"/>
      <p:regular r:id="rId17"/>
    </p:embeddedFont>
    <p:embeddedFont>
      <p:font typeface="CG Omega" charset="1" panose="020B0502050508020304"/>
      <p:regular r:id="rId18"/>
    </p:embeddedFont>
    <p:embeddedFont>
      <p:font typeface="Mistrully" charset="1" panose="00000000000000000000"/>
      <p:regular r:id="rId19"/>
    </p:embeddedFont>
    <p:embeddedFont>
      <p:font typeface="Optima Bold" charset="1" panose="000000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436665" y="5319761"/>
            <a:ext cx="6283926" cy="4814555"/>
          </a:xfrm>
          <a:custGeom>
            <a:avLst/>
            <a:gdLst/>
            <a:ahLst/>
            <a:cxnLst/>
            <a:rect r="r" b="b" t="t" l="l"/>
            <a:pathLst>
              <a:path h="4814555" w="6283926">
                <a:moveTo>
                  <a:pt x="0" y="0"/>
                </a:moveTo>
                <a:lnTo>
                  <a:pt x="6283927" y="0"/>
                </a:lnTo>
                <a:lnTo>
                  <a:pt x="6283927" y="4814556"/>
                </a:lnTo>
                <a:lnTo>
                  <a:pt x="0" y="4814556"/>
                </a:lnTo>
                <a:lnTo>
                  <a:pt x="0" y="0"/>
                </a:lnTo>
                <a:close/>
              </a:path>
            </a:pathLst>
          </a:custGeom>
          <a:blipFill>
            <a:blip r:embed="rId6"/>
            <a:stretch>
              <a:fillRect l="0" t="-30846" r="0" b="0"/>
            </a:stretch>
          </a:blipFill>
        </p:spPr>
      </p:sp>
      <p:sp>
        <p:nvSpPr>
          <p:cNvPr name="Freeform 6" id="6"/>
          <p:cNvSpPr/>
          <p:nvPr/>
        </p:nvSpPr>
        <p:spPr>
          <a:xfrm flipH="false" flipV="false" rot="0">
            <a:off x="12742349" y="4151952"/>
            <a:ext cx="2417901" cy="1431599"/>
          </a:xfrm>
          <a:custGeom>
            <a:avLst/>
            <a:gdLst/>
            <a:ahLst/>
            <a:cxnLst/>
            <a:rect r="r" b="b" t="t" l="l"/>
            <a:pathLst>
              <a:path h="1431599" w="2417901">
                <a:moveTo>
                  <a:pt x="0" y="0"/>
                </a:moveTo>
                <a:lnTo>
                  <a:pt x="2417901" y="0"/>
                </a:lnTo>
                <a:lnTo>
                  <a:pt x="2417901" y="1431599"/>
                </a:lnTo>
                <a:lnTo>
                  <a:pt x="0" y="1431599"/>
                </a:lnTo>
                <a:lnTo>
                  <a:pt x="0" y="0"/>
                </a:lnTo>
                <a:close/>
              </a:path>
            </a:pathLst>
          </a:custGeom>
          <a:blipFill>
            <a:blip r:embed="rId7"/>
            <a:stretch>
              <a:fillRect l="0" t="0" r="0" b="0"/>
            </a:stretch>
          </a:blipFill>
        </p:spPr>
      </p:sp>
      <p:sp>
        <p:nvSpPr>
          <p:cNvPr name="TextBox 7" id="7"/>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8" id="8"/>
          <p:cNvSpPr txBox="true"/>
          <p:nvPr/>
        </p:nvSpPr>
        <p:spPr>
          <a:xfrm rot="0">
            <a:off x="11339265" y="6574470"/>
            <a:ext cx="5004787" cy="1570450"/>
          </a:xfrm>
          <a:prstGeom prst="rect">
            <a:avLst/>
          </a:prstGeom>
        </p:spPr>
        <p:txBody>
          <a:bodyPr anchor="t" rtlCol="false" tIns="0" lIns="0" bIns="0" rIns="0">
            <a:spAutoFit/>
          </a:bodyPr>
          <a:lstStyle/>
          <a:p>
            <a:pPr algn="ctr">
              <a:lnSpc>
                <a:spcPts val="6061"/>
              </a:lnSpc>
            </a:pPr>
            <a:r>
              <a:rPr lang="en-US" sz="5942">
                <a:solidFill>
                  <a:srgbClr val="49634E"/>
                </a:solidFill>
                <a:latin typeface="CG Omega"/>
                <a:ea typeface="CG Omega"/>
                <a:cs typeface="CG Omega"/>
                <a:sym typeface="CG Omega"/>
              </a:rPr>
              <a:t>Who is the Earth's?</a:t>
            </a:r>
          </a:p>
        </p:txBody>
      </p:sp>
      <p:sp>
        <p:nvSpPr>
          <p:cNvPr name="TextBox 9" id="9"/>
          <p:cNvSpPr txBox="true"/>
          <p:nvPr/>
        </p:nvSpPr>
        <p:spPr>
          <a:xfrm rot="0">
            <a:off x="12247245" y="975409"/>
            <a:ext cx="2913005" cy="1378660"/>
          </a:xfrm>
          <a:prstGeom prst="rect">
            <a:avLst/>
          </a:prstGeom>
        </p:spPr>
        <p:txBody>
          <a:bodyPr anchor="t" rtlCol="false" tIns="0" lIns="0" bIns="0" rIns="0">
            <a:spAutoFit/>
          </a:bodyPr>
          <a:lstStyle/>
          <a:p>
            <a:pPr algn="ctr">
              <a:lnSpc>
                <a:spcPts val="11235"/>
              </a:lnSpc>
              <a:spcBef>
                <a:spcPct val="0"/>
              </a:spcBef>
            </a:pPr>
            <a:r>
              <a:rPr lang="en-US" sz="8025">
                <a:solidFill>
                  <a:srgbClr val="FFFFFF"/>
                </a:solidFill>
                <a:latin typeface="CG Omega"/>
                <a:ea typeface="CG Omega"/>
                <a:cs typeface="CG Omega"/>
                <a:sym typeface="CG Omega"/>
              </a:rPr>
              <a:t>Day 6 </a:t>
            </a:r>
          </a:p>
        </p:txBody>
      </p:sp>
      <p:sp>
        <p:nvSpPr>
          <p:cNvPr name="TextBox 10" id="10"/>
          <p:cNvSpPr txBox="true"/>
          <p:nvPr/>
        </p:nvSpPr>
        <p:spPr>
          <a:xfrm rot="0">
            <a:off x="11114530" y="1876398"/>
            <a:ext cx="5454257" cy="1870963"/>
          </a:xfrm>
          <a:prstGeom prst="rect">
            <a:avLst/>
          </a:prstGeom>
        </p:spPr>
        <p:txBody>
          <a:bodyPr anchor="t" rtlCol="false" tIns="0" lIns="0" bIns="0" rIns="0">
            <a:spAutoFit/>
          </a:bodyPr>
          <a:lstStyle/>
          <a:p>
            <a:pPr algn="ctr">
              <a:lnSpc>
                <a:spcPts val="15342"/>
              </a:lnSpc>
              <a:spcBef>
                <a:spcPct val="0"/>
              </a:spcBef>
            </a:pPr>
            <a:r>
              <a:rPr lang="en-US" sz="10958">
                <a:solidFill>
                  <a:srgbClr val="FFFFFF"/>
                </a:solidFill>
                <a:latin typeface="Mistrully"/>
                <a:ea typeface="Mistrully"/>
                <a:cs typeface="Mistrully"/>
                <a:sym typeface="Mistrully"/>
              </a:rPr>
              <a:t>Psalm 24</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51822"/>
            <a:ext cx="11423965" cy="3319782"/>
          </a:xfrm>
          <a:prstGeom prst="rect">
            <a:avLst/>
          </a:prstGeom>
        </p:spPr>
        <p:txBody>
          <a:bodyPr anchor="t" rtlCol="false" tIns="0" lIns="0" bIns="0" rIns="0">
            <a:spAutoFit/>
          </a:bodyPr>
          <a:lstStyle/>
          <a:p>
            <a:pPr algn="ctr">
              <a:lnSpc>
                <a:spcPts val="6544"/>
              </a:lnSpc>
              <a:spcBef>
                <a:spcPct val="0"/>
              </a:spcBef>
            </a:pPr>
            <a:r>
              <a:rPr lang="en-US" b="true" sz="4674">
                <a:solidFill>
                  <a:srgbClr val="FFFFFF"/>
                </a:solidFill>
                <a:latin typeface="Optima Bold"/>
                <a:ea typeface="Optima Bold"/>
                <a:cs typeface="Optima Bold"/>
                <a:sym typeface="Optima Bold"/>
              </a:rPr>
              <a:t>Indeed, the God who created yo</a:t>
            </a:r>
            <a:r>
              <a:rPr lang="en-US" b="true" sz="4674">
                <a:solidFill>
                  <a:srgbClr val="FFFFFF"/>
                </a:solidFill>
                <a:latin typeface="Optima Bold"/>
                <a:ea typeface="Optima Bold"/>
                <a:cs typeface="Optima Bold"/>
                <a:sym typeface="Optima Bold"/>
              </a:rPr>
              <a:t>u and all the universe is still the King over all the earth!</a:t>
            </a:r>
          </a:p>
          <a:p>
            <a:pPr algn="ctr">
              <a:lnSpc>
                <a:spcPts val="65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is the Earth's?</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6 </a:t>
            </a:r>
          </a:p>
        </p:txBody>
      </p:sp>
      <p:sp>
        <p:nvSpPr>
          <p:cNvPr name="TextBox 11" id="11"/>
          <p:cNvSpPr txBox="true"/>
          <p:nvPr/>
        </p:nvSpPr>
        <p:spPr>
          <a:xfrm rot="0">
            <a:off x="724291" y="493281"/>
            <a:ext cx="216682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24</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
        <p:nvSpPr>
          <p:cNvPr name="Freeform 6" id="6"/>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7" id="7"/>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8" id="8"/>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is the Earth's?</a:t>
            </a:r>
          </a:p>
        </p:txBody>
      </p:sp>
      <p:sp>
        <p:nvSpPr>
          <p:cNvPr name="TextBox 9" id="9"/>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6 </a:t>
            </a:r>
          </a:p>
        </p:txBody>
      </p:sp>
      <p:sp>
        <p:nvSpPr>
          <p:cNvPr name="TextBox 10" id="10"/>
          <p:cNvSpPr txBox="true"/>
          <p:nvPr/>
        </p:nvSpPr>
        <p:spPr>
          <a:xfrm rot="0">
            <a:off x="724291" y="493281"/>
            <a:ext cx="216682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24</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191440"/>
            <a:ext cx="11552788" cy="3777468"/>
          </a:xfrm>
          <a:prstGeom prst="rect">
            <a:avLst/>
          </a:prstGeom>
        </p:spPr>
        <p:txBody>
          <a:bodyPr anchor="t" rtlCol="false" tIns="0" lIns="0" bIns="0" rIns="0">
            <a:spAutoFit/>
          </a:bodyPr>
          <a:lstStyle/>
          <a:p>
            <a:pPr algn="ctr">
              <a:lnSpc>
                <a:spcPts val="6168"/>
              </a:lnSpc>
              <a:spcBef>
                <a:spcPct val="0"/>
              </a:spcBef>
            </a:pPr>
            <a:r>
              <a:rPr lang="en-US" sz="4405">
                <a:solidFill>
                  <a:srgbClr val="FFFFFF"/>
                </a:solidFill>
                <a:latin typeface="Optima"/>
                <a:ea typeface="Optima"/>
                <a:cs typeface="Optima"/>
                <a:sym typeface="Optima"/>
              </a:rPr>
              <a:t>Psalm 24:1-2</a:t>
            </a:r>
          </a:p>
          <a:p>
            <a:pPr algn="just">
              <a:lnSpc>
                <a:spcPts val="4768"/>
              </a:lnSpc>
              <a:spcBef>
                <a:spcPct val="0"/>
              </a:spcBef>
            </a:pPr>
            <a:r>
              <a:rPr lang="en-US" sz="3405">
                <a:solidFill>
                  <a:srgbClr val="FFFFFF"/>
                </a:solidFill>
                <a:latin typeface="Optima"/>
                <a:ea typeface="Optima"/>
                <a:cs typeface="Optima"/>
                <a:sym typeface="Optima"/>
              </a:rPr>
              <a:t>1 T</a:t>
            </a:r>
            <a:r>
              <a:rPr lang="en-US" sz="3405">
                <a:solidFill>
                  <a:srgbClr val="FFFFFF"/>
                </a:solidFill>
                <a:latin typeface="Optima"/>
                <a:ea typeface="Optima"/>
                <a:cs typeface="Optima"/>
                <a:sym typeface="Optima"/>
              </a:rPr>
              <a:t>he earth is the Lord's, and the fulness thereof; the world, and they that dwell therein.</a:t>
            </a:r>
          </a:p>
          <a:p>
            <a:pPr algn="just">
              <a:lnSpc>
                <a:spcPts val="4768"/>
              </a:lnSpc>
              <a:spcBef>
                <a:spcPct val="0"/>
              </a:spcBef>
            </a:pPr>
            <a:r>
              <a:rPr lang="en-US" sz="3405">
                <a:solidFill>
                  <a:srgbClr val="FFFFFF"/>
                </a:solidFill>
                <a:latin typeface="Optima"/>
                <a:ea typeface="Optima"/>
                <a:cs typeface="Optima"/>
                <a:sym typeface="Optima"/>
              </a:rPr>
              <a:t>2 For he hath founded it upon the seas, and established it upon the floods.</a:t>
            </a:r>
          </a:p>
          <a:p>
            <a:pPr algn="just">
              <a:lnSpc>
                <a:spcPts val="4768"/>
              </a:lnSpc>
              <a:spcBef>
                <a:spcPct val="0"/>
              </a:spcBef>
            </a:pPr>
          </a:p>
        </p:txBody>
      </p:sp>
      <p:sp>
        <p:nvSpPr>
          <p:cNvPr name="TextBox 6" id="6"/>
          <p:cNvSpPr txBox="true"/>
          <p:nvPr/>
        </p:nvSpPr>
        <p:spPr>
          <a:xfrm rot="0">
            <a:off x="3729516" y="1711309"/>
            <a:ext cx="7791592" cy="1242487"/>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is the Earth's?</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6 </a:t>
            </a:r>
          </a:p>
        </p:txBody>
      </p:sp>
      <p:sp>
        <p:nvSpPr>
          <p:cNvPr name="TextBox 11" id="11"/>
          <p:cNvSpPr txBox="true"/>
          <p:nvPr/>
        </p:nvSpPr>
        <p:spPr>
          <a:xfrm rot="0">
            <a:off x="724291" y="493281"/>
            <a:ext cx="216682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24</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5831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24 points us t</a:t>
            </a:r>
            <a:r>
              <a:rPr lang="en-US" sz="3674">
                <a:solidFill>
                  <a:srgbClr val="FFFFFF"/>
                </a:solidFill>
                <a:latin typeface="Optima"/>
                <a:ea typeface="Optima"/>
                <a:cs typeface="Optima"/>
                <a:sym typeface="Optima"/>
              </a:rPr>
              <a:t>o the depth of realization that it is not man, it is not man who owns the earth; the presence of sin may have claimed dominion, but Satan is only claiming a property that is never his.</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is the Earth's?</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6 </a:t>
            </a:r>
          </a:p>
        </p:txBody>
      </p:sp>
      <p:sp>
        <p:nvSpPr>
          <p:cNvPr name="TextBox 11" id="11"/>
          <p:cNvSpPr txBox="true"/>
          <p:nvPr/>
        </p:nvSpPr>
        <p:spPr>
          <a:xfrm rot="0">
            <a:off x="724291" y="493281"/>
            <a:ext cx="216682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24</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5831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a:t>
            </a:r>
            <a:r>
              <a:rPr lang="en-US" sz="3674">
                <a:solidFill>
                  <a:srgbClr val="FFFFFF"/>
                </a:solidFill>
                <a:latin typeface="Optima"/>
                <a:ea typeface="Optima"/>
                <a:cs typeface="Optima"/>
                <a:sym typeface="Optima"/>
              </a:rPr>
              <a:t>e dominion of this earth is not of sin and its forces but of God. Sin may have covered the dominion of God’s glory and seemingly silenced God’s rule. However, silence does not mean absence.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is the Earth's?</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6 </a:t>
            </a:r>
          </a:p>
        </p:txBody>
      </p:sp>
      <p:sp>
        <p:nvSpPr>
          <p:cNvPr name="TextBox 11" id="11"/>
          <p:cNvSpPr txBox="true"/>
          <p:nvPr/>
        </p:nvSpPr>
        <p:spPr>
          <a:xfrm rot="0">
            <a:off x="724291" y="493281"/>
            <a:ext cx="216682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24</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32772"/>
            <a:ext cx="11423965" cy="3623947"/>
          </a:xfrm>
          <a:prstGeom prst="rect">
            <a:avLst/>
          </a:prstGeom>
        </p:spPr>
        <p:txBody>
          <a:bodyPr anchor="t" rtlCol="false" tIns="0" lIns="0" bIns="0" rIns="0">
            <a:spAutoFit/>
          </a:bodyPr>
          <a:lstStyle/>
          <a:p>
            <a:pPr algn="ctr">
              <a:lnSpc>
                <a:spcPts val="7104"/>
              </a:lnSpc>
              <a:spcBef>
                <a:spcPct val="0"/>
              </a:spcBef>
            </a:pPr>
            <a:r>
              <a:rPr lang="en-US" b="true" sz="5074">
                <a:solidFill>
                  <a:srgbClr val="FFFFFF"/>
                </a:solidFill>
                <a:latin typeface="Optima Bold"/>
                <a:ea typeface="Optima Bold"/>
                <a:cs typeface="Optima Bold"/>
                <a:sym typeface="Optima Bold"/>
              </a:rPr>
              <a:t>Silence doe</a:t>
            </a:r>
            <a:r>
              <a:rPr lang="en-US" b="true" sz="5074">
                <a:solidFill>
                  <a:srgbClr val="FFFFFF"/>
                </a:solidFill>
                <a:latin typeface="Optima Bold"/>
                <a:ea typeface="Optima Bold"/>
                <a:cs typeface="Optima Bold"/>
                <a:sym typeface="Optima Bold"/>
              </a:rPr>
              <a:t>s not mean distance. Silence does not mean estrangement. Silence does not mean abandonment. Silence does not mean condemnation.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is the Earth's?</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6 </a:t>
            </a:r>
          </a:p>
        </p:txBody>
      </p:sp>
      <p:sp>
        <p:nvSpPr>
          <p:cNvPr name="TextBox 11" id="11"/>
          <p:cNvSpPr txBox="true"/>
          <p:nvPr/>
        </p:nvSpPr>
        <p:spPr>
          <a:xfrm rot="0">
            <a:off x="724291" y="493281"/>
            <a:ext cx="216682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24</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6117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God i</a:t>
            </a:r>
            <a:r>
              <a:rPr lang="en-US" sz="3674">
                <a:solidFill>
                  <a:srgbClr val="FFFFFF"/>
                </a:solidFill>
                <a:latin typeface="Optima"/>
                <a:ea typeface="Optima"/>
                <a:cs typeface="Optima"/>
                <a:sym typeface="Optima"/>
              </a:rPr>
              <a:t>s silenced by the enormity of sin present in this world, but </a:t>
            </a:r>
            <a:r>
              <a:rPr lang="en-US" b="true" sz="3674">
                <a:solidFill>
                  <a:srgbClr val="FFFFFF"/>
                </a:solidFill>
                <a:latin typeface="Optima Bold"/>
                <a:ea typeface="Optima Bold"/>
                <a:cs typeface="Optima Bold"/>
                <a:sym typeface="Optima Bold"/>
              </a:rPr>
              <a:t>His silence is loud, a huge gong banging, a noisy cymbal, and a blast of a trumpet in the lives of His people.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is the Earth's?</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6 </a:t>
            </a:r>
          </a:p>
        </p:txBody>
      </p:sp>
      <p:sp>
        <p:nvSpPr>
          <p:cNvPr name="TextBox 11" id="11"/>
          <p:cNvSpPr txBox="true"/>
          <p:nvPr/>
        </p:nvSpPr>
        <p:spPr>
          <a:xfrm rot="0">
            <a:off x="724291" y="493281"/>
            <a:ext cx="216682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24</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5831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His</a:t>
            </a:r>
            <a:r>
              <a:rPr lang="en-US" sz="3674">
                <a:solidFill>
                  <a:srgbClr val="FFFFFF"/>
                </a:solidFill>
                <a:latin typeface="Optima"/>
                <a:ea typeface="Optima"/>
                <a:cs typeface="Optima"/>
                <a:sym typeface="Optima"/>
              </a:rPr>
              <a:t> glory shines in the lives of His children. His majesty outshines the powers of this world in the hearts of His people. His power and rule direct the lives of His nation.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is the Earth's?</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6 </a:t>
            </a:r>
          </a:p>
        </p:txBody>
      </p:sp>
      <p:sp>
        <p:nvSpPr>
          <p:cNvPr name="TextBox 11" id="11"/>
          <p:cNvSpPr txBox="true"/>
          <p:nvPr/>
        </p:nvSpPr>
        <p:spPr>
          <a:xfrm rot="0">
            <a:off x="724291" y="493281"/>
            <a:ext cx="216682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24</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9071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The earth is still the Lord’s as the song says, “this is is still my Father’s world.” God is still the ruler and mighty king of our lives, His chil</a:t>
            </a:r>
            <a:r>
              <a:rPr lang="en-US" sz="3674">
                <a:solidFill>
                  <a:srgbClr val="FFFFFF"/>
                </a:solidFill>
                <a:latin typeface="Optima"/>
                <a:ea typeface="Optima"/>
                <a:cs typeface="Optima"/>
                <a:sym typeface="Optima"/>
              </a:rPr>
              <a:t>dren. </a:t>
            </a:r>
            <a:r>
              <a:rPr lang="en-US" b="true" sz="3674">
                <a:solidFill>
                  <a:srgbClr val="F6EC6E"/>
                </a:solidFill>
                <a:latin typeface="Optima Bold"/>
                <a:ea typeface="Optima Bold"/>
                <a:cs typeface="Optima Bold"/>
                <a:sym typeface="Optima Bold"/>
              </a:rPr>
              <a:t>We continue to experience the strength of His presence and His sweet small voice.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is the Earth's?</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6 </a:t>
            </a:r>
          </a:p>
        </p:txBody>
      </p:sp>
      <p:sp>
        <p:nvSpPr>
          <p:cNvPr name="TextBox 11" id="11"/>
          <p:cNvSpPr txBox="true"/>
          <p:nvPr/>
        </p:nvSpPr>
        <p:spPr>
          <a:xfrm rot="0">
            <a:off x="724291" y="493281"/>
            <a:ext cx="216682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24</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5831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As David proclaims, “Lift up</a:t>
            </a:r>
            <a:r>
              <a:rPr lang="en-US" sz="3674">
                <a:solidFill>
                  <a:srgbClr val="FFFFFF"/>
                </a:solidFill>
                <a:latin typeface="Optima"/>
                <a:ea typeface="Optima"/>
                <a:cs typeface="Optima"/>
                <a:sym typeface="Optima"/>
              </a:rPr>
              <a:t> your heads, O ye gates; even lift them up, ye everlasting doors; and the King of glory shall come in. Who is this King of glory? The Lord of hosts, he is the King of glory. Selah” (vv. 14-15).</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is the Earth's?</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6 </a:t>
            </a:r>
          </a:p>
        </p:txBody>
      </p:sp>
      <p:sp>
        <p:nvSpPr>
          <p:cNvPr name="TextBox 11" id="11"/>
          <p:cNvSpPr txBox="true"/>
          <p:nvPr/>
        </p:nvSpPr>
        <p:spPr>
          <a:xfrm rot="0">
            <a:off x="724291" y="493281"/>
            <a:ext cx="2166823"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24</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DAHPUlFwDPM</dc:identifier>
  <dcterms:modified xsi:type="dcterms:W3CDTF">2011-08-01T06:04:30Z</dcterms:modified>
  <cp:revision>1</cp:revision>
  <dc:title>Day 6 Psalm 24 Who is the Earth's?</dc:title>
</cp:coreProperties>
</file>