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Optima" charset="1" panose="00000000000000000000"/>
      <p:regular r:id="rId15"/>
    </p:embeddedFont>
    <p:embeddedFont>
      <p:font typeface="CG Omega" charset="1" panose="020B0502050508020304"/>
      <p:regular r:id="rId16"/>
    </p:embeddedFont>
    <p:embeddedFont>
      <p:font typeface="Mistrully" charset="1" panose="00000000000000000000"/>
      <p:regular r:id="rId17"/>
    </p:embeddedFont>
    <p:embeddedFont>
      <p:font typeface="Optima Bold" charset="1" panose="000000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5906481"/>
            <a:ext cx="5004787" cy="233538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Why do humans still boast?</a:t>
            </a:r>
          </a:p>
        </p:txBody>
      </p:sp>
      <p:sp>
        <p:nvSpPr>
          <p:cNvPr name="TextBox 9" id="9"/>
          <p:cNvSpPr txBox="true"/>
          <p:nvPr/>
        </p:nvSpPr>
        <p:spPr>
          <a:xfrm rot="0">
            <a:off x="11965335" y="975409"/>
            <a:ext cx="3476824"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11 </a:t>
            </a:r>
          </a:p>
        </p:txBody>
      </p:sp>
      <p:sp>
        <p:nvSpPr>
          <p:cNvPr name="TextBox 10" id="10"/>
          <p:cNvSpPr txBox="true"/>
          <p:nvPr/>
        </p:nvSpPr>
        <p:spPr>
          <a:xfrm rot="0">
            <a:off x="11155580" y="1876398"/>
            <a:ext cx="5372156"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75</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7320768"/>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75:1-3</a:t>
            </a:r>
          </a:p>
          <a:p>
            <a:pPr algn="l">
              <a:lnSpc>
                <a:spcPts val="6168"/>
              </a:lnSpc>
              <a:spcBef>
                <a:spcPct val="0"/>
              </a:spcBef>
            </a:pPr>
            <a:r>
              <a:rPr lang="en-US" sz="4405">
                <a:solidFill>
                  <a:srgbClr val="FFFFFF"/>
                </a:solidFill>
                <a:latin typeface="Optima"/>
                <a:ea typeface="Optima"/>
                <a:cs typeface="Optima"/>
                <a:sym typeface="Optima"/>
              </a:rPr>
              <a:t>1 We praise you, God, </a:t>
            </a:r>
            <a:r>
              <a:rPr lang="en-US" sz="4405">
                <a:solidFill>
                  <a:srgbClr val="FFFFFF"/>
                </a:solidFill>
                <a:latin typeface="Optima"/>
                <a:ea typeface="Optima"/>
                <a:cs typeface="Optima"/>
                <a:sym typeface="Optima"/>
              </a:rPr>
              <a:t>we praise you, for your Name is near; people tell of your wonderful deeds.</a:t>
            </a:r>
          </a:p>
          <a:p>
            <a:pPr algn="just">
              <a:lnSpc>
                <a:spcPts val="4768"/>
              </a:lnSpc>
              <a:spcBef>
                <a:spcPct val="0"/>
              </a:spcBef>
            </a:pPr>
            <a:r>
              <a:rPr lang="en-US" sz="3405">
                <a:solidFill>
                  <a:srgbClr val="FFFFFF"/>
                </a:solidFill>
                <a:latin typeface="Optima"/>
                <a:ea typeface="Optima"/>
                <a:cs typeface="Optima"/>
                <a:sym typeface="Optima"/>
              </a:rPr>
              <a:t>2 You say, “I choose the appointed time; it i</a:t>
            </a:r>
            <a:r>
              <a:rPr lang="en-US" sz="3405">
                <a:solidFill>
                  <a:srgbClr val="FFFFFF"/>
                </a:solidFill>
                <a:latin typeface="Optima"/>
                <a:ea typeface="Optima"/>
                <a:cs typeface="Optima"/>
                <a:sym typeface="Optima"/>
              </a:rPr>
              <a:t>s I who judge with equity.</a:t>
            </a:r>
          </a:p>
          <a:p>
            <a:pPr algn="just">
              <a:lnSpc>
                <a:spcPts val="4768"/>
              </a:lnSpc>
              <a:spcBef>
                <a:spcPct val="0"/>
              </a:spcBef>
            </a:pPr>
            <a:r>
              <a:rPr lang="en-US" sz="3405">
                <a:solidFill>
                  <a:srgbClr val="FFFFFF"/>
                </a:solidFill>
                <a:latin typeface="Optima"/>
                <a:ea typeface="Optima"/>
                <a:cs typeface="Optima"/>
                <a:sym typeface="Optima"/>
              </a:rPr>
              <a:t>3 When the earth and all its people quake, it is I who hold its pillars firm.</a:t>
            </a:r>
          </a:p>
          <a:p>
            <a:pPr algn="just">
              <a:lnSpc>
                <a:spcPts val="4768"/>
              </a:lnSpc>
              <a:spcBef>
                <a:spcPct val="0"/>
              </a:spcBef>
            </a:pPr>
          </a:p>
          <a:p>
            <a:pPr algn="just">
              <a:lnSpc>
                <a:spcPts val="4768"/>
              </a:lnSpc>
              <a:spcBef>
                <a:spcPct val="0"/>
              </a:spcBef>
            </a:pPr>
          </a:p>
          <a:p>
            <a:pPr algn="just">
              <a:lnSpc>
                <a:spcPts val="4768"/>
              </a:lnSpc>
              <a:spcBef>
                <a:spcPct val="0"/>
              </a:spcBef>
            </a:pP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Why do humans still boast?</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11</a:t>
            </a:r>
          </a:p>
        </p:txBody>
      </p:sp>
      <p:sp>
        <p:nvSpPr>
          <p:cNvPr name="TextBox 11" id="11"/>
          <p:cNvSpPr txBox="true"/>
          <p:nvPr/>
        </p:nvSpPr>
        <p:spPr>
          <a:xfrm rot="0">
            <a:off x="740599" y="493281"/>
            <a:ext cx="2134207"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75</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499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75 brings to us</a:t>
            </a:r>
            <a:r>
              <a:rPr lang="en-US" sz="3674">
                <a:solidFill>
                  <a:srgbClr val="FFFFFF"/>
                </a:solidFill>
                <a:latin typeface="Optima"/>
                <a:ea typeface="Optima"/>
                <a:cs typeface="Optima"/>
                <a:sym typeface="Optima"/>
              </a:rPr>
              <a:t> Asaph’s eyes against the arrogance of humanity. Asaph’s heart leans towards making those who lift themselves up forget their place as God’s created beings. </a:t>
            </a:r>
            <a:r>
              <a:rPr lang="en-US" b="true" sz="3674">
                <a:solidFill>
                  <a:srgbClr val="FFFFFF"/>
                </a:solidFill>
                <a:latin typeface="Optima Bold"/>
                <a:ea typeface="Optima Bold"/>
                <a:cs typeface="Optima Bold"/>
                <a:sym typeface="Optima Bold"/>
              </a:rPr>
              <a:t>Humanity, darkened with sin, is blind. Humanity is blind to its own vulnerability.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Why do humans still boast?</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11</a:t>
            </a:r>
          </a:p>
        </p:txBody>
      </p:sp>
      <p:sp>
        <p:nvSpPr>
          <p:cNvPr name="TextBox 11" id="11"/>
          <p:cNvSpPr txBox="true"/>
          <p:nvPr/>
        </p:nvSpPr>
        <p:spPr>
          <a:xfrm rot="0">
            <a:off x="740599" y="493281"/>
            <a:ext cx="2134207"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75</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52025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A single l</a:t>
            </a:r>
            <a:r>
              <a:rPr lang="en-US" sz="3674">
                <a:solidFill>
                  <a:srgbClr val="FFFFFF"/>
                </a:solidFill>
                <a:latin typeface="Optima"/>
                <a:ea typeface="Optima"/>
                <a:cs typeface="Optima"/>
                <a:sym typeface="Optima"/>
              </a:rPr>
              <a:t>eap of achievement can inflate our very fragile egos. In a single mark of success, </a:t>
            </a:r>
            <a:r>
              <a:rPr lang="en-US" b="true" sz="3674">
                <a:solidFill>
                  <a:srgbClr val="FFFFFF"/>
                </a:solidFill>
                <a:latin typeface="Optima Bold"/>
                <a:ea typeface="Optima Bold"/>
                <a:cs typeface="Optima Bold"/>
                <a:sym typeface="Optima Bold"/>
              </a:rPr>
              <a:t>we place ourselves on the highest pedestal to proclaim who we are, establish territory, dominion, and control.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This is humanity, this is exactly us apart from the workings of God in each of our lives.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Why do humans still boast?</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11</a:t>
            </a:r>
          </a:p>
        </p:txBody>
      </p:sp>
      <p:sp>
        <p:nvSpPr>
          <p:cNvPr name="TextBox 11" id="11"/>
          <p:cNvSpPr txBox="true"/>
          <p:nvPr/>
        </p:nvSpPr>
        <p:spPr>
          <a:xfrm rot="0">
            <a:off x="740599" y="493281"/>
            <a:ext cx="2134207"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75</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51739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Asaph points us to the center of his thanksgiving, and that is not his</a:t>
            </a:r>
            <a:r>
              <a:rPr lang="en-US" sz="3674">
                <a:solidFill>
                  <a:srgbClr val="FFFFFF"/>
                </a:solidFill>
                <a:latin typeface="Optima"/>
                <a:ea typeface="Optima"/>
                <a:cs typeface="Optima"/>
                <a:sym typeface="Optima"/>
              </a:rPr>
              <a:t> achievements, not his accomplishments, and not his works, but the works of his God. “For in the hand of the Lord there is a cup, and the wine is red; it is full of mixture; and he poureth out of the same: but the dregs thereof, all the wicked of the earth shall wring them out, and drink them” (v. 8).</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Why do humans still boast?</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11</a:t>
            </a:r>
          </a:p>
        </p:txBody>
      </p:sp>
      <p:sp>
        <p:nvSpPr>
          <p:cNvPr name="TextBox 11" id="11"/>
          <p:cNvSpPr txBox="true"/>
          <p:nvPr/>
        </p:nvSpPr>
        <p:spPr>
          <a:xfrm rot="0">
            <a:off x="740599" y="493281"/>
            <a:ext cx="2134207"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75</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308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We do not need any persuasion to exalt ourselves every time we do good.</a:t>
            </a:r>
            <a:r>
              <a:rPr lang="en-US" sz="3674">
                <a:solidFill>
                  <a:srgbClr val="FFFFFF"/>
                </a:solidFill>
                <a:latin typeface="Optima"/>
                <a:ea typeface="Optima"/>
                <a:cs typeface="Optima"/>
                <a:sym typeface="Optima"/>
              </a:rPr>
              <a:t> This is our nature, what we are capable of. However, despite human surety of its fleets and flights, Asaph declares no one who exalts himself or herself will ever stay on top.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Why do humans still boast?</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11</a:t>
            </a:r>
          </a:p>
        </p:txBody>
      </p:sp>
      <p:sp>
        <p:nvSpPr>
          <p:cNvPr name="TextBox 11" id="11"/>
          <p:cNvSpPr txBox="true"/>
          <p:nvPr/>
        </p:nvSpPr>
        <p:spPr>
          <a:xfrm rot="0">
            <a:off x="740599" y="493281"/>
            <a:ext cx="2134207"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75</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602231"/>
          </a:xfrm>
          <a:prstGeom prst="rect">
            <a:avLst/>
          </a:prstGeom>
        </p:spPr>
        <p:txBody>
          <a:bodyPr anchor="t" rtlCol="false" tIns="0" lIns="0" bIns="0" rIns="0">
            <a:spAutoFit/>
          </a:bodyPr>
          <a:lstStyle/>
          <a:p>
            <a:pPr algn="l">
              <a:lnSpc>
                <a:spcPts val="5144"/>
              </a:lnSpc>
              <a:spcBef>
                <a:spcPct val="0"/>
              </a:spcBef>
            </a:pPr>
            <a:r>
              <a:rPr lang="en-US" b="true" sz="3674">
                <a:solidFill>
                  <a:srgbClr val="FFFFFF"/>
                </a:solidFill>
                <a:latin typeface="Optima Bold"/>
                <a:ea typeface="Optima Bold"/>
                <a:cs typeface="Optima Bold"/>
                <a:sym typeface="Optima Bold"/>
              </a:rPr>
              <a:t>Ever</a:t>
            </a:r>
            <a:r>
              <a:rPr lang="en-US" b="true" sz="3674">
                <a:solidFill>
                  <a:srgbClr val="FFFFFF"/>
                </a:solidFill>
                <a:latin typeface="Optima Bold"/>
                <a:ea typeface="Optima Bold"/>
                <a:cs typeface="Optima Bold"/>
                <a:sym typeface="Optima Bold"/>
              </a:rPr>
              <a:t>yone who exalts themselves will be humbled and, sooner or later,</a:t>
            </a:r>
            <a:r>
              <a:rPr lang="en-US" sz="3674">
                <a:solidFill>
                  <a:srgbClr val="FFFFFF"/>
                </a:solidFill>
                <a:latin typeface="Optima"/>
                <a:ea typeface="Optima"/>
                <a:cs typeface="Optima"/>
                <a:sym typeface="Optima"/>
              </a:rPr>
              <a:t> learn the very important biblical truth that the top is a position occupied only by God. We are not designed to be on top and above everyone else.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Why do humans still boast?</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11</a:t>
            </a:r>
          </a:p>
        </p:txBody>
      </p:sp>
      <p:sp>
        <p:nvSpPr>
          <p:cNvPr name="TextBox 11" id="11"/>
          <p:cNvSpPr txBox="true"/>
          <p:nvPr/>
        </p:nvSpPr>
        <p:spPr>
          <a:xfrm rot="0">
            <a:off x="740599" y="493281"/>
            <a:ext cx="2134207"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75</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611756"/>
          </a:xfrm>
          <a:prstGeom prst="rect">
            <a:avLst/>
          </a:prstGeom>
        </p:spPr>
        <p:txBody>
          <a:bodyPr anchor="t" rtlCol="false" tIns="0" lIns="0" bIns="0" rIns="0">
            <a:spAutoFit/>
          </a:bodyPr>
          <a:lstStyle/>
          <a:p>
            <a:pPr algn="ctr">
              <a:lnSpc>
                <a:spcPts val="5144"/>
              </a:lnSpc>
              <a:spcBef>
                <a:spcPct val="0"/>
              </a:spcBef>
            </a:pPr>
            <a:r>
              <a:rPr lang="en-US" b="true" sz="3674">
                <a:solidFill>
                  <a:srgbClr val="FFFFFF"/>
                </a:solidFill>
                <a:latin typeface="Optima Bold"/>
                <a:ea typeface="Optima Bold"/>
                <a:cs typeface="Optima Bold"/>
                <a:sym typeface="Optima Bold"/>
              </a:rPr>
              <a:t>We are designed to think of others, to care for others, and to make sure others also</a:t>
            </a:r>
            <a:r>
              <a:rPr lang="en-US" b="true" sz="3674">
                <a:solidFill>
                  <a:srgbClr val="FFFFFF"/>
                </a:solidFill>
                <a:latin typeface="Optima Bold"/>
                <a:ea typeface="Optima Bold"/>
                <a:cs typeface="Optima Bold"/>
                <a:sym typeface="Optima Bold"/>
              </a:rPr>
              <a:t> have the same opportunities as we do.</a:t>
            </a:r>
          </a:p>
          <a:p>
            <a:pPr algn="ctr">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Why do humans still boast?</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11</a:t>
            </a:r>
          </a:p>
        </p:txBody>
      </p:sp>
      <p:sp>
        <p:nvSpPr>
          <p:cNvPr name="TextBox 11" id="11"/>
          <p:cNvSpPr txBox="true"/>
          <p:nvPr/>
        </p:nvSpPr>
        <p:spPr>
          <a:xfrm rot="0">
            <a:off x="740599" y="493281"/>
            <a:ext cx="2134207"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75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Why do humans still boast?</a:t>
            </a:r>
          </a:p>
        </p:txBody>
      </p:sp>
      <p:sp>
        <p:nvSpPr>
          <p:cNvPr name="TextBox 9" id="9"/>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11</a:t>
            </a:r>
          </a:p>
        </p:txBody>
      </p:sp>
      <p:sp>
        <p:nvSpPr>
          <p:cNvPr name="TextBox 10" id="10"/>
          <p:cNvSpPr txBox="true"/>
          <p:nvPr/>
        </p:nvSpPr>
        <p:spPr>
          <a:xfrm rot="0">
            <a:off x="740599" y="493281"/>
            <a:ext cx="2134207"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75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DAHPU9BOzsk</dc:identifier>
  <dcterms:modified xsi:type="dcterms:W3CDTF">2011-08-01T06:04:30Z</dcterms:modified>
  <cp:revision>1</cp:revision>
  <dc:title>Day 11 Psalm 75 Why do humans still boast?</dc:title>
</cp:coreProperties>
</file>