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x="10972800" cy="10287000"/>
  <p:notesSz cx="6858000" cy="9144000"/>
  <p:embeddedFontLst>
    <p:embeddedFont>
      <p:font typeface="Glacial Indifference Bold" charset="1" panose="00000800000000000000"/>
      <p:regular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28" Target="fonts/font28.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4.png" Type="http://schemas.openxmlformats.org/officeDocument/2006/relationships/image"/><Relationship Id="rId11" Target="../media/image15.svg" Type="http://schemas.openxmlformats.org/officeDocument/2006/relationships/image"/><Relationship Id="rId12" Target="../media/image16.png" Type="http://schemas.openxmlformats.org/officeDocument/2006/relationships/image"/><Relationship Id="rId13" Target="../media/image17.svg" Type="http://schemas.openxmlformats.org/officeDocument/2006/relationships/image"/><Relationship Id="rId14" Target="../media/image18.png" Type="http://schemas.openxmlformats.org/officeDocument/2006/relationships/image"/><Relationship Id="rId2" Target="../media/image6.png" Type="http://schemas.openxmlformats.org/officeDocument/2006/relationships/image"/><Relationship Id="rId3" Target="../media/image7.svg" Type="http://schemas.openxmlformats.org/officeDocument/2006/relationships/image"/><Relationship Id="rId4" Target="../media/image8.png" Type="http://schemas.openxmlformats.org/officeDocument/2006/relationships/image"/><Relationship Id="rId5" Target="../media/image9.svg" Type="http://schemas.openxmlformats.org/officeDocument/2006/relationships/image"/><Relationship Id="rId6" Target="../media/image10.png" Type="http://schemas.openxmlformats.org/officeDocument/2006/relationships/image"/><Relationship Id="rId7" Target="../media/image11.svg" Type="http://schemas.openxmlformats.org/officeDocument/2006/relationships/image"/><Relationship Id="rId8" Target="../media/image12.png" Type="http://schemas.openxmlformats.org/officeDocument/2006/relationships/image"/><Relationship Id="rId9" Target="../media/image13.sv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9.png" Type="http://schemas.openxmlformats.org/officeDocument/2006/relationships/image"/><Relationship Id="rId3" Target="../media/image20.svg" Type="http://schemas.openxmlformats.org/officeDocument/2006/relationships/image"/><Relationship Id="rId4" Target="../media/image18.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9.png" Type="http://schemas.openxmlformats.org/officeDocument/2006/relationships/image"/><Relationship Id="rId3" Target="../media/image20.svg" Type="http://schemas.openxmlformats.org/officeDocument/2006/relationships/image"/><Relationship Id="rId4" Target="../media/image18.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0972800" cy="10287000"/>
          </a:xfrm>
          <a:custGeom>
            <a:avLst/>
            <a:gdLst/>
            <a:ahLst/>
            <a:cxnLst/>
            <a:rect r="r" b="b" t="t" l="l"/>
            <a:pathLst>
              <a:path h="10287000" w="10972800">
                <a:moveTo>
                  <a:pt x="0" y="0"/>
                </a:moveTo>
                <a:lnTo>
                  <a:pt x="10972800" y="0"/>
                </a:lnTo>
                <a:lnTo>
                  <a:pt x="10972800" y="10287000"/>
                </a:lnTo>
                <a:lnTo>
                  <a:pt x="0" y="10287000"/>
                </a:lnTo>
                <a:lnTo>
                  <a:pt x="0" y="0"/>
                </a:lnTo>
                <a:close/>
              </a:path>
            </a:pathLst>
          </a:custGeom>
          <a:blipFill>
            <a:blip r:embed="rId2"/>
            <a:stretch>
              <a:fillRect l="0" t="0" r="0" b="0"/>
            </a:stretch>
          </a:blipFill>
        </p:spPr>
      </p:sp>
    </p:spTree>
  </p:cSld>
  <p:clrMapOvr>
    <a:masterClrMapping/>
  </p:clrMapOvr>
</p:sld>
</file>

<file path=ppt/slides/slide10.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AutoShape 2" id="2"/>
          <p:cNvSpPr/>
          <p:nvPr/>
        </p:nvSpPr>
        <p:spPr>
          <a:xfrm>
            <a:off x="306949" y="874799"/>
            <a:ext cx="1132438" cy="0"/>
          </a:xfrm>
          <a:prstGeom prst="line">
            <a:avLst/>
          </a:prstGeom>
          <a:ln cap="flat" w="9525">
            <a:solidFill>
              <a:srgbClr val="00434D"/>
            </a:solidFill>
            <a:prstDash val="solid"/>
            <a:headEnd type="none" len="sm" w="sm"/>
            <a:tailEnd type="none" len="sm" w="sm"/>
          </a:ln>
        </p:spPr>
      </p:sp>
      <p:grpSp>
        <p:nvGrpSpPr>
          <p:cNvPr name="Group 3" id="3"/>
          <p:cNvGrpSpPr/>
          <p:nvPr/>
        </p:nvGrpSpPr>
        <p:grpSpPr>
          <a:xfrm rot="0">
            <a:off x="1907750" y="874799"/>
            <a:ext cx="9065050" cy="496714"/>
            <a:chOff x="0" y="0"/>
            <a:chExt cx="3066722" cy="168039"/>
          </a:xfrm>
        </p:grpSpPr>
        <p:sp>
          <p:nvSpPr>
            <p:cNvPr name="Freeform 4" id="4"/>
            <p:cNvSpPr/>
            <p:nvPr/>
          </p:nvSpPr>
          <p:spPr>
            <a:xfrm flipH="false" flipV="false" rot="0">
              <a:off x="0" y="0"/>
              <a:ext cx="3066722" cy="168039"/>
            </a:xfrm>
            <a:custGeom>
              <a:avLst/>
              <a:gdLst/>
              <a:ahLst/>
              <a:cxnLst/>
              <a:rect r="r" b="b" t="t" l="l"/>
              <a:pathLst>
                <a:path h="168039" w="3066722">
                  <a:moveTo>
                    <a:pt x="0" y="0"/>
                  </a:moveTo>
                  <a:lnTo>
                    <a:pt x="3066722" y="0"/>
                  </a:lnTo>
                  <a:lnTo>
                    <a:pt x="3066722" y="168039"/>
                  </a:lnTo>
                  <a:lnTo>
                    <a:pt x="0" y="168039"/>
                  </a:lnTo>
                  <a:close/>
                </a:path>
              </a:pathLst>
            </a:custGeom>
            <a:solidFill>
              <a:srgbClr val="EF6C2B">
                <a:alpha val="30980"/>
              </a:srgbClr>
            </a:solidFill>
          </p:spPr>
        </p:sp>
      </p:grpSp>
      <p:sp>
        <p:nvSpPr>
          <p:cNvPr name="TextBox 5" id="5"/>
          <p:cNvSpPr txBox="true"/>
          <p:nvPr/>
        </p:nvSpPr>
        <p:spPr>
          <a:xfrm rot="0">
            <a:off x="1907750" y="966625"/>
            <a:ext cx="9065050" cy="494036"/>
          </a:xfrm>
          <a:prstGeom prst="rect">
            <a:avLst/>
          </a:prstGeom>
        </p:spPr>
        <p:txBody>
          <a:bodyPr anchor="t" rtlCol="false" tIns="0" lIns="0" bIns="0" rIns="0">
            <a:spAutoFit/>
          </a:bodyPr>
          <a:lstStyle/>
          <a:p>
            <a:pPr algn="r">
              <a:lnSpc>
                <a:spcPts val="3463"/>
              </a:lnSpc>
            </a:pPr>
            <a:r>
              <a:rPr lang="en-US" b="true" sz="4440">
                <a:solidFill>
                  <a:srgbClr val="00434D"/>
                </a:solidFill>
                <a:latin typeface="Glacial Indifference Bold"/>
                <a:ea typeface="Glacial Indifference Bold"/>
                <a:cs typeface="Glacial Indifference Bold"/>
                <a:sym typeface="Glacial Indifference Bold"/>
              </a:rPr>
              <a:t>ANSWER TO THE MAIN QUESTIONS</a:t>
            </a:r>
          </a:p>
        </p:txBody>
      </p:sp>
      <p:sp>
        <p:nvSpPr>
          <p:cNvPr name="AutoShape 6" id="6"/>
          <p:cNvSpPr/>
          <p:nvPr/>
        </p:nvSpPr>
        <p:spPr>
          <a:xfrm>
            <a:off x="6544063" y="1427185"/>
            <a:ext cx="4245319" cy="0"/>
          </a:xfrm>
          <a:prstGeom prst="line">
            <a:avLst/>
          </a:prstGeom>
          <a:ln cap="rnd" w="28575">
            <a:solidFill>
              <a:srgbClr val="00434D"/>
            </a:solidFill>
            <a:prstDash val="solid"/>
            <a:headEnd type="none" len="sm" w="sm"/>
            <a:tailEnd type="none" len="sm" w="sm"/>
          </a:ln>
        </p:spPr>
      </p:sp>
      <p:sp>
        <p:nvSpPr>
          <p:cNvPr name="TextBox 7" id="7"/>
          <p:cNvSpPr txBox="true"/>
          <p:nvPr/>
        </p:nvSpPr>
        <p:spPr>
          <a:xfrm rot="0">
            <a:off x="306949" y="2177446"/>
            <a:ext cx="10330085" cy="1403093"/>
          </a:xfrm>
          <a:prstGeom prst="rect">
            <a:avLst/>
          </a:prstGeom>
        </p:spPr>
        <p:txBody>
          <a:bodyPr anchor="t" rtlCol="false" tIns="0" lIns="0" bIns="0" rIns="0">
            <a:spAutoFit/>
          </a:bodyPr>
          <a:lstStyle/>
          <a:p>
            <a:pPr algn="l">
              <a:lnSpc>
                <a:spcPts val="2768"/>
              </a:lnSpc>
            </a:pPr>
            <a:r>
              <a:rPr lang="en-US" sz="3076" b="true">
                <a:solidFill>
                  <a:srgbClr val="DF5C4E"/>
                </a:solidFill>
                <a:latin typeface="Glacial Indifference Bold"/>
                <a:ea typeface="Glacial Indifference Bold"/>
                <a:cs typeface="Glacial Indifference Bold"/>
                <a:sym typeface="Glacial Indifference Bold"/>
              </a:rPr>
              <a:t>Q: Right now, Jesus is knocking. He is calling. You, though, have to make the conscious choice to open your heart to Him. How can viewing the Cross and thinking about what it means inspire you to make that choice?</a:t>
            </a:r>
          </a:p>
        </p:txBody>
      </p:sp>
      <p:sp>
        <p:nvSpPr>
          <p:cNvPr name="TextBox 8" id="8"/>
          <p:cNvSpPr txBox="true"/>
          <p:nvPr/>
        </p:nvSpPr>
        <p:spPr>
          <a:xfrm rot="0">
            <a:off x="306949" y="3618638"/>
            <a:ext cx="1758683" cy="374393"/>
          </a:xfrm>
          <a:prstGeom prst="rect">
            <a:avLst/>
          </a:prstGeom>
        </p:spPr>
        <p:txBody>
          <a:bodyPr anchor="t" rtlCol="false" tIns="0" lIns="0" bIns="0" rIns="0">
            <a:spAutoFit/>
          </a:bodyPr>
          <a:lstStyle/>
          <a:p>
            <a:pPr algn="l">
              <a:lnSpc>
                <a:spcPts val="2768"/>
              </a:lnSpc>
            </a:pPr>
            <a:r>
              <a:rPr lang="en-US" b="true" sz="3076">
                <a:solidFill>
                  <a:srgbClr val="00434D"/>
                </a:solidFill>
                <a:latin typeface="Glacial Indifference Bold"/>
                <a:ea typeface="Glacial Indifference Bold"/>
                <a:cs typeface="Glacial Indifference Bold"/>
                <a:sym typeface="Glacial Indifference Bold"/>
              </a:rPr>
              <a:t>ANSWER:</a:t>
            </a:r>
          </a:p>
        </p:txBody>
      </p:sp>
      <p:sp>
        <p:nvSpPr>
          <p:cNvPr name="TextBox 9" id="9"/>
          <p:cNvSpPr txBox="true"/>
          <p:nvPr/>
        </p:nvSpPr>
        <p:spPr>
          <a:xfrm rot="0">
            <a:off x="1028609" y="4345456"/>
            <a:ext cx="9537099" cy="5852732"/>
          </a:xfrm>
          <a:prstGeom prst="rect">
            <a:avLst/>
          </a:prstGeom>
        </p:spPr>
        <p:txBody>
          <a:bodyPr anchor="t" rtlCol="false" tIns="0" lIns="0" bIns="0" rIns="0">
            <a:spAutoFit/>
          </a:bodyPr>
          <a:lstStyle/>
          <a:p>
            <a:pPr algn="l">
              <a:lnSpc>
                <a:spcPts val="3547"/>
              </a:lnSpc>
            </a:pPr>
            <a:r>
              <a:rPr lang="en-US" sz="3547" b="true">
                <a:solidFill>
                  <a:srgbClr val="00434D"/>
                </a:solidFill>
                <a:latin typeface="Glacial Indifference Bold"/>
                <a:ea typeface="Glacial Indifference Bold"/>
                <a:cs typeface="Glacial Indifference Bold"/>
                <a:sym typeface="Glacial Indifference Bold"/>
              </a:rPr>
              <a:t>When we look at the Cross, we do not just see suffering, we see intentional love. In Jesus Christ, God did not remain distant from human weakness; He entered it, bore it, and carried it fully. The Cross reveals that Christ did not wait for us to improve before coming near, He came while we were still broken.</a:t>
            </a:r>
          </a:p>
          <a:p>
            <a:pPr algn="l">
              <a:lnSpc>
                <a:spcPts val="3547"/>
              </a:lnSpc>
            </a:pPr>
          </a:p>
          <a:p>
            <a:pPr algn="l">
              <a:lnSpc>
                <a:spcPts val="3547"/>
              </a:lnSpc>
            </a:pPr>
            <a:r>
              <a:rPr lang="en-US" sz="3547" b="true">
                <a:solidFill>
                  <a:srgbClr val="00434D"/>
                </a:solidFill>
                <a:latin typeface="Glacial Indifference Bold"/>
                <a:ea typeface="Glacial Indifference Bold"/>
                <a:cs typeface="Glacial Indifference Bold"/>
                <a:sym typeface="Glacial Indifference Bold"/>
              </a:rPr>
              <a:t>The Cross shows that God’s heart toward us is not condemnation but sacrifice. At the Cross, we see the seriousness of sin, but also our inability to save ourselves. The One who knocks is the same One who was crucified. </a:t>
            </a:r>
          </a:p>
        </p:txBody>
      </p:sp>
      <p:sp>
        <p:nvSpPr>
          <p:cNvPr name="TextBox 10" id="10"/>
          <p:cNvSpPr txBox="true"/>
          <p:nvPr/>
        </p:nvSpPr>
        <p:spPr>
          <a:xfrm rot="0">
            <a:off x="306949" y="525605"/>
            <a:ext cx="10482433" cy="306331"/>
          </a:xfrm>
          <a:prstGeom prst="rect">
            <a:avLst/>
          </a:prstGeom>
        </p:spPr>
        <p:txBody>
          <a:bodyPr anchor="t" rtlCol="false" tIns="0" lIns="0" bIns="0" rIns="0">
            <a:spAutoFit/>
          </a:bodyPr>
          <a:lstStyle/>
          <a:p>
            <a:pPr algn="l">
              <a:lnSpc>
                <a:spcPts val="2286"/>
              </a:lnSpc>
            </a:pPr>
            <a:r>
              <a:rPr lang="en-US" sz="2540" b="true">
                <a:solidFill>
                  <a:srgbClr val="DF5C4E"/>
                </a:solidFill>
                <a:latin typeface="Glacial Indifference Bold"/>
                <a:ea typeface="Glacial Indifference Bold"/>
                <a:cs typeface="Glacial Indifference Bold"/>
                <a:sym typeface="Glacial Indifference Bold"/>
              </a:rPr>
              <a:t>Rebuke, Repent, and Reward</a:t>
            </a:r>
          </a:p>
        </p:txBody>
      </p:sp>
      <p:sp>
        <p:nvSpPr>
          <p:cNvPr name="TextBox 11" id="11"/>
          <p:cNvSpPr txBox="true"/>
          <p:nvPr/>
        </p:nvSpPr>
        <p:spPr>
          <a:xfrm rot="0">
            <a:off x="306949" y="170631"/>
            <a:ext cx="10482433" cy="316873"/>
          </a:xfrm>
          <a:prstGeom prst="rect">
            <a:avLst/>
          </a:prstGeom>
        </p:spPr>
        <p:txBody>
          <a:bodyPr anchor="t" rtlCol="false" tIns="0" lIns="0" bIns="0" rIns="0">
            <a:spAutoFit/>
          </a:bodyPr>
          <a:lstStyle/>
          <a:p>
            <a:pPr algn="l">
              <a:lnSpc>
                <a:spcPts val="2356"/>
              </a:lnSpc>
            </a:pPr>
            <a:r>
              <a:rPr lang="en-US" sz="2480" b="true">
                <a:solidFill>
                  <a:srgbClr val="374662"/>
                </a:solidFill>
                <a:latin typeface="Glacial Indifference Bold"/>
                <a:ea typeface="Glacial Indifference Bold"/>
                <a:cs typeface="Glacial Indifference Bold"/>
                <a:sym typeface="Glacial Indifference Bold"/>
              </a:rPr>
              <a:t>LESSON 1 - REALITY CHECK </a:t>
            </a:r>
            <a:r>
              <a:rPr lang="en-US" sz="2480" b="true">
                <a:solidFill>
                  <a:srgbClr val="2A4463"/>
                </a:solidFill>
                <a:latin typeface="Glacial Indifference Bold"/>
                <a:ea typeface="Glacial Indifference Bold"/>
                <a:cs typeface="Glacial Indifference Bold"/>
                <a:sym typeface="Glacial Indifference Bold"/>
              </a:rPr>
              <a:t>I </a:t>
            </a:r>
            <a:r>
              <a:rPr lang="en-US" sz="2480" b="true">
                <a:solidFill>
                  <a:srgbClr val="DF5C4E"/>
                </a:solidFill>
                <a:latin typeface="Glacial Indifference Bold"/>
                <a:ea typeface="Glacial Indifference Bold"/>
                <a:cs typeface="Glacial Indifference Bold"/>
                <a:sym typeface="Glacial Indifference Bold"/>
              </a:rPr>
              <a:t>MONDAY</a:t>
            </a:r>
          </a:p>
        </p:txBody>
      </p:sp>
    </p:spTree>
  </p:cSld>
  <p:clrMapOvr>
    <a:masterClrMapping/>
  </p:clrMapOvr>
</p:sld>
</file>

<file path=ppt/slides/slide11.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306949" y="525605"/>
            <a:ext cx="10482433" cy="306331"/>
          </a:xfrm>
          <a:prstGeom prst="rect">
            <a:avLst/>
          </a:prstGeom>
        </p:spPr>
        <p:txBody>
          <a:bodyPr anchor="t" rtlCol="false" tIns="0" lIns="0" bIns="0" rIns="0">
            <a:spAutoFit/>
          </a:bodyPr>
          <a:lstStyle/>
          <a:p>
            <a:pPr algn="l">
              <a:lnSpc>
                <a:spcPts val="2286"/>
              </a:lnSpc>
            </a:pPr>
            <a:r>
              <a:rPr lang="en-US" sz="2540" b="true">
                <a:solidFill>
                  <a:srgbClr val="DF5C4E"/>
                </a:solidFill>
                <a:latin typeface="Glacial Indifference Bold"/>
                <a:ea typeface="Glacial Indifference Bold"/>
                <a:cs typeface="Glacial Indifference Bold"/>
                <a:sym typeface="Glacial Indifference Bold"/>
              </a:rPr>
              <a:t>Everlasting Love</a:t>
            </a:r>
          </a:p>
        </p:txBody>
      </p:sp>
      <p:sp>
        <p:nvSpPr>
          <p:cNvPr name="TextBox 3" id="3"/>
          <p:cNvSpPr txBox="true"/>
          <p:nvPr/>
        </p:nvSpPr>
        <p:spPr>
          <a:xfrm rot="0">
            <a:off x="306949" y="170631"/>
            <a:ext cx="10482433" cy="316873"/>
          </a:xfrm>
          <a:prstGeom prst="rect">
            <a:avLst/>
          </a:prstGeom>
        </p:spPr>
        <p:txBody>
          <a:bodyPr anchor="t" rtlCol="false" tIns="0" lIns="0" bIns="0" rIns="0">
            <a:spAutoFit/>
          </a:bodyPr>
          <a:lstStyle/>
          <a:p>
            <a:pPr algn="l">
              <a:lnSpc>
                <a:spcPts val="2356"/>
              </a:lnSpc>
            </a:pPr>
            <a:r>
              <a:rPr lang="en-US" sz="2480" b="true">
                <a:solidFill>
                  <a:srgbClr val="59101E"/>
                </a:solidFill>
                <a:latin typeface="Glacial Indifference Bold"/>
                <a:ea typeface="Glacial Indifference Bold"/>
                <a:cs typeface="Glacial Indifference Bold"/>
                <a:sym typeface="Glacial Indifference Bold"/>
              </a:rPr>
              <a:t>LESSON 1 - REALITY CHECK </a:t>
            </a:r>
            <a:r>
              <a:rPr lang="en-US" sz="2480" b="true">
                <a:solidFill>
                  <a:srgbClr val="374662"/>
                </a:solidFill>
                <a:latin typeface="Glacial Indifference Bold"/>
                <a:ea typeface="Glacial Indifference Bold"/>
                <a:cs typeface="Glacial Indifference Bold"/>
                <a:sym typeface="Glacial Indifference Bold"/>
              </a:rPr>
              <a:t>I </a:t>
            </a:r>
            <a:r>
              <a:rPr lang="en-US" sz="2480" b="true">
                <a:solidFill>
                  <a:srgbClr val="DF5C4E"/>
                </a:solidFill>
                <a:latin typeface="Glacial Indifference Bold"/>
                <a:ea typeface="Glacial Indifference Bold"/>
                <a:cs typeface="Glacial Indifference Bold"/>
                <a:sym typeface="Glacial Indifference Bold"/>
              </a:rPr>
              <a:t>TUESDAY</a:t>
            </a:r>
          </a:p>
        </p:txBody>
      </p:sp>
      <p:sp>
        <p:nvSpPr>
          <p:cNvPr name="AutoShape 4" id="4"/>
          <p:cNvSpPr/>
          <p:nvPr/>
        </p:nvSpPr>
        <p:spPr>
          <a:xfrm>
            <a:off x="306949" y="874799"/>
            <a:ext cx="1132438" cy="0"/>
          </a:xfrm>
          <a:prstGeom prst="line">
            <a:avLst/>
          </a:prstGeom>
          <a:ln cap="flat" w="9525">
            <a:solidFill>
              <a:srgbClr val="00434D"/>
            </a:solidFill>
            <a:prstDash val="solid"/>
            <a:headEnd type="none" len="sm" w="sm"/>
            <a:tailEnd type="none" len="sm" w="sm"/>
          </a:ln>
        </p:spPr>
      </p:sp>
      <p:grpSp>
        <p:nvGrpSpPr>
          <p:cNvPr name="Group 5" id="5"/>
          <p:cNvGrpSpPr/>
          <p:nvPr/>
        </p:nvGrpSpPr>
        <p:grpSpPr>
          <a:xfrm rot="0">
            <a:off x="-154316" y="1758530"/>
            <a:ext cx="5105394" cy="696514"/>
            <a:chOff x="0" y="0"/>
            <a:chExt cx="1727163" cy="235632"/>
          </a:xfrm>
        </p:grpSpPr>
        <p:sp>
          <p:nvSpPr>
            <p:cNvPr name="Freeform 6" id="6"/>
            <p:cNvSpPr/>
            <p:nvPr/>
          </p:nvSpPr>
          <p:spPr>
            <a:xfrm flipH="false" flipV="false" rot="0">
              <a:off x="0" y="0"/>
              <a:ext cx="1727163" cy="235632"/>
            </a:xfrm>
            <a:custGeom>
              <a:avLst/>
              <a:gdLst/>
              <a:ahLst/>
              <a:cxnLst/>
              <a:rect r="r" b="b" t="t" l="l"/>
              <a:pathLst>
                <a:path h="235632" w="1727163">
                  <a:moveTo>
                    <a:pt x="0" y="0"/>
                  </a:moveTo>
                  <a:lnTo>
                    <a:pt x="1727163" y="0"/>
                  </a:lnTo>
                  <a:lnTo>
                    <a:pt x="1727163" y="235632"/>
                  </a:lnTo>
                  <a:lnTo>
                    <a:pt x="0" y="235632"/>
                  </a:lnTo>
                  <a:close/>
                </a:path>
              </a:pathLst>
            </a:custGeom>
            <a:solidFill>
              <a:srgbClr val="00434D">
                <a:alpha val="30980"/>
              </a:srgbClr>
            </a:solidFill>
          </p:spPr>
        </p:sp>
      </p:grpSp>
      <p:sp>
        <p:nvSpPr>
          <p:cNvPr name="TextBox 7" id="7"/>
          <p:cNvSpPr txBox="true"/>
          <p:nvPr/>
        </p:nvSpPr>
        <p:spPr>
          <a:xfrm rot="0">
            <a:off x="183417" y="1422325"/>
            <a:ext cx="3687294" cy="1032720"/>
          </a:xfrm>
          <a:prstGeom prst="rect">
            <a:avLst/>
          </a:prstGeom>
        </p:spPr>
        <p:txBody>
          <a:bodyPr anchor="t" rtlCol="false" tIns="0" lIns="0" bIns="0" rIns="0">
            <a:spAutoFit/>
          </a:bodyPr>
          <a:lstStyle/>
          <a:p>
            <a:pPr algn="l">
              <a:lnSpc>
                <a:spcPts val="7575"/>
              </a:lnSpc>
            </a:pPr>
            <a:r>
              <a:rPr lang="en-US" sz="8416" b="true">
                <a:solidFill>
                  <a:srgbClr val="00434D"/>
                </a:solidFill>
                <a:latin typeface="Glacial Indifference Bold"/>
                <a:ea typeface="Glacial Indifference Bold"/>
                <a:cs typeface="Glacial Indifference Bold"/>
                <a:sym typeface="Glacial Indifference Bold"/>
              </a:rPr>
              <a:t>Gospel </a:t>
            </a:r>
          </a:p>
        </p:txBody>
      </p:sp>
      <p:sp>
        <p:nvSpPr>
          <p:cNvPr name="TextBox 8" id="8"/>
          <p:cNvSpPr txBox="true"/>
          <p:nvPr/>
        </p:nvSpPr>
        <p:spPr>
          <a:xfrm rot="0">
            <a:off x="183417" y="2636020"/>
            <a:ext cx="10452216" cy="2527217"/>
          </a:xfrm>
          <a:prstGeom prst="rect">
            <a:avLst/>
          </a:prstGeom>
        </p:spPr>
        <p:txBody>
          <a:bodyPr anchor="t" rtlCol="false" tIns="0" lIns="0" bIns="0" rIns="0">
            <a:spAutoFit/>
          </a:bodyPr>
          <a:lstStyle/>
          <a:p>
            <a:pPr algn="l">
              <a:lnSpc>
                <a:spcPts val="2897"/>
              </a:lnSpc>
            </a:pPr>
            <a:r>
              <a:rPr lang="en-US" sz="2434" b="true">
                <a:solidFill>
                  <a:srgbClr val="00434D"/>
                </a:solidFill>
                <a:latin typeface="Glacial Indifference Bold"/>
                <a:ea typeface="Glacial Indifference Bold"/>
                <a:cs typeface="Glacial Indifference Bold"/>
                <a:sym typeface="Glacial Indifference Bold"/>
              </a:rPr>
              <a:t>God adapts His approach, but never His desire, to be close to humanity. (Gen. 2:7; 3:8–10) God formed humanity and walked with them. Even after sin, He still came seeking. God sustains close relationship with those who respond. God’s presence does not just relate, it transforms. </a:t>
            </a:r>
          </a:p>
          <a:p>
            <a:pPr algn="l" marL="525657" indent="-262829" lvl="1">
              <a:lnSpc>
                <a:spcPts val="2897"/>
              </a:lnSpc>
              <a:buFont typeface="Arial"/>
              <a:buChar char="•"/>
            </a:pPr>
            <a:r>
              <a:rPr lang="en-US" b="true" sz="2434">
                <a:solidFill>
                  <a:srgbClr val="00434D"/>
                </a:solidFill>
                <a:latin typeface="Glacial Indifference Bold"/>
                <a:ea typeface="Glacial Indifference Bold"/>
                <a:cs typeface="Glacial Indifference Bold"/>
                <a:sym typeface="Glacial Indifference Bold"/>
              </a:rPr>
              <a:t>God initiates</a:t>
            </a:r>
          </a:p>
          <a:p>
            <a:pPr algn="l" marL="525657" indent="-262829" lvl="1">
              <a:lnSpc>
                <a:spcPts val="2897"/>
              </a:lnSpc>
              <a:buFont typeface="Arial"/>
              <a:buChar char="•"/>
            </a:pPr>
            <a:r>
              <a:rPr lang="en-US" b="true" sz="2434">
                <a:solidFill>
                  <a:srgbClr val="00434D"/>
                </a:solidFill>
                <a:latin typeface="Glacial Indifference Bold"/>
                <a:ea typeface="Glacial Indifference Bold"/>
                <a:cs typeface="Glacial Indifference Bold"/>
                <a:sym typeface="Glacial Indifference Bold"/>
              </a:rPr>
              <a:t>God adapts His approach</a:t>
            </a:r>
          </a:p>
          <a:p>
            <a:pPr algn="l" marL="525657" indent="-262829" lvl="1">
              <a:lnSpc>
                <a:spcPts val="2897"/>
              </a:lnSpc>
              <a:buFont typeface="Arial"/>
              <a:buChar char="•"/>
            </a:pPr>
            <a:r>
              <a:rPr lang="en-US" b="true" sz="2434">
                <a:solidFill>
                  <a:srgbClr val="00434D"/>
                </a:solidFill>
                <a:latin typeface="Glacial Indifference Bold"/>
                <a:ea typeface="Glacial Indifference Bold"/>
                <a:cs typeface="Glacial Indifference Bold"/>
                <a:sym typeface="Glacial Indifference Bold"/>
              </a:rPr>
              <a:t>God seeks relationship, not distance</a:t>
            </a:r>
          </a:p>
        </p:txBody>
      </p:sp>
      <p:sp>
        <p:nvSpPr>
          <p:cNvPr name="TextBox 9" id="9"/>
          <p:cNvSpPr txBox="true"/>
          <p:nvPr/>
        </p:nvSpPr>
        <p:spPr>
          <a:xfrm rot="0">
            <a:off x="3870712" y="1565804"/>
            <a:ext cx="3777675" cy="889240"/>
          </a:xfrm>
          <a:prstGeom prst="rect">
            <a:avLst/>
          </a:prstGeom>
        </p:spPr>
        <p:txBody>
          <a:bodyPr anchor="t" rtlCol="false" tIns="0" lIns="0" bIns="0" rIns="0">
            <a:spAutoFit/>
          </a:bodyPr>
          <a:lstStyle/>
          <a:p>
            <a:pPr algn="l">
              <a:lnSpc>
                <a:spcPts val="6549"/>
              </a:lnSpc>
            </a:pPr>
            <a:r>
              <a:rPr lang="en-US" sz="7277" b="true">
                <a:solidFill>
                  <a:srgbClr val="00434D"/>
                </a:solidFill>
                <a:latin typeface="Glacial Indifference Bold"/>
                <a:ea typeface="Glacial Indifference Bold"/>
                <a:cs typeface="Glacial Indifference Bold"/>
                <a:sym typeface="Glacial Indifference Bold"/>
              </a:rPr>
              <a:t>THEMES</a:t>
            </a:r>
          </a:p>
        </p:txBody>
      </p:sp>
      <p:grpSp>
        <p:nvGrpSpPr>
          <p:cNvPr name="Group 10" id="10"/>
          <p:cNvGrpSpPr/>
          <p:nvPr/>
        </p:nvGrpSpPr>
        <p:grpSpPr>
          <a:xfrm rot="0">
            <a:off x="-154316" y="5900645"/>
            <a:ext cx="5105394" cy="696514"/>
            <a:chOff x="0" y="0"/>
            <a:chExt cx="1727163" cy="235632"/>
          </a:xfrm>
        </p:grpSpPr>
        <p:sp>
          <p:nvSpPr>
            <p:cNvPr name="Freeform 11" id="11"/>
            <p:cNvSpPr/>
            <p:nvPr/>
          </p:nvSpPr>
          <p:spPr>
            <a:xfrm flipH="false" flipV="false" rot="0">
              <a:off x="0" y="0"/>
              <a:ext cx="1727163" cy="235632"/>
            </a:xfrm>
            <a:custGeom>
              <a:avLst/>
              <a:gdLst/>
              <a:ahLst/>
              <a:cxnLst/>
              <a:rect r="r" b="b" t="t" l="l"/>
              <a:pathLst>
                <a:path h="235632" w="1727163">
                  <a:moveTo>
                    <a:pt x="0" y="0"/>
                  </a:moveTo>
                  <a:lnTo>
                    <a:pt x="1727163" y="0"/>
                  </a:lnTo>
                  <a:lnTo>
                    <a:pt x="1727163" y="235632"/>
                  </a:lnTo>
                  <a:lnTo>
                    <a:pt x="0" y="235632"/>
                  </a:lnTo>
                  <a:close/>
                </a:path>
              </a:pathLst>
            </a:custGeom>
            <a:solidFill>
              <a:srgbClr val="00434D">
                <a:alpha val="30980"/>
              </a:srgbClr>
            </a:solidFill>
          </p:spPr>
        </p:sp>
      </p:grpSp>
      <p:sp>
        <p:nvSpPr>
          <p:cNvPr name="TextBox 12" id="12"/>
          <p:cNvSpPr txBox="true"/>
          <p:nvPr/>
        </p:nvSpPr>
        <p:spPr>
          <a:xfrm rot="0">
            <a:off x="183417" y="5564440"/>
            <a:ext cx="3687294" cy="1032720"/>
          </a:xfrm>
          <a:prstGeom prst="rect">
            <a:avLst/>
          </a:prstGeom>
        </p:spPr>
        <p:txBody>
          <a:bodyPr anchor="t" rtlCol="false" tIns="0" lIns="0" bIns="0" rIns="0">
            <a:spAutoFit/>
          </a:bodyPr>
          <a:lstStyle/>
          <a:p>
            <a:pPr algn="l">
              <a:lnSpc>
                <a:spcPts val="7575"/>
              </a:lnSpc>
            </a:pPr>
            <a:r>
              <a:rPr lang="en-US" sz="8416" b="true">
                <a:solidFill>
                  <a:srgbClr val="00434D"/>
                </a:solidFill>
                <a:latin typeface="Glacial Indifference Bold"/>
                <a:ea typeface="Glacial Indifference Bold"/>
                <a:cs typeface="Glacial Indifference Bold"/>
                <a:sym typeface="Glacial Indifference Bold"/>
              </a:rPr>
              <a:t>Gospel </a:t>
            </a:r>
          </a:p>
        </p:txBody>
      </p:sp>
      <p:sp>
        <p:nvSpPr>
          <p:cNvPr name="TextBox 13" id="13"/>
          <p:cNvSpPr txBox="true"/>
          <p:nvPr/>
        </p:nvSpPr>
        <p:spPr>
          <a:xfrm rot="0">
            <a:off x="183417" y="6768610"/>
            <a:ext cx="10452216" cy="3432219"/>
          </a:xfrm>
          <a:prstGeom prst="rect">
            <a:avLst/>
          </a:prstGeom>
        </p:spPr>
        <p:txBody>
          <a:bodyPr anchor="t" rtlCol="false" tIns="0" lIns="0" bIns="0" rIns="0">
            <a:spAutoFit/>
          </a:bodyPr>
          <a:lstStyle/>
          <a:p>
            <a:pPr algn="l">
              <a:lnSpc>
                <a:spcPts val="3016"/>
              </a:lnSpc>
            </a:pPr>
            <a:r>
              <a:rPr lang="en-US" sz="2534" b="true">
                <a:solidFill>
                  <a:srgbClr val="00434D"/>
                </a:solidFill>
                <a:latin typeface="Glacial Indifference Bold"/>
                <a:ea typeface="Glacial Indifference Bold"/>
                <a:cs typeface="Glacial Indifference Bold"/>
                <a:sym typeface="Glacial Indifference Bold"/>
              </a:rPr>
              <a:t>Jeremiah 31:3 says:  </a:t>
            </a:r>
            <a:r>
              <a:rPr lang="en-US" sz="2534" b="true">
                <a:solidFill>
                  <a:srgbClr val="00434D"/>
                </a:solidFill>
                <a:latin typeface="Glacial Indifference Bold"/>
                <a:ea typeface="Glacial Indifference Bold"/>
                <a:cs typeface="Glacial Indifference Bold"/>
                <a:sym typeface="Glacial Indifference Bold"/>
              </a:rPr>
              <a:t>“I have loved you with an everlasting love; therefore with lovingkindness I have drawn you.”</a:t>
            </a:r>
          </a:p>
          <a:p>
            <a:pPr algn="l">
              <a:lnSpc>
                <a:spcPts val="3016"/>
              </a:lnSpc>
            </a:pPr>
            <a:r>
              <a:rPr lang="en-US" sz="2534" b="true">
                <a:solidFill>
                  <a:srgbClr val="00434D"/>
                </a:solidFill>
                <a:latin typeface="Glacial Indifference Bold"/>
                <a:ea typeface="Glacial Indifference Bold"/>
                <a:cs typeface="Glacial Indifference Bold"/>
                <a:sym typeface="Glacial Indifference Bold"/>
              </a:rPr>
              <a:t>God’s love:</a:t>
            </a:r>
          </a:p>
          <a:p>
            <a:pPr algn="l" marL="547247" indent="-273623" lvl="1">
              <a:lnSpc>
                <a:spcPts val="3016"/>
              </a:lnSpc>
              <a:buFont typeface="Arial"/>
              <a:buChar char="•"/>
            </a:pPr>
            <a:r>
              <a:rPr lang="en-US" b="true" sz="2534">
                <a:solidFill>
                  <a:srgbClr val="00434D"/>
                </a:solidFill>
                <a:latin typeface="Glacial Indifference Bold"/>
                <a:ea typeface="Glacial Indifference Bold"/>
                <a:cs typeface="Glacial Indifference Bold"/>
                <a:sym typeface="Glacial Indifference Bold"/>
              </a:rPr>
              <a:t>is not based on our consistency</a:t>
            </a:r>
          </a:p>
          <a:p>
            <a:pPr algn="l" marL="547247" indent="-273623" lvl="1">
              <a:lnSpc>
                <a:spcPts val="3016"/>
              </a:lnSpc>
              <a:buFont typeface="Arial"/>
              <a:buChar char="•"/>
            </a:pPr>
            <a:r>
              <a:rPr lang="en-US" b="true" sz="2534">
                <a:solidFill>
                  <a:srgbClr val="00434D"/>
                </a:solidFill>
                <a:latin typeface="Glacial Indifference Bold"/>
                <a:ea typeface="Glacial Indifference Bold"/>
                <a:cs typeface="Glacial Indifference Bold"/>
                <a:sym typeface="Glacial Indifference Bold"/>
              </a:rPr>
              <a:t>is not cancelled by our failure</a:t>
            </a:r>
          </a:p>
          <a:p>
            <a:pPr algn="l" marL="547247" indent="-273623" lvl="1">
              <a:lnSpc>
                <a:spcPts val="3016"/>
              </a:lnSpc>
              <a:buFont typeface="Arial"/>
              <a:buChar char="•"/>
            </a:pPr>
            <a:r>
              <a:rPr lang="en-US" b="true" sz="2534">
                <a:solidFill>
                  <a:srgbClr val="00434D"/>
                </a:solidFill>
                <a:latin typeface="Glacial Indifference Bold"/>
                <a:ea typeface="Glacial Indifference Bold"/>
                <a:cs typeface="Glacial Indifference Bold"/>
                <a:sym typeface="Glacial Indifference Bold"/>
              </a:rPr>
              <a:t>continues to draw, rebuild, and restore</a:t>
            </a:r>
          </a:p>
          <a:p>
            <a:pPr algn="l">
              <a:lnSpc>
                <a:spcPts val="3016"/>
              </a:lnSpc>
            </a:pPr>
            <a:r>
              <a:rPr lang="en-US" sz="2534" b="true">
                <a:solidFill>
                  <a:srgbClr val="00434D"/>
                </a:solidFill>
                <a:latin typeface="Glacial Indifference Bold"/>
                <a:ea typeface="Glacial Indifference Bold"/>
                <a:cs typeface="Glacial Indifference Bold"/>
                <a:sym typeface="Glacial Indifference Bold"/>
              </a:rPr>
              <a:t>If the relationship is not growing, it is not because God has withdrawn, but because we are still learning to respond to the love that never stops pursuing us.</a:t>
            </a:r>
          </a:p>
        </p:txBody>
      </p:sp>
      <p:sp>
        <p:nvSpPr>
          <p:cNvPr name="TextBox 14" id="14"/>
          <p:cNvSpPr txBox="true"/>
          <p:nvPr/>
        </p:nvSpPr>
        <p:spPr>
          <a:xfrm rot="0">
            <a:off x="3870712" y="5564440"/>
            <a:ext cx="2361357" cy="1032720"/>
          </a:xfrm>
          <a:prstGeom prst="rect">
            <a:avLst/>
          </a:prstGeom>
        </p:spPr>
        <p:txBody>
          <a:bodyPr anchor="t" rtlCol="false" tIns="0" lIns="0" bIns="0" rIns="0">
            <a:spAutoFit/>
          </a:bodyPr>
          <a:lstStyle/>
          <a:p>
            <a:pPr algn="l">
              <a:lnSpc>
                <a:spcPts val="7575"/>
              </a:lnSpc>
            </a:pPr>
            <a:r>
              <a:rPr lang="en-US" sz="8416" b="true">
                <a:solidFill>
                  <a:srgbClr val="00434D"/>
                </a:solidFill>
                <a:latin typeface="Glacial Indifference Bold"/>
                <a:ea typeface="Glacial Indifference Bold"/>
                <a:cs typeface="Glacial Indifference Bold"/>
                <a:sym typeface="Glacial Indifference Bold"/>
              </a:rPr>
              <a:t>LIFE</a:t>
            </a:r>
          </a:p>
        </p:txBody>
      </p:sp>
    </p:spTree>
  </p:cSld>
  <p:clrMapOvr>
    <a:masterClrMapping/>
  </p:clrMapOvr>
</p:sld>
</file>

<file path=ppt/slides/slide12.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AutoShape 2" id="2"/>
          <p:cNvSpPr/>
          <p:nvPr/>
        </p:nvSpPr>
        <p:spPr>
          <a:xfrm>
            <a:off x="306949" y="874799"/>
            <a:ext cx="1132438" cy="0"/>
          </a:xfrm>
          <a:prstGeom prst="line">
            <a:avLst/>
          </a:prstGeom>
          <a:ln cap="flat" w="9525">
            <a:solidFill>
              <a:srgbClr val="00434D"/>
            </a:solidFill>
            <a:prstDash val="solid"/>
            <a:headEnd type="none" len="sm" w="sm"/>
            <a:tailEnd type="none" len="sm" w="sm"/>
          </a:ln>
        </p:spPr>
      </p:sp>
      <p:grpSp>
        <p:nvGrpSpPr>
          <p:cNvPr name="Group 3" id="3"/>
          <p:cNvGrpSpPr/>
          <p:nvPr/>
        </p:nvGrpSpPr>
        <p:grpSpPr>
          <a:xfrm rot="0">
            <a:off x="1907750" y="874799"/>
            <a:ext cx="9065050" cy="496714"/>
            <a:chOff x="0" y="0"/>
            <a:chExt cx="3066722" cy="168039"/>
          </a:xfrm>
        </p:grpSpPr>
        <p:sp>
          <p:nvSpPr>
            <p:cNvPr name="Freeform 4" id="4"/>
            <p:cNvSpPr/>
            <p:nvPr/>
          </p:nvSpPr>
          <p:spPr>
            <a:xfrm flipH="false" flipV="false" rot="0">
              <a:off x="0" y="0"/>
              <a:ext cx="3066722" cy="168039"/>
            </a:xfrm>
            <a:custGeom>
              <a:avLst/>
              <a:gdLst/>
              <a:ahLst/>
              <a:cxnLst/>
              <a:rect r="r" b="b" t="t" l="l"/>
              <a:pathLst>
                <a:path h="168039" w="3066722">
                  <a:moveTo>
                    <a:pt x="0" y="0"/>
                  </a:moveTo>
                  <a:lnTo>
                    <a:pt x="3066722" y="0"/>
                  </a:lnTo>
                  <a:lnTo>
                    <a:pt x="3066722" y="168039"/>
                  </a:lnTo>
                  <a:lnTo>
                    <a:pt x="0" y="168039"/>
                  </a:lnTo>
                  <a:close/>
                </a:path>
              </a:pathLst>
            </a:custGeom>
            <a:solidFill>
              <a:srgbClr val="EF6C2B">
                <a:alpha val="30980"/>
              </a:srgbClr>
            </a:solidFill>
          </p:spPr>
        </p:sp>
      </p:grpSp>
      <p:sp>
        <p:nvSpPr>
          <p:cNvPr name="TextBox 5" id="5"/>
          <p:cNvSpPr txBox="true"/>
          <p:nvPr/>
        </p:nvSpPr>
        <p:spPr>
          <a:xfrm rot="0">
            <a:off x="1907750" y="966625"/>
            <a:ext cx="9065050" cy="494036"/>
          </a:xfrm>
          <a:prstGeom prst="rect">
            <a:avLst/>
          </a:prstGeom>
        </p:spPr>
        <p:txBody>
          <a:bodyPr anchor="t" rtlCol="false" tIns="0" lIns="0" bIns="0" rIns="0">
            <a:spAutoFit/>
          </a:bodyPr>
          <a:lstStyle/>
          <a:p>
            <a:pPr algn="r">
              <a:lnSpc>
                <a:spcPts val="3463"/>
              </a:lnSpc>
            </a:pPr>
            <a:r>
              <a:rPr lang="en-US" b="true" sz="4440">
                <a:solidFill>
                  <a:srgbClr val="00434D"/>
                </a:solidFill>
                <a:latin typeface="Glacial Indifference Bold"/>
                <a:ea typeface="Glacial Indifference Bold"/>
                <a:cs typeface="Glacial Indifference Bold"/>
                <a:sym typeface="Glacial Indifference Bold"/>
              </a:rPr>
              <a:t>ANSWER TO THE MAIN QUESTIONS</a:t>
            </a:r>
          </a:p>
        </p:txBody>
      </p:sp>
      <p:sp>
        <p:nvSpPr>
          <p:cNvPr name="AutoShape 6" id="6"/>
          <p:cNvSpPr/>
          <p:nvPr/>
        </p:nvSpPr>
        <p:spPr>
          <a:xfrm>
            <a:off x="6544063" y="1427185"/>
            <a:ext cx="4245319" cy="0"/>
          </a:xfrm>
          <a:prstGeom prst="line">
            <a:avLst/>
          </a:prstGeom>
          <a:ln cap="rnd" w="28575">
            <a:solidFill>
              <a:srgbClr val="00434D"/>
            </a:solidFill>
            <a:prstDash val="solid"/>
            <a:headEnd type="none" len="sm" w="sm"/>
            <a:tailEnd type="none" len="sm" w="sm"/>
          </a:ln>
        </p:spPr>
      </p:sp>
      <p:sp>
        <p:nvSpPr>
          <p:cNvPr name="TextBox 7" id="7"/>
          <p:cNvSpPr txBox="true"/>
          <p:nvPr/>
        </p:nvSpPr>
        <p:spPr>
          <a:xfrm rot="0">
            <a:off x="306949" y="2177446"/>
            <a:ext cx="10330085" cy="1060193"/>
          </a:xfrm>
          <a:prstGeom prst="rect">
            <a:avLst/>
          </a:prstGeom>
        </p:spPr>
        <p:txBody>
          <a:bodyPr anchor="t" rtlCol="false" tIns="0" lIns="0" bIns="0" rIns="0">
            <a:spAutoFit/>
          </a:bodyPr>
          <a:lstStyle/>
          <a:p>
            <a:pPr algn="l">
              <a:lnSpc>
                <a:spcPts val="2768"/>
              </a:lnSpc>
            </a:pPr>
            <a:r>
              <a:rPr lang="en-US" sz="3076" b="true">
                <a:solidFill>
                  <a:srgbClr val="DF5C4E"/>
                </a:solidFill>
                <a:latin typeface="Glacial Indifference Bold"/>
                <a:ea typeface="Glacial Indifference Bold"/>
                <a:cs typeface="Glacial Indifference Bold"/>
                <a:sym typeface="Glacial Indifference Bold"/>
              </a:rPr>
              <a:t>Q: What are the things in your life right now that, unless overcome, can and do hinder your relationship with God?</a:t>
            </a:r>
          </a:p>
        </p:txBody>
      </p:sp>
      <p:sp>
        <p:nvSpPr>
          <p:cNvPr name="TextBox 8" id="8"/>
          <p:cNvSpPr txBox="true"/>
          <p:nvPr/>
        </p:nvSpPr>
        <p:spPr>
          <a:xfrm rot="0">
            <a:off x="306949" y="4109176"/>
            <a:ext cx="1758683" cy="374393"/>
          </a:xfrm>
          <a:prstGeom prst="rect">
            <a:avLst/>
          </a:prstGeom>
        </p:spPr>
        <p:txBody>
          <a:bodyPr anchor="t" rtlCol="false" tIns="0" lIns="0" bIns="0" rIns="0">
            <a:spAutoFit/>
          </a:bodyPr>
          <a:lstStyle/>
          <a:p>
            <a:pPr algn="l">
              <a:lnSpc>
                <a:spcPts val="2768"/>
              </a:lnSpc>
            </a:pPr>
            <a:r>
              <a:rPr lang="en-US" b="true" sz="3076">
                <a:solidFill>
                  <a:srgbClr val="00434D"/>
                </a:solidFill>
                <a:latin typeface="Glacial Indifference Bold"/>
                <a:ea typeface="Glacial Indifference Bold"/>
                <a:cs typeface="Glacial Indifference Bold"/>
                <a:sym typeface="Glacial Indifference Bold"/>
              </a:rPr>
              <a:t>ANSWER:</a:t>
            </a:r>
          </a:p>
        </p:txBody>
      </p:sp>
      <p:sp>
        <p:nvSpPr>
          <p:cNvPr name="TextBox 9" id="9"/>
          <p:cNvSpPr txBox="true"/>
          <p:nvPr/>
        </p:nvSpPr>
        <p:spPr>
          <a:xfrm rot="0">
            <a:off x="1028609" y="4588344"/>
            <a:ext cx="9608426" cy="5624235"/>
          </a:xfrm>
          <a:prstGeom prst="rect">
            <a:avLst/>
          </a:prstGeom>
        </p:spPr>
        <p:txBody>
          <a:bodyPr anchor="t" rtlCol="false" tIns="0" lIns="0" bIns="0" rIns="0">
            <a:spAutoFit/>
          </a:bodyPr>
          <a:lstStyle/>
          <a:p>
            <a:pPr algn="l">
              <a:lnSpc>
                <a:spcPts val="3176"/>
              </a:lnSpc>
            </a:pPr>
            <a:r>
              <a:rPr lang="en-US" sz="3176" b="true">
                <a:solidFill>
                  <a:srgbClr val="00434D"/>
                </a:solidFill>
                <a:latin typeface="Glacial Indifference Bold"/>
                <a:ea typeface="Glacial Indifference Bold"/>
                <a:cs typeface="Glacial Indifference Bold"/>
                <a:sym typeface="Glacial Indifference Bold"/>
              </a:rPr>
              <a:t>Unforgiveness or bitterness – Holding grudges or unresolved anger. THIS IS THE PRIMARY BLOCKER IN HOW GOD CAN WORK IN THE HEART. THIS BLINDS OUR NEED FOR FORGIVENESS FROM GOD, PRONES US TO VICTIM MENTALITY, AND HARDENS OUR HEARTS TO THE TRUE CONDITION OF OUR BITTER HEARTS.</a:t>
            </a:r>
          </a:p>
          <a:p>
            <a:pPr algn="l">
              <a:lnSpc>
                <a:spcPts val="3176"/>
              </a:lnSpc>
            </a:pPr>
          </a:p>
          <a:p>
            <a:pPr algn="l">
              <a:lnSpc>
                <a:spcPts val="3176"/>
              </a:lnSpc>
            </a:pPr>
            <a:r>
              <a:rPr lang="en-US" sz="3176" b="true">
                <a:solidFill>
                  <a:srgbClr val="00434D"/>
                </a:solidFill>
                <a:latin typeface="Glacial Indifference Bold"/>
                <a:ea typeface="Glacial Indifference Bold"/>
                <a:cs typeface="Glacial Indifference Bold"/>
                <a:sym typeface="Glacial Indifference Bold"/>
              </a:rPr>
              <a:t>Pride and self-reliance – Relying on your own strength. WHEN WE HAVE SEEN OUR VALUE ACCORDING TO THE BEST WE CAN DO EVERYDAY.</a:t>
            </a:r>
          </a:p>
          <a:p>
            <a:pPr algn="l">
              <a:lnSpc>
                <a:spcPts val="3176"/>
              </a:lnSpc>
            </a:pPr>
          </a:p>
          <a:p>
            <a:pPr algn="l">
              <a:lnSpc>
                <a:spcPts val="3176"/>
              </a:lnSpc>
            </a:pPr>
            <a:r>
              <a:rPr lang="en-US" sz="3176" b="true">
                <a:solidFill>
                  <a:srgbClr val="00434D"/>
                </a:solidFill>
                <a:latin typeface="Glacial Indifference Bold"/>
                <a:ea typeface="Glacial Indifference Bold"/>
                <a:cs typeface="Glacial Indifference Bold"/>
                <a:sym typeface="Glacial Indifference Bold"/>
              </a:rPr>
              <a:t>PRIDE ALWAYS MAKES US BITTER, CRITICAL, AND RESENTFUL.</a:t>
            </a:r>
          </a:p>
        </p:txBody>
      </p:sp>
      <p:sp>
        <p:nvSpPr>
          <p:cNvPr name="TextBox 10" id="10"/>
          <p:cNvSpPr txBox="true"/>
          <p:nvPr/>
        </p:nvSpPr>
        <p:spPr>
          <a:xfrm rot="0">
            <a:off x="306949" y="525605"/>
            <a:ext cx="10482433" cy="306331"/>
          </a:xfrm>
          <a:prstGeom prst="rect">
            <a:avLst/>
          </a:prstGeom>
        </p:spPr>
        <p:txBody>
          <a:bodyPr anchor="t" rtlCol="false" tIns="0" lIns="0" bIns="0" rIns="0">
            <a:spAutoFit/>
          </a:bodyPr>
          <a:lstStyle/>
          <a:p>
            <a:pPr algn="l">
              <a:lnSpc>
                <a:spcPts val="2286"/>
              </a:lnSpc>
            </a:pPr>
            <a:r>
              <a:rPr lang="en-US" sz="2540" b="true">
                <a:solidFill>
                  <a:srgbClr val="DF5C4E"/>
                </a:solidFill>
                <a:latin typeface="Glacial Indifference Bold"/>
                <a:ea typeface="Glacial Indifference Bold"/>
                <a:cs typeface="Glacial Indifference Bold"/>
                <a:sym typeface="Glacial Indifference Bold"/>
              </a:rPr>
              <a:t>Everlasting Love</a:t>
            </a:r>
          </a:p>
        </p:txBody>
      </p:sp>
      <p:sp>
        <p:nvSpPr>
          <p:cNvPr name="TextBox 11" id="11"/>
          <p:cNvSpPr txBox="true"/>
          <p:nvPr/>
        </p:nvSpPr>
        <p:spPr>
          <a:xfrm rot="0">
            <a:off x="306949" y="170631"/>
            <a:ext cx="10482433" cy="316873"/>
          </a:xfrm>
          <a:prstGeom prst="rect">
            <a:avLst/>
          </a:prstGeom>
        </p:spPr>
        <p:txBody>
          <a:bodyPr anchor="t" rtlCol="false" tIns="0" lIns="0" bIns="0" rIns="0">
            <a:spAutoFit/>
          </a:bodyPr>
          <a:lstStyle/>
          <a:p>
            <a:pPr algn="l">
              <a:lnSpc>
                <a:spcPts val="2356"/>
              </a:lnSpc>
            </a:pPr>
            <a:r>
              <a:rPr lang="en-US" sz="2480" b="true">
                <a:solidFill>
                  <a:srgbClr val="59101E"/>
                </a:solidFill>
                <a:latin typeface="Glacial Indifference Bold"/>
                <a:ea typeface="Glacial Indifference Bold"/>
                <a:cs typeface="Glacial Indifference Bold"/>
                <a:sym typeface="Glacial Indifference Bold"/>
              </a:rPr>
              <a:t>LESSON 1 - REALITY CHECK </a:t>
            </a:r>
            <a:r>
              <a:rPr lang="en-US" sz="2480" b="true">
                <a:solidFill>
                  <a:srgbClr val="374662"/>
                </a:solidFill>
                <a:latin typeface="Glacial Indifference Bold"/>
                <a:ea typeface="Glacial Indifference Bold"/>
                <a:cs typeface="Glacial Indifference Bold"/>
                <a:sym typeface="Glacial Indifference Bold"/>
              </a:rPr>
              <a:t>I</a:t>
            </a:r>
            <a:r>
              <a:rPr lang="en-US" sz="2480" b="true">
                <a:solidFill>
                  <a:srgbClr val="00434D"/>
                </a:solidFill>
                <a:latin typeface="Glacial Indifference Bold"/>
                <a:ea typeface="Glacial Indifference Bold"/>
                <a:cs typeface="Glacial Indifference Bold"/>
                <a:sym typeface="Glacial Indifference Bold"/>
              </a:rPr>
              <a:t> </a:t>
            </a:r>
            <a:r>
              <a:rPr lang="en-US" sz="2480" b="true">
                <a:solidFill>
                  <a:srgbClr val="DF5C4E"/>
                </a:solidFill>
                <a:latin typeface="Glacial Indifference Bold"/>
                <a:ea typeface="Glacial Indifference Bold"/>
                <a:cs typeface="Glacial Indifference Bold"/>
                <a:sym typeface="Glacial Indifference Bold"/>
              </a:rPr>
              <a:t>TUESDAY</a:t>
            </a:r>
          </a:p>
        </p:txBody>
      </p:sp>
    </p:spTree>
  </p:cSld>
  <p:clrMapOvr>
    <a:masterClrMapping/>
  </p:clrMapOvr>
</p:sld>
</file>

<file path=ppt/slides/slide13.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306949" y="525605"/>
            <a:ext cx="10332968" cy="306331"/>
          </a:xfrm>
          <a:prstGeom prst="rect">
            <a:avLst/>
          </a:prstGeom>
        </p:spPr>
        <p:txBody>
          <a:bodyPr anchor="t" rtlCol="false" tIns="0" lIns="0" bIns="0" rIns="0">
            <a:spAutoFit/>
          </a:bodyPr>
          <a:lstStyle/>
          <a:p>
            <a:pPr algn="l">
              <a:lnSpc>
                <a:spcPts val="2286"/>
              </a:lnSpc>
            </a:pPr>
            <a:r>
              <a:rPr lang="en-US" sz="2540" b="true">
                <a:solidFill>
                  <a:srgbClr val="DF5C4E"/>
                </a:solidFill>
                <a:latin typeface="Glacial Indifference Bold"/>
                <a:ea typeface="Glacial Indifference Bold"/>
                <a:cs typeface="Glacial Indifference Bold"/>
                <a:sym typeface="Glacial Indifference Bold"/>
              </a:rPr>
              <a:t>Abide</a:t>
            </a:r>
          </a:p>
        </p:txBody>
      </p:sp>
      <p:sp>
        <p:nvSpPr>
          <p:cNvPr name="TextBox 3" id="3"/>
          <p:cNvSpPr txBox="true"/>
          <p:nvPr/>
        </p:nvSpPr>
        <p:spPr>
          <a:xfrm rot="0">
            <a:off x="306949" y="170631"/>
            <a:ext cx="10482433" cy="316873"/>
          </a:xfrm>
          <a:prstGeom prst="rect">
            <a:avLst/>
          </a:prstGeom>
        </p:spPr>
        <p:txBody>
          <a:bodyPr anchor="t" rtlCol="false" tIns="0" lIns="0" bIns="0" rIns="0">
            <a:spAutoFit/>
          </a:bodyPr>
          <a:lstStyle/>
          <a:p>
            <a:pPr algn="l">
              <a:lnSpc>
                <a:spcPts val="2356"/>
              </a:lnSpc>
            </a:pPr>
            <a:r>
              <a:rPr lang="en-US" sz="2480" b="true">
                <a:solidFill>
                  <a:srgbClr val="374662"/>
                </a:solidFill>
                <a:latin typeface="Glacial Indifference Bold"/>
                <a:ea typeface="Glacial Indifference Bold"/>
                <a:cs typeface="Glacial Indifference Bold"/>
                <a:sym typeface="Glacial Indifference Bold"/>
              </a:rPr>
              <a:t>LESSON 1 - REALITY CHECK  I</a:t>
            </a:r>
            <a:r>
              <a:rPr lang="en-US" sz="2480" b="true">
                <a:solidFill>
                  <a:srgbClr val="59101E"/>
                </a:solidFill>
                <a:latin typeface="Glacial Indifference Bold"/>
                <a:ea typeface="Glacial Indifference Bold"/>
                <a:cs typeface="Glacial Indifference Bold"/>
                <a:sym typeface="Glacial Indifference Bold"/>
              </a:rPr>
              <a:t> </a:t>
            </a:r>
            <a:r>
              <a:rPr lang="en-US" sz="2480" b="true">
                <a:solidFill>
                  <a:srgbClr val="DF5C4E"/>
                </a:solidFill>
                <a:latin typeface="Glacial Indifference Bold"/>
                <a:ea typeface="Glacial Indifference Bold"/>
                <a:cs typeface="Glacial Indifference Bold"/>
                <a:sym typeface="Glacial Indifference Bold"/>
              </a:rPr>
              <a:t>WEDNESDAY</a:t>
            </a:r>
          </a:p>
        </p:txBody>
      </p:sp>
      <p:sp>
        <p:nvSpPr>
          <p:cNvPr name="AutoShape 4" id="4"/>
          <p:cNvSpPr/>
          <p:nvPr/>
        </p:nvSpPr>
        <p:spPr>
          <a:xfrm>
            <a:off x="306949" y="874799"/>
            <a:ext cx="1132438" cy="0"/>
          </a:xfrm>
          <a:prstGeom prst="line">
            <a:avLst/>
          </a:prstGeom>
          <a:ln cap="flat" w="9525">
            <a:solidFill>
              <a:srgbClr val="000000"/>
            </a:solidFill>
            <a:prstDash val="solid"/>
            <a:headEnd type="none" len="sm" w="sm"/>
            <a:tailEnd type="none" len="sm" w="sm"/>
          </a:ln>
        </p:spPr>
      </p:sp>
      <p:grpSp>
        <p:nvGrpSpPr>
          <p:cNvPr name="Group 5" id="5"/>
          <p:cNvGrpSpPr/>
          <p:nvPr/>
        </p:nvGrpSpPr>
        <p:grpSpPr>
          <a:xfrm rot="0">
            <a:off x="-154316" y="1758530"/>
            <a:ext cx="5105394" cy="696514"/>
            <a:chOff x="0" y="0"/>
            <a:chExt cx="1727163" cy="235632"/>
          </a:xfrm>
        </p:grpSpPr>
        <p:sp>
          <p:nvSpPr>
            <p:cNvPr name="Freeform 6" id="6"/>
            <p:cNvSpPr/>
            <p:nvPr/>
          </p:nvSpPr>
          <p:spPr>
            <a:xfrm flipH="false" flipV="false" rot="0">
              <a:off x="0" y="0"/>
              <a:ext cx="1727163" cy="235632"/>
            </a:xfrm>
            <a:custGeom>
              <a:avLst/>
              <a:gdLst/>
              <a:ahLst/>
              <a:cxnLst/>
              <a:rect r="r" b="b" t="t" l="l"/>
              <a:pathLst>
                <a:path h="235632" w="1727163">
                  <a:moveTo>
                    <a:pt x="0" y="0"/>
                  </a:moveTo>
                  <a:lnTo>
                    <a:pt x="1727163" y="0"/>
                  </a:lnTo>
                  <a:lnTo>
                    <a:pt x="1727163" y="235632"/>
                  </a:lnTo>
                  <a:lnTo>
                    <a:pt x="0" y="235632"/>
                  </a:lnTo>
                  <a:close/>
                </a:path>
              </a:pathLst>
            </a:custGeom>
            <a:solidFill>
              <a:srgbClr val="00434D">
                <a:alpha val="30980"/>
              </a:srgbClr>
            </a:solidFill>
          </p:spPr>
        </p:sp>
      </p:grpSp>
      <p:sp>
        <p:nvSpPr>
          <p:cNvPr name="TextBox 7" id="7"/>
          <p:cNvSpPr txBox="true"/>
          <p:nvPr/>
        </p:nvSpPr>
        <p:spPr>
          <a:xfrm rot="0">
            <a:off x="183417" y="1422325"/>
            <a:ext cx="3687294" cy="1032720"/>
          </a:xfrm>
          <a:prstGeom prst="rect">
            <a:avLst/>
          </a:prstGeom>
        </p:spPr>
        <p:txBody>
          <a:bodyPr anchor="t" rtlCol="false" tIns="0" lIns="0" bIns="0" rIns="0">
            <a:spAutoFit/>
          </a:bodyPr>
          <a:lstStyle/>
          <a:p>
            <a:pPr algn="l">
              <a:lnSpc>
                <a:spcPts val="7575"/>
              </a:lnSpc>
            </a:pPr>
            <a:r>
              <a:rPr lang="en-US" sz="8416" b="true">
                <a:solidFill>
                  <a:srgbClr val="00434D"/>
                </a:solidFill>
                <a:latin typeface="Glacial Indifference Bold"/>
                <a:ea typeface="Glacial Indifference Bold"/>
                <a:cs typeface="Glacial Indifference Bold"/>
                <a:sym typeface="Glacial Indifference Bold"/>
              </a:rPr>
              <a:t>Gospel </a:t>
            </a:r>
          </a:p>
        </p:txBody>
      </p:sp>
      <p:sp>
        <p:nvSpPr>
          <p:cNvPr name="TextBox 8" id="8"/>
          <p:cNvSpPr txBox="true"/>
          <p:nvPr/>
        </p:nvSpPr>
        <p:spPr>
          <a:xfrm rot="0">
            <a:off x="183417" y="2616970"/>
            <a:ext cx="10452216" cy="2470448"/>
          </a:xfrm>
          <a:prstGeom prst="rect">
            <a:avLst/>
          </a:prstGeom>
        </p:spPr>
        <p:txBody>
          <a:bodyPr anchor="t" rtlCol="false" tIns="0" lIns="0" bIns="0" rIns="0">
            <a:spAutoFit/>
          </a:bodyPr>
          <a:lstStyle/>
          <a:p>
            <a:pPr algn="l">
              <a:lnSpc>
                <a:spcPts val="3254"/>
              </a:lnSpc>
            </a:pPr>
            <a:r>
              <a:rPr lang="en-US" sz="2734" b="true">
                <a:solidFill>
                  <a:srgbClr val="00434D"/>
                </a:solidFill>
                <a:latin typeface="Glacial Indifference Bold"/>
                <a:ea typeface="Glacial Indifference Bold"/>
                <a:cs typeface="Glacial Indifference Bold"/>
                <a:sym typeface="Glacial Indifference Bold"/>
              </a:rPr>
              <a:t>ABIDE IS NOT FROM MY STRENGTH BUT GOD DRAWING TO ME. Abiding in Jesus is not about our strength or effort—it is God drawing us to Himself. IT HAS NEVER BEEN BECAUSE OF OUR DECISION TO GO TO GOD, IT IS NEEDED, BUT BEFORE WE CAN DO THAT, GOD HAS ALREADY BEEN DRAWING HIMSELF SO HE PROVIDED THE REASON FOR US TO RUN TO HIM, HE IS AVAILABLE.</a:t>
            </a:r>
          </a:p>
        </p:txBody>
      </p:sp>
      <p:sp>
        <p:nvSpPr>
          <p:cNvPr name="TextBox 9" id="9"/>
          <p:cNvSpPr txBox="true"/>
          <p:nvPr/>
        </p:nvSpPr>
        <p:spPr>
          <a:xfrm rot="0">
            <a:off x="3870712" y="1565804"/>
            <a:ext cx="3777675" cy="889240"/>
          </a:xfrm>
          <a:prstGeom prst="rect">
            <a:avLst/>
          </a:prstGeom>
        </p:spPr>
        <p:txBody>
          <a:bodyPr anchor="t" rtlCol="false" tIns="0" lIns="0" bIns="0" rIns="0">
            <a:spAutoFit/>
          </a:bodyPr>
          <a:lstStyle/>
          <a:p>
            <a:pPr algn="l">
              <a:lnSpc>
                <a:spcPts val="6549"/>
              </a:lnSpc>
            </a:pPr>
            <a:r>
              <a:rPr lang="en-US" sz="7277" b="true">
                <a:solidFill>
                  <a:srgbClr val="00434D"/>
                </a:solidFill>
                <a:latin typeface="Glacial Indifference Bold"/>
                <a:ea typeface="Glacial Indifference Bold"/>
                <a:cs typeface="Glacial Indifference Bold"/>
                <a:sym typeface="Glacial Indifference Bold"/>
              </a:rPr>
              <a:t>THEMES</a:t>
            </a:r>
          </a:p>
        </p:txBody>
      </p:sp>
      <p:grpSp>
        <p:nvGrpSpPr>
          <p:cNvPr name="Group 10" id="10"/>
          <p:cNvGrpSpPr/>
          <p:nvPr/>
        </p:nvGrpSpPr>
        <p:grpSpPr>
          <a:xfrm rot="0">
            <a:off x="-154316" y="5900645"/>
            <a:ext cx="5105394" cy="696514"/>
            <a:chOff x="0" y="0"/>
            <a:chExt cx="1727163" cy="235632"/>
          </a:xfrm>
        </p:grpSpPr>
        <p:sp>
          <p:nvSpPr>
            <p:cNvPr name="Freeform 11" id="11"/>
            <p:cNvSpPr/>
            <p:nvPr/>
          </p:nvSpPr>
          <p:spPr>
            <a:xfrm flipH="false" flipV="false" rot="0">
              <a:off x="0" y="0"/>
              <a:ext cx="1727163" cy="235632"/>
            </a:xfrm>
            <a:custGeom>
              <a:avLst/>
              <a:gdLst/>
              <a:ahLst/>
              <a:cxnLst/>
              <a:rect r="r" b="b" t="t" l="l"/>
              <a:pathLst>
                <a:path h="235632" w="1727163">
                  <a:moveTo>
                    <a:pt x="0" y="0"/>
                  </a:moveTo>
                  <a:lnTo>
                    <a:pt x="1727163" y="0"/>
                  </a:lnTo>
                  <a:lnTo>
                    <a:pt x="1727163" y="235632"/>
                  </a:lnTo>
                  <a:lnTo>
                    <a:pt x="0" y="235632"/>
                  </a:lnTo>
                  <a:close/>
                </a:path>
              </a:pathLst>
            </a:custGeom>
            <a:solidFill>
              <a:srgbClr val="00434D">
                <a:alpha val="30980"/>
              </a:srgbClr>
            </a:solidFill>
          </p:spPr>
        </p:sp>
      </p:grpSp>
      <p:sp>
        <p:nvSpPr>
          <p:cNvPr name="TextBox 12" id="12"/>
          <p:cNvSpPr txBox="true"/>
          <p:nvPr/>
        </p:nvSpPr>
        <p:spPr>
          <a:xfrm rot="0">
            <a:off x="183417" y="5564440"/>
            <a:ext cx="3687294" cy="1032720"/>
          </a:xfrm>
          <a:prstGeom prst="rect">
            <a:avLst/>
          </a:prstGeom>
        </p:spPr>
        <p:txBody>
          <a:bodyPr anchor="t" rtlCol="false" tIns="0" lIns="0" bIns="0" rIns="0">
            <a:spAutoFit/>
          </a:bodyPr>
          <a:lstStyle/>
          <a:p>
            <a:pPr algn="l">
              <a:lnSpc>
                <a:spcPts val="7575"/>
              </a:lnSpc>
            </a:pPr>
            <a:r>
              <a:rPr lang="en-US" sz="8416" b="true">
                <a:solidFill>
                  <a:srgbClr val="00434D"/>
                </a:solidFill>
                <a:latin typeface="Glacial Indifference Bold"/>
                <a:ea typeface="Glacial Indifference Bold"/>
                <a:cs typeface="Glacial Indifference Bold"/>
                <a:sym typeface="Glacial Indifference Bold"/>
              </a:rPr>
              <a:t>Gospel </a:t>
            </a:r>
          </a:p>
        </p:txBody>
      </p:sp>
      <p:sp>
        <p:nvSpPr>
          <p:cNvPr name="TextBox 13" id="13"/>
          <p:cNvSpPr txBox="true"/>
          <p:nvPr/>
        </p:nvSpPr>
        <p:spPr>
          <a:xfrm rot="0">
            <a:off x="183417" y="6768610"/>
            <a:ext cx="10452216" cy="3070777"/>
          </a:xfrm>
          <a:prstGeom prst="rect">
            <a:avLst/>
          </a:prstGeom>
        </p:spPr>
        <p:txBody>
          <a:bodyPr anchor="t" rtlCol="false" tIns="0" lIns="0" bIns="0" rIns="0">
            <a:spAutoFit/>
          </a:bodyPr>
          <a:lstStyle/>
          <a:p>
            <a:pPr algn="l">
              <a:lnSpc>
                <a:spcPts val="3492"/>
              </a:lnSpc>
            </a:pPr>
            <a:r>
              <a:rPr lang="en-US" sz="2934" b="true">
                <a:solidFill>
                  <a:srgbClr val="00434D"/>
                </a:solidFill>
                <a:latin typeface="Glacial Indifference Bold"/>
                <a:ea typeface="Glacial Indifference Bold"/>
                <a:cs typeface="Glacial Indifference Bold"/>
                <a:sym typeface="Glacial Indifference Bold"/>
              </a:rPr>
              <a:t>IT IS NOT ABOUT OUR PERSONAL EFFORTS, DETERMINATION, DISCIPLINE, AND RIGID COMPLIANCE. IT IS OPENING OUR HEARTS TO ENTER INTO THE DOOR OF A NEW RELATIONSHIP WITH JESUS. WHEN OUR HEARTS ARE GIVEN THE TASTE OF THIS RELATIONSHIP, IT IS THE BEST EVER BECAUSE, IT IS NOT ABOUT US BUT ABOUT WHAT GOD DOES FOR US MOMENT BY MOMENT. IT IS REALY ABOUT HIS WORKS FOR US</a:t>
            </a:r>
          </a:p>
        </p:txBody>
      </p:sp>
      <p:sp>
        <p:nvSpPr>
          <p:cNvPr name="TextBox 14" id="14"/>
          <p:cNvSpPr txBox="true"/>
          <p:nvPr/>
        </p:nvSpPr>
        <p:spPr>
          <a:xfrm rot="0">
            <a:off x="3870712" y="5564440"/>
            <a:ext cx="2361357" cy="1032720"/>
          </a:xfrm>
          <a:prstGeom prst="rect">
            <a:avLst/>
          </a:prstGeom>
        </p:spPr>
        <p:txBody>
          <a:bodyPr anchor="t" rtlCol="false" tIns="0" lIns="0" bIns="0" rIns="0">
            <a:spAutoFit/>
          </a:bodyPr>
          <a:lstStyle/>
          <a:p>
            <a:pPr algn="l">
              <a:lnSpc>
                <a:spcPts val="7575"/>
              </a:lnSpc>
            </a:pPr>
            <a:r>
              <a:rPr lang="en-US" sz="8416" b="true">
                <a:solidFill>
                  <a:srgbClr val="00434D"/>
                </a:solidFill>
                <a:latin typeface="Glacial Indifference Bold"/>
                <a:ea typeface="Glacial Indifference Bold"/>
                <a:cs typeface="Glacial Indifference Bold"/>
                <a:sym typeface="Glacial Indifference Bold"/>
              </a:rPr>
              <a:t>LIFE</a:t>
            </a:r>
          </a:p>
        </p:txBody>
      </p:sp>
    </p:spTree>
  </p:cSld>
  <p:clrMapOvr>
    <a:masterClrMapping/>
  </p:clrMapOvr>
</p:sld>
</file>

<file path=ppt/slides/slide14.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306949" y="525605"/>
            <a:ext cx="10482433" cy="306331"/>
          </a:xfrm>
          <a:prstGeom prst="rect">
            <a:avLst/>
          </a:prstGeom>
        </p:spPr>
        <p:txBody>
          <a:bodyPr anchor="t" rtlCol="false" tIns="0" lIns="0" bIns="0" rIns="0">
            <a:spAutoFit/>
          </a:bodyPr>
          <a:lstStyle/>
          <a:p>
            <a:pPr algn="l">
              <a:lnSpc>
                <a:spcPts val="2286"/>
              </a:lnSpc>
            </a:pPr>
            <a:r>
              <a:rPr lang="en-US" sz="2540" b="true">
                <a:solidFill>
                  <a:srgbClr val="DF5C4E"/>
                </a:solidFill>
                <a:latin typeface="Glacial Indifference Bold"/>
                <a:ea typeface="Glacial Indifference Bold"/>
                <a:cs typeface="Glacial Indifference Bold"/>
                <a:sym typeface="Glacial Indifference Bold"/>
              </a:rPr>
              <a:t>Linked to the Vine</a:t>
            </a:r>
          </a:p>
        </p:txBody>
      </p:sp>
      <p:sp>
        <p:nvSpPr>
          <p:cNvPr name="TextBox 3" id="3"/>
          <p:cNvSpPr txBox="true"/>
          <p:nvPr/>
        </p:nvSpPr>
        <p:spPr>
          <a:xfrm rot="0">
            <a:off x="306949" y="170631"/>
            <a:ext cx="10482433" cy="316873"/>
          </a:xfrm>
          <a:prstGeom prst="rect">
            <a:avLst/>
          </a:prstGeom>
        </p:spPr>
        <p:txBody>
          <a:bodyPr anchor="t" rtlCol="false" tIns="0" lIns="0" bIns="0" rIns="0">
            <a:spAutoFit/>
          </a:bodyPr>
          <a:lstStyle/>
          <a:p>
            <a:pPr algn="l">
              <a:lnSpc>
                <a:spcPts val="2356"/>
              </a:lnSpc>
            </a:pPr>
            <a:r>
              <a:rPr lang="en-US" sz="2480" b="true">
                <a:solidFill>
                  <a:srgbClr val="374662"/>
                </a:solidFill>
                <a:latin typeface="Glacial Indifference Bold"/>
                <a:ea typeface="Glacial Indifference Bold"/>
                <a:cs typeface="Glacial Indifference Bold"/>
                <a:sym typeface="Glacial Indifference Bold"/>
              </a:rPr>
              <a:t>LESSON 1 - REALITY CHECK </a:t>
            </a:r>
            <a:r>
              <a:rPr lang="en-US" sz="2480" b="true">
                <a:solidFill>
                  <a:srgbClr val="59101E"/>
                </a:solidFill>
                <a:latin typeface="Glacial Indifference Bold"/>
                <a:ea typeface="Glacial Indifference Bold"/>
                <a:cs typeface="Glacial Indifference Bold"/>
                <a:sym typeface="Glacial Indifference Bold"/>
              </a:rPr>
              <a:t> </a:t>
            </a:r>
            <a:r>
              <a:rPr lang="en-US" sz="2480" b="true">
                <a:solidFill>
                  <a:srgbClr val="374662"/>
                </a:solidFill>
                <a:latin typeface="Glacial Indifference Bold"/>
                <a:ea typeface="Glacial Indifference Bold"/>
                <a:cs typeface="Glacial Indifference Bold"/>
                <a:sym typeface="Glacial Indifference Bold"/>
              </a:rPr>
              <a:t>I </a:t>
            </a:r>
            <a:r>
              <a:rPr lang="en-US" sz="2480" b="true">
                <a:solidFill>
                  <a:srgbClr val="DF5C4E"/>
                </a:solidFill>
                <a:latin typeface="Glacial Indifference Bold"/>
                <a:ea typeface="Glacial Indifference Bold"/>
                <a:cs typeface="Glacial Indifference Bold"/>
                <a:sym typeface="Glacial Indifference Bold"/>
              </a:rPr>
              <a:t>THURSDAY</a:t>
            </a:r>
          </a:p>
        </p:txBody>
      </p:sp>
      <p:sp>
        <p:nvSpPr>
          <p:cNvPr name="AutoShape 4" id="4"/>
          <p:cNvSpPr/>
          <p:nvPr/>
        </p:nvSpPr>
        <p:spPr>
          <a:xfrm>
            <a:off x="306949" y="874799"/>
            <a:ext cx="1132438" cy="0"/>
          </a:xfrm>
          <a:prstGeom prst="line">
            <a:avLst/>
          </a:prstGeom>
          <a:ln cap="flat" w="9525">
            <a:solidFill>
              <a:srgbClr val="00434D"/>
            </a:solidFill>
            <a:prstDash val="solid"/>
            <a:headEnd type="none" len="sm" w="sm"/>
            <a:tailEnd type="none" len="sm" w="sm"/>
          </a:ln>
        </p:spPr>
      </p:sp>
      <p:grpSp>
        <p:nvGrpSpPr>
          <p:cNvPr name="Group 5" id="5"/>
          <p:cNvGrpSpPr/>
          <p:nvPr/>
        </p:nvGrpSpPr>
        <p:grpSpPr>
          <a:xfrm rot="0">
            <a:off x="-154316" y="1758530"/>
            <a:ext cx="5105394" cy="696514"/>
            <a:chOff x="0" y="0"/>
            <a:chExt cx="1727163" cy="235632"/>
          </a:xfrm>
        </p:grpSpPr>
        <p:sp>
          <p:nvSpPr>
            <p:cNvPr name="Freeform 6" id="6"/>
            <p:cNvSpPr/>
            <p:nvPr/>
          </p:nvSpPr>
          <p:spPr>
            <a:xfrm flipH="false" flipV="false" rot="0">
              <a:off x="0" y="0"/>
              <a:ext cx="1727163" cy="235632"/>
            </a:xfrm>
            <a:custGeom>
              <a:avLst/>
              <a:gdLst/>
              <a:ahLst/>
              <a:cxnLst/>
              <a:rect r="r" b="b" t="t" l="l"/>
              <a:pathLst>
                <a:path h="235632" w="1727163">
                  <a:moveTo>
                    <a:pt x="0" y="0"/>
                  </a:moveTo>
                  <a:lnTo>
                    <a:pt x="1727163" y="0"/>
                  </a:lnTo>
                  <a:lnTo>
                    <a:pt x="1727163" y="235632"/>
                  </a:lnTo>
                  <a:lnTo>
                    <a:pt x="0" y="235632"/>
                  </a:lnTo>
                  <a:close/>
                </a:path>
              </a:pathLst>
            </a:custGeom>
            <a:solidFill>
              <a:srgbClr val="00434D">
                <a:alpha val="30980"/>
              </a:srgbClr>
            </a:solidFill>
          </p:spPr>
        </p:sp>
      </p:grpSp>
      <p:sp>
        <p:nvSpPr>
          <p:cNvPr name="TextBox 7" id="7"/>
          <p:cNvSpPr txBox="true"/>
          <p:nvPr/>
        </p:nvSpPr>
        <p:spPr>
          <a:xfrm rot="0">
            <a:off x="183417" y="1422325"/>
            <a:ext cx="3687294" cy="1032720"/>
          </a:xfrm>
          <a:prstGeom prst="rect">
            <a:avLst/>
          </a:prstGeom>
        </p:spPr>
        <p:txBody>
          <a:bodyPr anchor="t" rtlCol="false" tIns="0" lIns="0" bIns="0" rIns="0">
            <a:spAutoFit/>
          </a:bodyPr>
          <a:lstStyle/>
          <a:p>
            <a:pPr algn="l">
              <a:lnSpc>
                <a:spcPts val="7575"/>
              </a:lnSpc>
            </a:pPr>
            <a:r>
              <a:rPr lang="en-US" sz="8416" b="true">
                <a:solidFill>
                  <a:srgbClr val="00434D"/>
                </a:solidFill>
                <a:latin typeface="Glacial Indifference Bold"/>
                <a:ea typeface="Glacial Indifference Bold"/>
                <a:cs typeface="Glacial Indifference Bold"/>
                <a:sym typeface="Glacial Indifference Bold"/>
              </a:rPr>
              <a:t>Gospel </a:t>
            </a:r>
          </a:p>
        </p:txBody>
      </p:sp>
      <p:sp>
        <p:nvSpPr>
          <p:cNvPr name="TextBox 8" id="8"/>
          <p:cNvSpPr txBox="true"/>
          <p:nvPr/>
        </p:nvSpPr>
        <p:spPr>
          <a:xfrm rot="0">
            <a:off x="183417" y="2616970"/>
            <a:ext cx="10452216" cy="2470448"/>
          </a:xfrm>
          <a:prstGeom prst="rect">
            <a:avLst/>
          </a:prstGeom>
        </p:spPr>
        <p:txBody>
          <a:bodyPr anchor="t" rtlCol="false" tIns="0" lIns="0" bIns="0" rIns="0">
            <a:spAutoFit/>
          </a:bodyPr>
          <a:lstStyle/>
          <a:p>
            <a:pPr algn="l">
              <a:lnSpc>
                <a:spcPts val="3254"/>
              </a:lnSpc>
            </a:pPr>
            <a:r>
              <a:rPr lang="en-US" sz="2734" b="true">
                <a:solidFill>
                  <a:srgbClr val="00434D"/>
                </a:solidFill>
                <a:latin typeface="Glacial Indifference Bold"/>
                <a:ea typeface="Glacial Indifference Bold"/>
                <a:cs typeface="Glacial Indifference Bold"/>
                <a:sym typeface="Glacial Indifference Bold"/>
              </a:rPr>
              <a:t>Abiding in Christ is not about our effort, it’s about God drawing us and the Holy Spirit flowing through us. “For you have loved me with an everlasting love” (Jeremiah 31:3) and “The Spirit gives life; the flesh counts for nothing” (John 6:63). True growth and fruitfulness come from His life flowing in us, not from our strength.</a:t>
            </a:r>
          </a:p>
        </p:txBody>
      </p:sp>
      <p:sp>
        <p:nvSpPr>
          <p:cNvPr name="TextBox 9" id="9"/>
          <p:cNvSpPr txBox="true"/>
          <p:nvPr/>
        </p:nvSpPr>
        <p:spPr>
          <a:xfrm rot="0">
            <a:off x="3870712" y="1565804"/>
            <a:ext cx="3777675" cy="889240"/>
          </a:xfrm>
          <a:prstGeom prst="rect">
            <a:avLst/>
          </a:prstGeom>
        </p:spPr>
        <p:txBody>
          <a:bodyPr anchor="t" rtlCol="false" tIns="0" lIns="0" bIns="0" rIns="0">
            <a:spAutoFit/>
          </a:bodyPr>
          <a:lstStyle/>
          <a:p>
            <a:pPr algn="l">
              <a:lnSpc>
                <a:spcPts val="6549"/>
              </a:lnSpc>
            </a:pPr>
            <a:r>
              <a:rPr lang="en-US" sz="7277" b="true">
                <a:solidFill>
                  <a:srgbClr val="00434D"/>
                </a:solidFill>
                <a:latin typeface="Glacial Indifference Bold"/>
                <a:ea typeface="Glacial Indifference Bold"/>
                <a:cs typeface="Glacial Indifference Bold"/>
                <a:sym typeface="Glacial Indifference Bold"/>
              </a:rPr>
              <a:t>THEMES</a:t>
            </a:r>
          </a:p>
        </p:txBody>
      </p:sp>
      <p:grpSp>
        <p:nvGrpSpPr>
          <p:cNvPr name="Group 10" id="10"/>
          <p:cNvGrpSpPr/>
          <p:nvPr/>
        </p:nvGrpSpPr>
        <p:grpSpPr>
          <a:xfrm rot="0">
            <a:off x="-154316" y="5900645"/>
            <a:ext cx="5105394" cy="696514"/>
            <a:chOff x="0" y="0"/>
            <a:chExt cx="1727163" cy="235632"/>
          </a:xfrm>
        </p:grpSpPr>
        <p:sp>
          <p:nvSpPr>
            <p:cNvPr name="Freeform 11" id="11"/>
            <p:cNvSpPr/>
            <p:nvPr/>
          </p:nvSpPr>
          <p:spPr>
            <a:xfrm flipH="false" flipV="false" rot="0">
              <a:off x="0" y="0"/>
              <a:ext cx="1727163" cy="235632"/>
            </a:xfrm>
            <a:custGeom>
              <a:avLst/>
              <a:gdLst/>
              <a:ahLst/>
              <a:cxnLst/>
              <a:rect r="r" b="b" t="t" l="l"/>
              <a:pathLst>
                <a:path h="235632" w="1727163">
                  <a:moveTo>
                    <a:pt x="0" y="0"/>
                  </a:moveTo>
                  <a:lnTo>
                    <a:pt x="1727163" y="0"/>
                  </a:lnTo>
                  <a:lnTo>
                    <a:pt x="1727163" y="235632"/>
                  </a:lnTo>
                  <a:lnTo>
                    <a:pt x="0" y="235632"/>
                  </a:lnTo>
                  <a:close/>
                </a:path>
              </a:pathLst>
            </a:custGeom>
            <a:solidFill>
              <a:srgbClr val="00434D">
                <a:alpha val="30980"/>
              </a:srgbClr>
            </a:solidFill>
          </p:spPr>
        </p:sp>
      </p:grpSp>
      <p:sp>
        <p:nvSpPr>
          <p:cNvPr name="TextBox 12" id="12"/>
          <p:cNvSpPr txBox="true"/>
          <p:nvPr/>
        </p:nvSpPr>
        <p:spPr>
          <a:xfrm rot="0">
            <a:off x="183417" y="5564440"/>
            <a:ext cx="3687294" cy="1032720"/>
          </a:xfrm>
          <a:prstGeom prst="rect">
            <a:avLst/>
          </a:prstGeom>
        </p:spPr>
        <p:txBody>
          <a:bodyPr anchor="t" rtlCol="false" tIns="0" lIns="0" bIns="0" rIns="0">
            <a:spAutoFit/>
          </a:bodyPr>
          <a:lstStyle/>
          <a:p>
            <a:pPr algn="l">
              <a:lnSpc>
                <a:spcPts val="7575"/>
              </a:lnSpc>
            </a:pPr>
            <a:r>
              <a:rPr lang="en-US" sz="8416" b="true">
                <a:solidFill>
                  <a:srgbClr val="00434D"/>
                </a:solidFill>
                <a:latin typeface="Glacial Indifference Bold"/>
                <a:ea typeface="Glacial Indifference Bold"/>
                <a:cs typeface="Glacial Indifference Bold"/>
                <a:sym typeface="Glacial Indifference Bold"/>
              </a:rPr>
              <a:t>Gospel </a:t>
            </a:r>
          </a:p>
        </p:txBody>
      </p:sp>
      <p:sp>
        <p:nvSpPr>
          <p:cNvPr name="TextBox 13" id="13"/>
          <p:cNvSpPr txBox="true"/>
          <p:nvPr/>
        </p:nvSpPr>
        <p:spPr>
          <a:xfrm rot="0">
            <a:off x="183417" y="6768610"/>
            <a:ext cx="10452216" cy="3262166"/>
          </a:xfrm>
          <a:prstGeom prst="rect">
            <a:avLst/>
          </a:prstGeom>
        </p:spPr>
        <p:txBody>
          <a:bodyPr anchor="t" rtlCol="false" tIns="0" lIns="0" bIns="0" rIns="0">
            <a:spAutoFit/>
          </a:bodyPr>
          <a:lstStyle/>
          <a:p>
            <a:pPr algn="l">
              <a:lnSpc>
                <a:spcPts val="4325"/>
              </a:lnSpc>
            </a:pPr>
            <a:r>
              <a:rPr lang="en-US" sz="3634" b="true">
                <a:solidFill>
                  <a:srgbClr val="00434D"/>
                </a:solidFill>
                <a:latin typeface="Glacial Indifference Bold"/>
                <a:ea typeface="Glacial Indifference Bold"/>
                <a:cs typeface="Glacial Indifference Bold"/>
                <a:sym typeface="Glacial Indifference Bold"/>
              </a:rPr>
              <a:t>Only Jesus holds us to the Vine.</a:t>
            </a:r>
          </a:p>
          <a:p>
            <a:pPr algn="l">
              <a:lnSpc>
                <a:spcPts val="4325"/>
              </a:lnSpc>
            </a:pPr>
            <a:r>
              <a:rPr lang="en-US" sz="3634" b="true">
                <a:solidFill>
                  <a:srgbClr val="00434D"/>
                </a:solidFill>
                <a:latin typeface="Glacial Indifference Bold"/>
                <a:ea typeface="Glacial Indifference Bold"/>
                <a:cs typeface="Glacial Indifference Bold"/>
                <a:sym typeface="Glacial Indifference Bold"/>
              </a:rPr>
              <a:t>We stay because He holds us.</a:t>
            </a:r>
          </a:p>
          <a:p>
            <a:pPr algn="l">
              <a:lnSpc>
                <a:spcPts val="4325"/>
              </a:lnSpc>
            </a:pPr>
            <a:r>
              <a:rPr lang="en-US" sz="3634" b="true">
                <a:solidFill>
                  <a:srgbClr val="00434D"/>
                </a:solidFill>
                <a:latin typeface="Glacial Indifference Bold"/>
                <a:ea typeface="Glacial Indifference Bold"/>
                <a:cs typeface="Glacial Indifference Bold"/>
                <a:sym typeface="Glacial Indifference Bold"/>
              </a:rPr>
              <a:t>Jesus sticks us to the Vine; we can’t do it ourselves.</a:t>
            </a:r>
          </a:p>
          <a:p>
            <a:pPr algn="l">
              <a:lnSpc>
                <a:spcPts val="4325"/>
              </a:lnSpc>
            </a:pPr>
            <a:r>
              <a:rPr lang="en-US" sz="3634" b="true">
                <a:solidFill>
                  <a:srgbClr val="00434D"/>
                </a:solidFill>
                <a:latin typeface="Glacial Indifference Bold"/>
                <a:ea typeface="Glacial Indifference Bold"/>
                <a:cs typeface="Glacial Indifference Bold"/>
                <a:sym typeface="Glacial Indifference Bold"/>
              </a:rPr>
              <a:t>No Vine, no life, only Jesus connects us.</a:t>
            </a:r>
          </a:p>
          <a:p>
            <a:pPr algn="l">
              <a:lnSpc>
                <a:spcPts val="4325"/>
              </a:lnSpc>
            </a:pPr>
            <a:r>
              <a:rPr lang="en-US" sz="3634" b="true">
                <a:solidFill>
                  <a:srgbClr val="00434D"/>
                </a:solidFill>
                <a:latin typeface="Glacial Indifference Bold"/>
                <a:ea typeface="Glacial Indifference Bold"/>
                <a:cs typeface="Glacial Indifference Bold"/>
                <a:sym typeface="Glacial Indifference Bold"/>
              </a:rPr>
              <a:t>We cling because He holds us fast.</a:t>
            </a:r>
          </a:p>
        </p:txBody>
      </p:sp>
      <p:sp>
        <p:nvSpPr>
          <p:cNvPr name="TextBox 14" id="14"/>
          <p:cNvSpPr txBox="true"/>
          <p:nvPr/>
        </p:nvSpPr>
        <p:spPr>
          <a:xfrm rot="0">
            <a:off x="3870712" y="5564440"/>
            <a:ext cx="2361357" cy="1032720"/>
          </a:xfrm>
          <a:prstGeom prst="rect">
            <a:avLst/>
          </a:prstGeom>
        </p:spPr>
        <p:txBody>
          <a:bodyPr anchor="t" rtlCol="false" tIns="0" lIns="0" bIns="0" rIns="0">
            <a:spAutoFit/>
          </a:bodyPr>
          <a:lstStyle/>
          <a:p>
            <a:pPr algn="l">
              <a:lnSpc>
                <a:spcPts val="7575"/>
              </a:lnSpc>
            </a:pPr>
            <a:r>
              <a:rPr lang="en-US" sz="8416" b="true">
                <a:solidFill>
                  <a:srgbClr val="00434D"/>
                </a:solidFill>
                <a:latin typeface="Glacial Indifference Bold"/>
                <a:ea typeface="Glacial Indifference Bold"/>
                <a:cs typeface="Glacial Indifference Bold"/>
                <a:sym typeface="Glacial Indifference Bold"/>
              </a:rPr>
              <a:t>LIFE</a:t>
            </a:r>
          </a:p>
        </p:txBody>
      </p:sp>
    </p:spTree>
  </p:cSld>
  <p:clrMapOvr>
    <a:masterClrMapping/>
  </p:clrMapOvr>
</p:sld>
</file>

<file path=ppt/slides/slide15.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AutoShape 2" id="2"/>
          <p:cNvSpPr/>
          <p:nvPr/>
        </p:nvSpPr>
        <p:spPr>
          <a:xfrm rot="0">
            <a:off x="306949" y="870036"/>
            <a:ext cx="1132438" cy="0"/>
          </a:xfrm>
          <a:prstGeom prst="line">
            <a:avLst/>
          </a:prstGeom>
          <a:ln cap="flat" w="9525">
            <a:solidFill>
              <a:srgbClr val="000000"/>
            </a:solidFill>
            <a:prstDash val="solid"/>
            <a:headEnd type="none" len="sm" w="sm"/>
            <a:tailEnd type="none" len="sm" w="sm"/>
          </a:ln>
        </p:spPr>
      </p:sp>
      <p:grpSp>
        <p:nvGrpSpPr>
          <p:cNvPr name="Group 3" id="3"/>
          <p:cNvGrpSpPr/>
          <p:nvPr/>
        </p:nvGrpSpPr>
        <p:grpSpPr>
          <a:xfrm rot="0">
            <a:off x="1907750" y="874799"/>
            <a:ext cx="9065050" cy="496714"/>
            <a:chOff x="0" y="0"/>
            <a:chExt cx="3066722" cy="168039"/>
          </a:xfrm>
        </p:grpSpPr>
        <p:sp>
          <p:nvSpPr>
            <p:cNvPr name="Freeform 4" id="4"/>
            <p:cNvSpPr/>
            <p:nvPr/>
          </p:nvSpPr>
          <p:spPr>
            <a:xfrm flipH="false" flipV="false" rot="0">
              <a:off x="0" y="0"/>
              <a:ext cx="3066722" cy="168039"/>
            </a:xfrm>
            <a:custGeom>
              <a:avLst/>
              <a:gdLst/>
              <a:ahLst/>
              <a:cxnLst/>
              <a:rect r="r" b="b" t="t" l="l"/>
              <a:pathLst>
                <a:path h="168039" w="3066722">
                  <a:moveTo>
                    <a:pt x="0" y="0"/>
                  </a:moveTo>
                  <a:lnTo>
                    <a:pt x="3066722" y="0"/>
                  </a:lnTo>
                  <a:lnTo>
                    <a:pt x="3066722" y="168039"/>
                  </a:lnTo>
                  <a:lnTo>
                    <a:pt x="0" y="168039"/>
                  </a:lnTo>
                  <a:close/>
                </a:path>
              </a:pathLst>
            </a:custGeom>
            <a:solidFill>
              <a:srgbClr val="EF6C2B">
                <a:alpha val="30980"/>
              </a:srgbClr>
            </a:solidFill>
          </p:spPr>
        </p:sp>
      </p:grpSp>
      <p:sp>
        <p:nvSpPr>
          <p:cNvPr name="TextBox 5" id="5"/>
          <p:cNvSpPr txBox="true"/>
          <p:nvPr/>
        </p:nvSpPr>
        <p:spPr>
          <a:xfrm rot="0">
            <a:off x="1907750" y="966625"/>
            <a:ext cx="9065050" cy="494036"/>
          </a:xfrm>
          <a:prstGeom prst="rect">
            <a:avLst/>
          </a:prstGeom>
        </p:spPr>
        <p:txBody>
          <a:bodyPr anchor="t" rtlCol="false" tIns="0" lIns="0" bIns="0" rIns="0">
            <a:spAutoFit/>
          </a:bodyPr>
          <a:lstStyle/>
          <a:p>
            <a:pPr algn="r">
              <a:lnSpc>
                <a:spcPts val="3463"/>
              </a:lnSpc>
            </a:pPr>
            <a:r>
              <a:rPr lang="en-US" b="true" sz="4440">
                <a:solidFill>
                  <a:srgbClr val="00434D"/>
                </a:solidFill>
                <a:latin typeface="Glacial Indifference Bold"/>
                <a:ea typeface="Glacial Indifference Bold"/>
                <a:cs typeface="Glacial Indifference Bold"/>
                <a:sym typeface="Glacial Indifference Bold"/>
              </a:rPr>
              <a:t>ANSWER TO THE MAIN QUESTIONS</a:t>
            </a:r>
          </a:p>
        </p:txBody>
      </p:sp>
      <p:sp>
        <p:nvSpPr>
          <p:cNvPr name="AutoShape 6" id="6"/>
          <p:cNvSpPr/>
          <p:nvPr/>
        </p:nvSpPr>
        <p:spPr>
          <a:xfrm>
            <a:off x="6544063" y="1427185"/>
            <a:ext cx="4245319" cy="0"/>
          </a:xfrm>
          <a:prstGeom prst="line">
            <a:avLst/>
          </a:prstGeom>
          <a:ln cap="rnd" w="28575">
            <a:solidFill>
              <a:srgbClr val="00434D"/>
            </a:solidFill>
            <a:prstDash val="solid"/>
            <a:headEnd type="none" len="sm" w="sm"/>
            <a:tailEnd type="none" len="sm" w="sm"/>
          </a:ln>
        </p:spPr>
      </p:sp>
      <p:sp>
        <p:nvSpPr>
          <p:cNvPr name="TextBox 7" id="7"/>
          <p:cNvSpPr txBox="true"/>
          <p:nvPr/>
        </p:nvSpPr>
        <p:spPr>
          <a:xfrm rot="0">
            <a:off x="192870" y="2177446"/>
            <a:ext cx="10444164" cy="717293"/>
          </a:xfrm>
          <a:prstGeom prst="rect">
            <a:avLst/>
          </a:prstGeom>
        </p:spPr>
        <p:txBody>
          <a:bodyPr anchor="t" rtlCol="false" tIns="0" lIns="0" bIns="0" rIns="0">
            <a:spAutoFit/>
          </a:bodyPr>
          <a:lstStyle/>
          <a:p>
            <a:pPr algn="l">
              <a:lnSpc>
                <a:spcPts val="2768"/>
              </a:lnSpc>
            </a:pPr>
            <a:r>
              <a:rPr lang="en-US" sz="3076" b="true">
                <a:solidFill>
                  <a:srgbClr val="DF5C4E"/>
                </a:solidFill>
                <a:latin typeface="Glacial Indifference Bold"/>
                <a:ea typeface="Glacial Indifference Bold"/>
                <a:cs typeface="Glacial Indifference Bold"/>
                <a:sym typeface="Glacial Indifference Bold"/>
              </a:rPr>
              <a:t>Q: Read this list again. How can each aspect of what the Holy Spirit does impact your relationship with God?</a:t>
            </a:r>
          </a:p>
        </p:txBody>
      </p:sp>
      <p:sp>
        <p:nvSpPr>
          <p:cNvPr name="TextBox 8" id="8"/>
          <p:cNvSpPr txBox="true"/>
          <p:nvPr/>
        </p:nvSpPr>
        <p:spPr>
          <a:xfrm rot="0">
            <a:off x="306949" y="3361463"/>
            <a:ext cx="1758683" cy="374393"/>
          </a:xfrm>
          <a:prstGeom prst="rect">
            <a:avLst/>
          </a:prstGeom>
        </p:spPr>
        <p:txBody>
          <a:bodyPr anchor="t" rtlCol="false" tIns="0" lIns="0" bIns="0" rIns="0">
            <a:spAutoFit/>
          </a:bodyPr>
          <a:lstStyle/>
          <a:p>
            <a:pPr algn="l">
              <a:lnSpc>
                <a:spcPts val="2768"/>
              </a:lnSpc>
            </a:pPr>
            <a:r>
              <a:rPr lang="en-US" b="true" sz="3076">
                <a:solidFill>
                  <a:srgbClr val="00434D"/>
                </a:solidFill>
                <a:latin typeface="Glacial Indifference Bold"/>
                <a:ea typeface="Glacial Indifference Bold"/>
                <a:cs typeface="Glacial Indifference Bold"/>
                <a:sym typeface="Glacial Indifference Bold"/>
              </a:rPr>
              <a:t>ANSWER:</a:t>
            </a:r>
          </a:p>
        </p:txBody>
      </p:sp>
      <p:sp>
        <p:nvSpPr>
          <p:cNvPr name="TextBox 9" id="9"/>
          <p:cNvSpPr txBox="true"/>
          <p:nvPr/>
        </p:nvSpPr>
        <p:spPr>
          <a:xfrm rot="0">
            <a:off x="1028609" y="3869206"/>
            <a:ext cx="9608426" cy="4017600"/>
          </a:xfrm>
          <a:prstGeom prst="rect">
            <a:avLst/>
          </a:prstGeom>
        </p:spPr>
        <p:txBody>
          <a:bodyPr anchor="t" rtlCol="false" tIns="0" lIns="0" bIns="0" rIns="0">
            <a:spAutoFit/>
          </a:bodyPr>
          <a:lstStyle/>
          <a:p>
            <a:pPr algn="l">
              <a:lnSpc>
                <a:spcPts val="2878"/>
              </a:lnSpc>
            </a:pPr>
            <a:r>
              <a:rPr lang="en-US" sz="3198" b="true">
                <a:solidFill>
                  <a:srgbClr val="00434D"/>
                </a:solidFill>
                <a:latin typeface="Glacial Indifference Bold"/>
                <a:ea typeface="Glacial Indifference Bold"/>
                <a:cs typeface="Glacial Indifference Bold"/>
                <a:sym typeface="Glacial Indifference Bold"/>
              </a:rPr>
              <a:t>The Holy Spirit shapes our relationship with God by:</a:t>
            </a:r>
          </a:p>
          <a:p>
            <a:pPr algn="l" marL="690623" indent="-345312" lvl="1">
              <a:lnSpc>
                <a:spcPts val="2878"/>
              </a:lnSpc>
              <a:buFont typeface="Arial"/>
              <a:buChar char="•"/>
            </a:pPr>
            <a:r>
              <a:rPr lang="en-US" b="true" sz="3198">
                <a:solidFill>
                  <a:srgbClr val="00434D"/>
                </a:solidFill>
                <a:latin typeface="Glacial Indifference Bold"/>
                <a:ea typeface="Glacial Indifference Bold"/>
                <a:cs typeface="Glacial Indifference Bold"/>
                <a:sym typeface="Glacial Indifference Bold"/>
              </a:rPr>
              <a:t>Comforting us – giving peace and assurance of God’s presence (John 14:16–18).</a:t>
            </a:r>
          </a:p>
          <a:p>
            <a:pPr algn="l" marL="690623" indent="-345312" lvl="1">
              <a:lnSpc>
                <a:spcPts val="2878"/>
              </a:lnSpc>
              <a:buFont typeface="Arial"/>
              <a:buChar char="•"/>
            </a:pPr>
            <a:r>
              <a:rPr lang="en-US" b="true" sz="3198">
                <a:solidFill>
                  <a:srgbClr val="00434D"/>
                </a:solidFill>
                <a:latin typeface="Glacial Indifference Bold"/>
                <a:ea typeface="Glacial Indifference Bold"/>
                <a:cs typeface="Glacial Indifference Bold"/>
                <a:sym typeface="Glacial Indifference Bold"/>
              </a:rPr>
              <a:t>Revealing Jesus – helping us know Him more deeply (John 15:26).</a:t>
            </a:r>
          </a:p>
          <a:p>
            <a:pPr algn="l" marL="690623" indent="-345312" lvl="1">
              <a:lnSpc>
                <a:spcPts val="2878"/>
              </a:lnSpc>
              <a:buFont typeface="Arial"/>
              <a:buChar char="•"/>
            </a:pPr>
            <a:r>
              <a:rPr lang="en-US" b="true" sz="3198">
                <a:solidFill>
                  <a:srgbClr val="00434D"/>
                </a:solidFill>
                <a:latin typeface="Glacial Indifference Bold"/>
                <a:ea typeface="Glacial Indifference Bold"/>
                <a:cs typeface="Glacial Indifference Bold"/>
                <a:sym typeface="Glacial Indifference Bold"/>
              </a:rPr>
              <a:t>Convicting of sin – showing us where we need to repent and grow (John 16:7–8).</a:t>
            </a:r>
          </a:p>
          <a:p>
            <a:pPr algn="l" marL="690623" indent="-345312" lvl="1">
              <a:lnSpc>
                <a:spcPts val="2878"/>
              </a:lnSpc>
              <a:buFont typeface="Arial"/>
              <a:buChar char="•"/>
            </a:pPr>
            <a:r>
              <a:rPr lang="en-US" b="true" sz="3198">
                <a:solidFill>
                  <a:srgbClr val="00434D"/>
                </a:solidFill>
                <a:latin typeface="Glacial Indifference Bold"/>
                <a:ea typeface="Glacial Indifference Bold"/>
                <a:cs typeface="Glacial Indifference Bold"/>
                <a:sym typeface="Glacial Indifference Bold"/>
              </a:rPr>
              <a:t>Guiding into truth – helping us understand God’s Word and will (John 16:13).</a:t>
            </a:r>
          </a:p>
          <a:p>
            <a:pPr algn="l">
              <a:lnSpc>
                <a:spcPts val="2878"/>
              </a:lnSpc>
            </a:pPr>
          </a:p>
        </p:txBody>
      </p:sp>
      <p:sp>
        <p:nvSpPr>
          <p:cNvPr name="TextBox 10" id="10"/>
          <p:cNvSpPr txBox="true"/>
          <p:nvPr/>
        </p:nvSpPr>
        <p:spPr>
          <a:xfrm rot="0">
            <a:off x="306949" y="525605"/>
            <a:ext cx="10482433" cy="306331"/>
          </a:xfrm>
          <a:prstGeom prst="rect">
            <a:avLst/>
          </a:prstGeom>
        </p:spPr>
        <p:txBody>
          <a:bodyPr anchor="t" rtlCol="false" tIns="0" lIns="0" bIns="0" rIns="0">
            <a:spAutoFit/>
          </a:bodyPr>
          <a:lstStyle/>
          <a:p>
            <a:pPr algn="l">
              <a:lnSpc>
                <a:spcPts val="2286"/>
              </a:lnSpc>
            </a:pPr>
            <a:r>
              <a:rPr lang="en-US" sz="2540" b="true">
                <a:solidFill>
                  <a:srgbClr val="DF5C4E"/>
                </a:solidFill>
                <a:latin typeface="Glacial Indifference Bold"/>
                <a:ea typeface="Glacial Indifference Bold"/>
                <a:cs typeface="Glacial Indifference Bold"/>
                <a:sym typeface="Glacial Indifference Bold"/>
              </a:rPr>
              <a:t>Linked to the Vine</a:t>
            </a:r>
          </a:p>
        </p:txBody>
      </p:sp>
      <p:sp>
        <p:nvSpPr>
          <p:cNvPr name="TextBox 11" id="11"/>
          <p:cNvSpPr txBox="true"/>
          <p:nvPr/>
        </p:nvSpPr>
        <p:spPr>
          <a:xfrm rot="0">
            <a:off x="306949" y="170631"/>
            <a:ext cx="10482433" cy="316873"/>
          </a:xfrm>
          <a:prstGeom prst="rect">
            <a:avLst/>
          </a:prstGeom>
        </p:spPr>
        <p:txBody>
          <a:bodyPr anchor="t" rtlCol="false" tIns="0" lIns="0" bIns="0" rIns="0">
            <a:spAutoFit/>
          </a:bodyPr>
          <a:lstStyle/>
          <a:p>
            <a:pPr algn="l">
              <a:lnSpc>
                <a:spcPts val="2356"/>
              </a:lnSpc>
            </a:pPr>
            <a:r>
              <a:rPr lang="en-US" sz="2480" b="true">
                <a:solidFill>
                  <a:srgbClr val="374662"/>
                </a:solidFill>
                <a:latin typeface="Glacial Indifference Bold"/>
                <a:ea typeface="Glacial Indifference Bold"/>
                <a:cs typeface="Glacial Indifference Bold"/>
                <a:sym typeface="Glacial Indifference Bold"/>
              </a:rPr>
              <a:t>LESSON 1 - REALITY CHECK  I</a:t>
            </a:r>
            <a:r>
              <a:rPr lang="en-US" sz="2480" b="true">
                <a:solidFill>
                  <a:srgbClr val="00434D"/>
                </a:solidFill>
                <a:latin typeface="Glacial Indifference Bold"/>
                <a:ea typeface="Glacial Indifference Bold"/>
                <a:cs typeface="Glacial Indifference Bold"/>
                <a:sym typeface="Glacial Indifference Bold"/>
              </a:rPr>
              <a:t> </a:t>
            </a:r>
            <a:r>
              <a:rPr lang="en-US" sz="2480" b="true">
                <a:solidFill>
                  <a:srgbClr val="DF5C4E"/>
                </a:solidFill>
                <a:latin typeface="Glacial Indifference Bold"/>
                <a:ea typeface="Glacial Indifference Bold"/>
                <a:cs typeface="Glacial Indifference Bold"/>
                <a:sym typeface="Glacial Indifference Bold"/>
              </a:rPr>
              <a:t>THURSDAY</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00434D"/>
        </a:solidFill>
      </p:bgPr>
    </p:bg>
    <p:spTree>
      <p:nvGrpSpPr>
        <p:cNvPr id="1" name=""/>
        <p:cNvGrpSpPr/>
        <p:nvPr/>
      </p:nvGrpSpPr>
      <p:grpSpPr>
        <a:xfrm>
          <a:off x="0" y="0"/>
          <a:ext cx="0" cy="0"/>
          <a:chOff x="0" y="0"/>
          <a:chExt cx="0" cy="0"/>
        </a:xfrm>
      </p:grpSpPr>
      <p:sp>
        <p:nvSpPr>
          <p:cNvPr name="Freeform 2" id="2"/>
          <p:cNvSpPr/>
          <p:nvPr/>
        </p:nvSpPr>
        <p:spPr>
          <a:xfrm flipH="false" flipV="false" rot="0">
            <a:off x="306949" y="874799"/>
            <a:ext cx="5355797" cy="5206281"/>
          </a:xfrm>
          <a:custGeom>
            <a:avLst/>
            <a:gdLst/>
            <a:ahLst/>
            <a:cxnLst/>
            <a:rect r="r" b="b" t="t" l="l"/>
            <a:pathLst>
              <a:path h="5206281" w="5355797">
                <a:moveTo>
                  <a:pt x="0" y="0"/>
                </a:moveTo>
                <a:lnTo>
                  <a:pt x="5355797" y="0"/>
                </a:lnTo>
                <a:lnTo>
                  <a:pt x="5355797" y="5206280"/>
                </a:lnTo>
                <a:lnTo>
                  <a:pt x="0" y="520628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636803" y="2122466"/>
            <a:ext cx="4742725" cy="544808"/>
          </a:xfrm>
          <a:prstGeom prst="rect">
            <a:avLst/>
          </a:prstGeom>
        </p:spPr>
        <p:txBody>
          <a:bodyPr anchor="t" rtlCol="false" tIns="0" lIns="0" bIns="0" rIns="0">
            <a:spAutoFit/>
          </a:bodyPr>
          <a:lstStyle/>
          <a:p>
            <a:pPr algn="l">
              <a:lnSpc>
                <a:spcPts val="3739"/>
              </a:lnSpc>
            </a:pPr>
            <a:r>
              <a:rPr lang="en-US" sz="4794" b="true">
                <a:solidFill>
                  <a:srgbClr val="DF5C4E"/>
                </a:solidFill>
                <a:latin typeface="Glacial Indifference Bold"/>
                <a:ea typeface="Glacial Indifference Bold"/>
                <a:cs typeface="Glacial Indifference Bold"/>
                <a:sym typeface="Glacial Indifference Bold"/>
              </a:rPr>
              <a:t>Gospel Reality!</a:t>
            </a:r>
          </a:p>
        </p:txBody>
      </p:sp>
      <p:sp>
        <p:nvSpPr>
          <p:cNvPr name="AutoShape 4" id="4"/>
          <p:cNvSpPr/>
          <p:nvPr/>
        </p:nvSpPr>
        <p:spPr>
          <a:xfrm>
            <a:off x="6432742" y="1619586"/>
            <a:ext cx="2959075" cy="0"/>
          </a:xfrm>
          <a:prstGeom prst="line">
            <a:avLst/>
          </a:prstGeom>
          <a:ln cap="rnd" w="28575">
            <a:solidFill>
              <a:srgbClr val="FFE885"/>
            </a:solidFill>
            <a:prstDash val="solid"/>
            <a:headEnd type="none" len="sm" w="sm"/>
            <a:tailEnd type="none" len="sm" w="sm"/>
          </a:ln>
        </p:spPr>
      </p:sp>
      <p:sp>
        <p:nvSpPr>
          <p:cNvPr name="AutoShape 5" id="5"/>
          <p:cNvSpPr/>
          <p:nvPr/>
        </p:nvSpPr>
        <p:spPr>
          <a:xfrm rot="0">
            <a:off x="306949" y="870036"/>
            <a:ext cx="1132438" cy="0"/>
          </a:xfrm>
          <a:prstGeom prst="line">
            <a:avLst/>
          </a:prstGeom>
          <a:ln cap="flat" w="9525">
            <a:solidFill>
              <a:srgbClr val="FFFFFF"/>
            </a:solidFill>
            <a:prstDash val="solid"/>
            <a:headEnd type="none" len="sm" w="sm"/>
            <a:tailEnd type="none" len="sm" w="sm"/>
          </a:ln>
        </p:spPr>
      </p:sp>
      <p:sp>
        <p:nvSpPr>
          <p:cNvPr name="Freeform 6" id="6"/>
          <p:cNvSpPr/>
          <p:nvPr/>
        </p:nvSpPr>
        <p:spPr>
          <a:xfrm flipH="false" flipV="false" rot="0">
            <a:off x="5721674" y="5304276"/>
            <a:ext cx="5051264" cy="4981810"/>
          </a:xfrm>
          <a:custGeom>
            <a:avLst/>
            <a:gdLst/>
            <a:ahLst/>
            <a:cxnLst/>
            <a:rect r="r" b="b" t="t" l="l"/>
            <a:pathLst>
              <a:path h="4981810" w="5051264">
                <a:moveTo>
                  <a:pt x="0" y="0"/>
                </a:moveTo>
                <a:lnTo>
                  <a:pt x="5051265" y="0"/>
                </a:lnTo>
                <a:lnTo>
                  <a:pt x="5051265" y="4981810"/>
                </a:lnTo>
                <a:lnTo>
                  <a:pt x="0" y="498181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7" id="7"/>
          <p:cNvGrpSpPr/>
          <p:nvPr/>
        </p:nvGrpSpPr>
        <p:grpSpPr>
          <a:xfrm rot="-249457">
            <a:off x="5719258" y="4612910"/>
            <a:ext cx="4262457" cy="1180947"/>
            <a:chOff x="0" y="0"/>
            <a:chExt cx="4040189" cy="1119366"/>
          </a:xfrm>
        </p:grpSpPr>
        <p:sp>
          <p:nvSpPr>
            <p:cNvPr name="Freeform 8" id="8"/>
            <p:cNvSpPr/>
            <p:nvPr/>
          </p:nvSpPr>
          <p:spPr>
            <a:xfrm flipH="false" flipV="false" rot="0">
              <a:off x="0" y="1"/>
              <a:ext cx="4040189" cy="1119366"/>
            </a:xfrm>
            <a:custGeom>
              <a:avLst/>
              <a:gdLst/>
              <a:ahLst/>
              <a:cxnLst/>
              <a:rect r="r" b="b" t="t" l="l"/>
              <a:pathLst>
                <a:path h="1119366" w="4040189">
                  <a:moveTo>
                    <a:pt x="3109035" y="1110401"/>
                  </a:moveTo>
                  <a:cubicBezTo>
                    <a:pt x="3109035" y="1110401"/>
                    <a:pt x="2689283" y="1121589"/>
                    <a:pt x="2226698" y="1118968"/>
                  </a:cubicBezTo>
                  <a:cubicBezTo>
                    <a:pt x="1747725" y="1116805"/>
                    <a:pt x="1057073" y="1108980"/>
                    <a:pt x="1057073" y="1108980"/>
                  </a:cubicBezTo>
                  <a:cubicBezTo>
                    <a:pt x="812931" y="1100146"/>
                    <a:pt x="565145" y="1083165"/>
                    <a:pt x="398404" y="1024988"/>
                  </a:cubicBezTo>
                  <a:cubicBezTo>
                    <a:pt x="120505" y="928026"/>
                    <a:pt x="0" y="750497"/>
                    <a:pt x="0" y="567545"/>
                  </a:cubicBezTo>
                  <a:cubicBezTo>
                    <a:pt x="8536" y="436167"/>
                    <a:pt x="34263" y="307039"/>
                    <a:pt x="140291" y="221495"/>
                  </a:cubicBezTo>
                  <a:cubicBezTo>
                    <a:pt x="342602" y="58267"/>
                    <a:pt x="736658" y="3410"/>
                    <a:pt x="1155311" y="3410"/>
                  </a:cubicBezTo>
                  <a:cubicBezTo>
                    <a:pt x="1155311" y="3410"/>
                    <a:pt x="1551711" y="11418"/>
                    <a:pt x="2056683" y="3410"/>
                  </a:cubicBezTo>
                  <a:cubicBezTo>
                    <a:pt x="2470356" y="-4263"/>
                    <a:pt x="2934283" y="3410"/>
                    <a:pt x="2934283" y="3410"/>
                  </a:cubicBezTo>
                  <a:cubicBezTo>
                    <a:pt x="3302591" y="10889"/>
                    <a:pt x="3665904" y="80221"/>
                    <a:pt x="3863644" y="202803"/>
                  </a:cubicBezTo>
                  <a:cubicBezTo>
                    <a:pt x="4014661" y="296420"/>
                    <a:pt x="4047935" y="421095"/>
                    <a:pt x="4038795" y="567545"/>
                  </a:cubicBezTo>
                  <a:cubicBezTo>
                    <a:pt x="4038795" y="868463"/>
                    <a:pt x="3755798" y="1082560"/>
                    <a:pt x="3109035" y="1110401"/>
                  </a:cubicBezTo>
                  <a:close/>
                </a:path>
              </a:pathLst>
            </a:custGeom>
            <a:solidFill>
              <a:srgbClr val="FFFFFF"/>
            </a:solidFill>
          </p:spPr>
        </p:sp>
      </p:grpSp>
      <p:sp>
        <p:nvSpPr>
          <p:cNvPr name="Freeform 9" id="9"/>
          <p:cNvSpPr/>
          <p:nvPr/>
        </p:nvSpPr>
        <p:spPr>
          <a:xfrm flipH="false" flipV="false" rot="652001">
            <a:off x="9781001" y="3659553"/>
            <a:ext cx="590820" cy="751441"/>
          </a:xfrm>
          <a:custGeom>
            <a:avLst/>
            <a:gdLst/>
            <a:ahLst/>
            <a:cxnLst/>
            <a:rect r="r" b="b" t="t" l="l"/>
            <a:pathLst>
              <a:path h="751441" w="590820">
                <a:moveTo>
                  <a:pt x="0" y="0"/>
                </a:moveTo>
                <a:lnTo>
                  <a:pt x="590821" y="0"/>
                </a:lnTo>
                <a:lnTo>
                  <a:pt x="590821" y="751441"/>
                </a:lnTo>
                <a:lnTo>
                  <a:pt x="0" y="75144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0" id="10"/>
          <p:cNvSpPr/>
          <p:nvPr/>
        </p:nvSpPr>
        <p:spPr>
          <a:xfrm flipH="false" flipV="false" rot="-3604883">
            <a:off x="4708868" y="5372695"/>
            <a:ext cx="369185" cy="1562686"/>
          </a:xfrm>
          <a:custGeom>
            <a:avLst/>
            <a:gdLst/>
            <a:ahLst/>
            <a:cxnLst/>
            <a:rect r="r" b="b" t="t" l="l"/>
            <a:pathLst>
              <a:path h="1562686" w="369185">
                <a:moveTo>
                  <a:pt x="0" y="0"/>
                </a:moveTo>
                <a:lnTo>
                  <a:pt x="369184" y="0"/>
                </a:lnTo>
                <a:lnTo>
                  <a:pt x="369184" y="1562686"/>
                </a:lnTo>
                <a:lnTo>
                  <a:pt x="0" y="1562686"/>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1" id="11"/>
          <p:cNvSpPr/>
          <p:nvPr/>
        </p:nvSpPr>
        <p:spPr>
          <a:xfrm flipH="false" flipV="true" rot="5672179">
            <a:off x="699334" y="7150479"/>
            <a:ext cx="2325288" cy="4869714"/>
          </a:xfrm>
          <a:custGeom>
            <a:avLst/>
            <a:gdLst/>
            <a:ahLst/>
            <a:cxnLst/>
            <a:rect r="r" b="b" t="t" l="l"/>
            <a:pathLst>
              <a:path h="4869714" w="2325288">
                <a:moveTo>
                  <a:pt x="0" y="4869713"/>
                </a:moveTo>
                <a:lnTo>
                  <a:pt x="2325288" y="4869713"/>
                </a:lnTo>
                <a:lnTo>
                  <a:pt x="2325288" y="0"/>
                </a:lnTo>
                <a:lnTo>
                  <a:pt x="0" y="0"/>
                </a:lnTo>
                <a:lnTo>
                  <a:pt x="0" y="4869713"/>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2" id="12"/>
          <p:cNvSpPr/>
          <p:nvPr/>
        </p:nvSpPr>
        <p:spPr>
          <a:xfrm flipH="false" flipV="false" rot="0">
            <a:off x="5907595" y="608340"/>
            <a:ext cx="4389120" cy="1859890"/>
          </a:xfrm>
          <a:custGeom>
            <a:avLst/>
            <a:gdLst/>
            <a:ahLst/>
            <a:cxnLst/>
            <a:rect r="r" b="b" t="t" l="l"/>
            <a:pathLst>
              <a:path h="1859890" w="4389120">
                <a:moveTo>
                  <a:pt x="0" y="0"/>
                </a:moveTo>
                <a:lnTo>
                  <a:pt x="4389120" y="0"/>
                </a:lnTo>
                <a:lnTo>
                  <a:pt x="4389120" y="1859890"/>
                </a:lnTo>
                <a:lnTo>
                  <a:pt x="0" y="1859890"/>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3" id="13"/>
          <p:cNvSpPr/>
          <p:nvPr/>
        </p:nvSpPr>
        <p:spPr>
          <a:xfrm flipH="false" flipV="false" rot="-388239">
            <a:off x="6654488" y="977724"/>
            <a:ext cx="3003539" cy="1189156"/>
          </a:xfrm>
          <a:custGeom>
            <a:avLst/>
            <a:gdLst/>
            <a:ahLst/>
            <a:cxnLst/>
            <a:rect r="r" b="b" t="t" l="l"/>
            <a:pathLst>
              <a:path h="1189156" w="3003539">
                <a:moveTo>
                  <a:pt x="0" y="0"/>
                </a:moveTo>
                <a:lnTo>
                  <a:pt x="3003539" y="0"/>
                </a:lnTo>
                <a:lnTo>
                  <a:pt x="3003539" y="1189157"/>
                </a:lnTo>
                <a:lnTo>
                  <a:pt x="0" y="1189157"/>
                </a:lnTo>
                <a:lnTo>
                  <a:pt x="0" y="0"/>
                </a:lnTo>
                <a:close/>
              </a:path>
            </a:pathLst>
          </a:custGeom>
          <a:blipFill>
            <a:blip r:embed="rId14"/>
            <a:stretch>
              <a:fillRect l="-24311" t="-119814" r="-24810" b="-133293"/>
            </a:stretch>
          </a:blipFill>
        </p:spPr>
      </p:sp>
      <p:sp>
        <p:nvSpPr>
          <p:cNvPr name="TextBox 14" id="14"/>
          <p:cNvSpPr txBox="true"/>
          <p:nvPr/>
        </p:nvSpPr>
        <p:spPr>
          <a:xfrm rot="0">
            <a:off x="636803" y="2994052"/>
            <a:ext cx="4742725" cy="2302621"/>
          </a:xfrm>
          <a:prstGeom prst="rect">
            <a:avLst/>
          </a:prstGeom>
        </p:spPr>
        <p:txBody>
          <a:bodyPr anchor="t" rtlCol="false" tIns="0" lIns="0" bIns="0" rIns="0">
            <a:spAutoFit/>
          </a:bodyPr>
          <a:lstStyle/>
          <a:p>
            <a:pPr algn="l">
              <a:lnSpc>
                <a:spcPts val="4545"/>
              </a:lnSpc>
            </a:pPr>
            <a:r>
              <a:rPr lang="en-US" b="true" sz="4591">
                <a:solidFill>
                  <a:srgbClr val="00434D"/>
                </a:solidFill>
                <a:latin typeface="Glacial Indifference Bold"/>
                <a:ea typeface="Glacial Indifference Bold"/>
                <a:cs typeface="Glacial Indifference Bold"/>
                <a:sym typeface="Glacial Indifference Bold"/>
              </a:rPr>
              <a:t>GOD IS LOVE AND THERE IS NO OTHER MUCH BIGGER REALITY!</a:t>
            </a:r>
          </a:p>
        </p:txBody>
      </p:sp>
      <p:sp>
        <p:nvSpPr>
          <p:cNvPr name="TextBox 15" id="15"/>
          <p:cNvSpPr txBox="true"/>
          <p:nvPr/>
        </p:nvSpPr>
        <p:spPr>
          <a:xfrm rot="0">
            <a:off x="306949" y="291613"/>
            <a:ext cx="8597012" cy="424264"/>
          </a:xfrm>
          <a:prstGeom prst="rect">
            <a:avLst/>
          </a:prstGeom>
        </p:spPr>
        <p:txBody>
          <a:bodyPr anchor="t" rtlCol="false" tIns="0" lIns="0" bIns="0" rIns="0">
            <a:spAutoFit/>
          </a:bodyPr>
          <a:lstStyle/>
          <a:p>
            <a:pPr algn="l">
              <a:lnSpc>
                <a:spcPts val="3135"/>
              </a:lnSpc>
            </a:pPr>
            <a:r>
              <a:rPr lang="en-US" sz="3300" b="true">
                <a:solidFill>
                  <a:srgbClr val="FFFFFF"/>
                </a:solidFill>
                <a:latin typeface="Glacial Indifference Bold"/>
                <a:ea typeface="Glacial Indifference Bold"/>
                <a:cs typeface="Glacial Indifference Bold"/>
                <a:sym typeface="Glacial Indifference Bold"/>
              </a:rPr>
              <a:t>LESSON 1 - REALITY CHECK</a:t>
            </a:r>
          </a:p>
        </p:txBody>
      </p:sp>
      <p:sp>
        <p:nvSpPr>
          <p:cNvPr name="TextBox 16" id="16"/>
          <p:cNvSpPr txBox="true"/>
          <p:nvPr/>
        </p:nvSpPr>
        <p:spPr>
          <a:xfrm rot="-145180">
            <a:off x="6026173" y="4964957"/>
            <a:ext cx="4251837" cy="549870"/>
          </a:xfrm>
          <a:prstGeom prst="rect">
            <a:avLst/>
          </a:prstGeom>
        </p:spPr>
        <p:txBody>
          <a:bodyPr anchor="t" rtlCol="false" tIns="0" lIns="0" bIns="0" rIns="0">
            <a:spAutoFit/>
          </a:bodyPr>
          <a:lstStyle/>
          <a:p>
            <a:pPr algn="l">
              <a:lnSpc>
                <a:spcPts val="3801"/>
              </a:lnSpc>
            </a:pPr>
            <a:r>
              <a:rPr lang="en-US" sz="4873" b="true">
                <a:solidFill>
                  <a:srgbClr val="00434D"/>
                </a:solidFill>
                <a:latin typeface="Glacial Indifference Bold"/>
                <a:ea typeface="Glacial Indifference Bold"/>
                <a:cs typeface="Glacial Indifference Bold"/>
                <a:sym typeface="Glacial Indifference Bold"/>
              </a:rPr>
              <a:t>GOOD NEWS</a:t>
            </a:r>
          </a:p>
        </p:txBody>
      </p:sp>
      <p:sp>
        <p:nvSpPr>
          <p:cNvPr name="TextBox 17" id="17"/>
          <p:cNvSpPr txBox="true"/>
          <p:nvPr/>
        </p:nvSpPr>
        <p:spPr>
          <a:xfrm rot="0">
            <a:off x="6349079" y="6196836"/>
            <a:ext cx="4114741" cy="2121040"/>
          </a:xfrm>
          <a:prstGeom prst="rect">
            <a:avLst/>
          </a:prstGeom>
        </p:spPr>
        <p:txBody>
          <a:bodyPr anchor="t" rtlCol="false" tIns="0" lIns="0" bIns="0" rIns="0">
            <a:spAutoFit/>
          </a:bodyPr>
          <a:lstStyle/>
          <a:p>
            <a:pPr algn="l">
              <a:lnSpc>
                <a:spcPts val="5484"/>
              </a:lnSpc>
            </a:pPr>
            <a:r>
              <a:rPr lang="en-US" b="true" sz="5539">
                <a:solidFill>
                  <a:srgbClr val="00434D"/>
                </a:solidFill>
                <a:latin typeface="Glacial Indifference Bold"/>
                <a:ea typeface="Glacial Indifference Bold"/>
                <a:cs typeface="Glacial Indifference Bold"/>
                <a:sym typeface="Glacial Indifference Bold"/>
              </a:rPr>
              <a:t>#GOD NEVER LETS GO</a:t>
            </a: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306949" y="3839203"/>
            <a:ext cx="10614655" cy="498409"/>
          </a:xfrm>
          <a:prstGeom prst="rect">
            <a:avLst/>
          </a:prstGeom>
        </p:spPr>
        <p:txBody>
          <a:bodyPr anchor="t" rtlCol="false" tIns="0" lIns="0" bIns="0" rIns="0">
            <a:spAutoFit/>
          </a:bodyPr>
          <a:lstStyle/>
          <a:p>
            <a:pPr algn="l">
              <a:lnSpc>
                <a:spcPts val="3673"/>
              </a:lnSpc>
            </a:pPr>
            <a:r>
              <a:rPr lang="en-US" sz="4081" b="true">
                <a:solidFill>
                  <a:srgbClr val="00434D"/>
                </a:solidFill>
                <a:latin typeface="Glacial Indifference Bold"/>
                <a:ea typeface="Glacial Indifference Bold"/>
                <a:cs typeface="Glacial Indifference Bold"/>
                <a:sym typeface="Glacial Indifference Bold"/>
              </a:rPr>
              <a:t>#GOD NEVER LETS GO</a:t>
            </a:r>
          </a:p>
        </p:txBody>
      </p:sp>
      <p:sp>
        <p:nvSpPr>
          <p:cNvPr name="AutoShape 3" id="3"/>
          <p:cNvSpPr/>
          <p:nvPr/>
        </p:nvSpPr>
        <p:spPr>
          <a:xfrm rot="0">
            <a:off x="306949" y="870036"/>
            <a:ext cx="1132438" cy="0"/>
          </a:xfrm>
          <a:prstGeom prst="line">
            <a:avLst/>
          </a:prstGeom>
          <a:ln cap="flat" w="9525">
            <a:solidFill>
              <a:srgbClr val="00434D"/>
            </a:solidFill>
            <a:prstDash val="solid"/>
            <a:headEnd type="none" len="sm" w="sm"/>
            <a:tailEnd type="none" len="sm" w="sm"/>
          </a:ln>
        </p:spPr>
      </p:sp>
      <p:sp>
        <p:nvSpPr>
          <p:cNvPr name="Freeform 4" id="4"/>
          <p:cNvSpPr/>
          <p:nvPr/>
        </p:nvSpPr>
        <p:spPr>
          <a:xfrm flipH="false" flipV="false" rot="0">
            <a:off x="6953484" y="156018"/>
            <a:ext cx="4389120" cy="1859890"/>
          </a:xfrm>
          <a:custGeom>
            <a:avLst/>
            <a:gdLst/>
            <a:ahLst/>
            <a:cxnLst/>
            <a:rect r="r" b="b" t="t" l="l"/>
            <a:pathLst>
              <a:path h="1859890" w="4389120">
                <a:moveTo>
                  <a:pt x="0" y="0"/>
                </a:moveTo>
                <a:lnTo>
                  <a:pt x="4389120" y="0"/>
                </a:lnTo>
                <a:lnTo>
                  <a:pt x="4389120" y="1859890"/>
                </a:lnTo>
                <a:lnTo>
                  <a:pt x="0" y="185989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388239">
            <a:off x="7700377" y="525403"/>
            <a:ext cx="3003539" cy="1189156"/>
          </a:xfrm>
          <a:custGeom>
            <a:avLst/>
            <a:gdLst/>
            <a:ahLst/>
            <a:cxnLst/>
            <a:rect r="r" b="b" t="t" l="l"/>
            <a:pathLst>
              <a:path h="1189156" w="3003539">
                <a:moveTo>
                  <a:pt x="0" y="0"/>
                </a:moveTo>
                <a:lnTo>
                  <a:pt x="3003539" y="0"/>
                </a:lnTo>
                <a:lnTo>
                  <a:pt x="3003539" y="1189156"/>
                </a:lnTo>
                <a:lnTo>
                  <a:pt x="0" y="1189156"/>
                </a:lnTo>
                <a:lnTo>
                  <a:pt x="0" y="0"/>
                </a:lnTo>
                <a:close/>
              </a:path>
            </a:pathLst>
          </a:custGeom>
          <a:blipFill>
            <a:blip r:embed="rId4"/>
            <a:stretch>
              <a:fillRect l="-24311" t="-119814" r="-24810" b="-133293"/>
            </a:stretch>
          </a:blipFill>
        </p:spPr>
      </p:sp>
      <p:sp>
        <p:nvSpPr>
          <p:cNvPr name="TextBox 6" id="6"/>
          <p:cNvSpPr txBox="true"/>
          <p:nvPr/>
        </p:nvSpPr>
        <p:spPr>
          <a:xfrm rot="0">
            <a:off x="306949" y="327264"/>
            <a:ext cx="8895197" cy="388613"/>
          </a:xfrm>
          <a:prstGeom prst="rect">
            <a:avLst/>
          </a:prstGeom>
        </p:spPr>
        <p:txBody>
          <a:bodyPr anchor="t" rtlCol="false" tIns="0" lIns="0" bIns="0" rIns="0">
            <a:spAutoFit/>
          </a:bodyPr>
          <a:lstStyle/>
          <a:p>
            <a:pPr algn="l">
              <a:lnSpc>
                <a:spcPts val="2852"/>
              </a:lnSpc>
            </a:pPr>
            <a:r>
              <a:rPr lang="en-US" sz="3002" b="true">
                <a:solidFill>
                  <a:srgbClr val="00434D"/>
                </a:solidFill>
                <a:latin typeface="Glacial Indifference Bold"/>
                <a:ea typeface="Glacial Indifference Bold"/>
                <a:cs typeface="Glacial Indifference Bold"/>
                <a:sym typeface="Glacial Indifference Bold"/>
              </a:rPr>
              <a:t>LESSON 1 - REALITY CHECK</a:t>
            </a:r>
          </a:p>
        </p:txBody>
      </p:sp>
      <p:grpSp>
        <p:nvGrpSpPr>
          <p:cNvPr name="Group 7" id="7"/>
          <p:cNvGrpSpPr/>
          <p:nvPr/>
        </p:nvGrpSpPr>
        <p:grpSpPr>
          <a:xfrm rot="0">
            <a:off x="-154316" y="1471365"/>
            <a:ext cx="5105394" cy="983680"/>
            <a:chOff x="0" y="0"/>
            <a:chExt cx="1727163" cy="332781"/>
          </a:xfrm>
        </p:grpSpPr>
        <p:sp>
          <p:nvSpPr>
            <p:cNvPr name="Freeform 8" id="8"/>
            <p:cNvSpPr/>
            <p:nvPr/>
          </p:nvSpPr>
          <p:spPr>
            <a:xfrm flipH="false" flipV="false" rot="0">
              <a:off x="0" y="0"/>
              <a:ext cx="1727163" cy="332780"/>
            </a:xfrm>
            <a:custGeom>
              <a:avLst/>
              <a:gdLst/>
              <a:ahLst/>
              <a:cxnLst/>
              <a:rect r="r" b="b" t="t" l="l"/>
              <a:pathLst>
                <a:path h="332780" w="1727163">
                  <a:moveTo>
                    <a:pt x="0" y="0"/>
                  </a:moveTo>
                  <a:lnTo>
                    <a:pt x="1727163" y="0"/>
                  </a:lnTo>
                  <a:lnTo>
                    <a:pt x="1727163" y="332780"/>
                  </a:lnTo>
                  <a:lnTo>
                    <a:pt x="0" y="332780"/>
                  </a:lnTo>
                  <a:close/>
                </a:path>
              </a:pathLst>
            </a:custGeom>
            <a:solidFill>
              <a:srgbClr val="00434D">
                <a:alpha val="30980"/>
              </a:srgbClr>
            </a:solidFill>
          </p:spPr>
        </p:sp>
      </p:grpSp>
      <p:sp>
        <p:nvSpPr>
          <p:cNvPr name="TextBox 9" id="9"/>
          <p:cNvSpPr txBox="true"/>
          <p:nvPr/>
        </p:nvSpPr>
        <p:spPr>
          <a:xfrm rot="0">
            <a:off x="1028609" y="2254033"/>
            <a:ext cx="3687294" cy="1032720"/>
          </a:xfrm>
          <a:prstGeom prst="rect">
            <a:avLst/>
          </a:prstGeom>
        </p:spPr>
        <p:txBody>
          <a:bodyPr anchor="t" rtlCol="false" tIns="0" lIns="0" bIns="0" rIns="0">
            <a:spAutoFit/>
          </a:bodyPr>
          <a:lstStyle/>
          <a:p>
            <a:pPr algn="l">
              <a:lnSpc>
                <a:spcPts val="7575"/>
              </a:lnSpc>
            </a:pPr>
            <a:r>
              <a:rPr lang="en-US" sz="8416" b="true">
                <a:solidFill>
                  <a:srgbClr val="00434D"/>
                </a:solidFill>
                <a:latin typeface="Glacial Indifference Bold"/>
                <a:ea typeface="Glacial Indifference Bold"/>
                <a:cs typeface="Glacial Indifference Bold"/>
                <a:sym typeface="Glacial Indifference Bold"/>
              </a:rPr>
              <a:t>Gospel </a:t>
            </a:r>
          </a:p>
        </p:txBody>
      </p:sp>
      <p:sp>
        <p:nvSpPr>
          <p:cNvPr name="TextBox 10" id="10"/>
          <p:cNvSpPr txBox="true"/>
          <p:nvPr/>
        </p:nvSpPr>
        <p:spPr>
          <a:xfrm rot="0">
            <a:off x="183417" y="1523051"/>
            <a:ext cx="3082773" cy="889240"/>
          </a:xfrm>
          <a:prstGeom prst="rect">
            <a:avLst/>
          </a:prstGeom>
        </p:spPr>
        <p:txBody>
          <a:bodyPr anchor="t" rtlCol="false" tIns="0" lIns="0" bIns="0" rIns="0">
            <a:spAutoFit/>
          </a:bodyPr>
          <a:lstStyle/>
          <a:p>
            <a:pPr algn="l">
              <a:lnSpc>
                <a:spcPts val="6549"/>
              </a:lnSpc>
            </a:pPr>
            <a:r>
              <a:rPr lang="en-US" sz="7277" b="true">
                <a:solidFill>
                  <a:srgbClr val="00434D"/>
                </a:solidFill>
                <a:latin typeface="Glacial Indifference Bold"/>
                <a:ea typeface="Glacial Indifference Bold"/>
                <a:cs typeface="Glacial Indifference Bold"/>
                <a:sym typeface="Glacial Indifference Bold"/>
              </a:rPr>
              <a:t>HEART </a:t>
            </a:r>
          </a:p>
        </p:txBody>
      </p:sp>
      <p:sp>
        <p:nvSpPr>
          <p:cNvPr name="TextBox 11" id="11"/>
          <p:cNvSpPr txBox="true"/>
          <p:nvPr/>
        </p:nvSpPr>
        <p:spPr>
          <a:xfrm rot="0">
            <a:off x="2872256" y="1599052"/>
            <a:ext cx="1209677" cy="670563"/>
          </a:xfrm>
          <a:prstGeom prst="rect">
            <a:avLst/>
          </a:prstGeom>
        </p:spPr>
        <p:txBody>
          <a:bodyPr anchor="t" rtlCol="false" tIns="0" lIns="0" bIns="0" rIns="0">
            <a:spAutoFit/>
          </a:bodyPr>
          <a:lstStyle/>
          <a:p>
            <a:pPr algn="ctr">
              <a:lnSpc>
                <a:spcPts val="4815"/>
              </a:lnSpc>
            </a:pPr>
            <a:r>
              <a:rPr lang="en-US" b="true" sz="5350">
                <a:solidFill>
                  <a:srgbClr val="00434D"/>
                </a:solidFill>
                <a:latin typeface="Glacial Indifference Bold"/>
                <a:ea typeface="Glacial Indifference Bold"/>
                <a:cs typeface="Glacial Indifference Bold"/>
                <a:sym typeface="Glacial Indifference Bold"/>
              </a:rPr>
              <a:t>of</a:t>
            </a:r>
          </a:p>
        </p:txBody>
      </p:sp>
      <p:sp>
        <p:nvSpPr>
          <p:cNvPr name="TextBox 12" id="12"/>
          <p:cNvSpPr txBox="true"/>
          <p:nvPr/>
        </p:nvSpPr>
        <p:spPr>
          <a:xfrm rot="0">
            <a:off x="3931264" y="1517210"/>
            <a:ext cx="1209677" cy="670563"/>
          </a:xfrm>
          <a:prstGeom prst="rect">
            <a:avLst/>
          </a:prstGeom>
        </p:spPr>
        <p:txBody>
          <a:bodyPr anchor="t" rtlCol="false" tIns="0" lIns="0" bIns="0" rIns="0">
            <a:spAutoFit/>
          </a:bodyPr>
          <a:lstStyle/>
          <a:p>
            <a:pPr algn="ctr">
              <a:lnSpc>
                <a:spcPts val="4815"/>
              </a:lnSpc>
            </a:pPr>
            <a:r>
              <a:rPr lang="en-US" b="true" sz="5350">
                <a:solidFill>
                  <a:srgbClr val="00434D"/>
                </a:solidFill>
                <a:latin typeface="Glacial Indifference Bold"/>
                <a:ea typeface="Glacial Indifference Bold"/>
                <a:cs typeface="Glacial Indifference Bold"/>
                <a:sym typeface="Glacial Indifference Bold"/>
              </a:rPr>
              <a:t>the</a:t>
            </a:r>
          </a:p>
        </p:txBody>
      </p:sp>
      <p:sp>
        <p:nvSpPr>
          <p:cNvPr name="TextBox 13" id="13"/>
          <p:cNvSpPr txBox="true"/>
          <p:nvPr/>
        </p:nvSpPr>
        <p:spPr>
          <a:xfrm rot="0">
            <a:off x="358145" y="5204387"/>
            <a:ext cx="10125294" cy="5070409"/>
          </a:xfrm>
          <a:prstGeom prst="rect">
            <a:avLst/>
          </a:prstGeom>
        </p:spPr>
        <p:txBody>
          <a:bodyPr anchor="t" rtlCol="false" tIns="0" lIns="0" bIns="0" rIns="0">
            <a:spAutoFit/>
          </a:bodyPr>
          <a:lstStyle/>
          <a:p>
            <a:pPr algn="l" marL="881219" indent="-440609" lvl="1">
              <a:lnSpc>
                <a:spcPts val="3673"/>
              </a:lnSpc>
              <a:buFont typeface="Arial"/>
              <a:buChar char="•"/>
            </a:pPr>
            <a:r>
              <a:rPr lang="en-US" b="true" sz="4081">
                <a:solidFill>
                  <a:srgbClr val="00434D"/>
                </a:solidFill>
                <a:latin typeface="Glacial Indifference Bold"/>
                <a:ea typeface="Glacial Indifference Bold"/>
                <a:cs typeface="Glacial Indifference Bold"/>
                <a:sym typeface="Glacial Indifference Bold"/>
              </a:rPr>
              <a:t>God never lets go, He holds us close, always.</a:t>
            </a:r>
          </a:p>
          <a:p>
            <a:pPr algn="l" marL="881219" indent="-440609" lvl="1">
              <a:lnSpc>
                <a:spcPts val="3673"/>
              </a:lnSpc>
              <a:buFont typeface="Arial"/>
              <a:buChar char="•"/>
            </a:pPr>
            <a:r>
              <a:rPr lang="en-US" b="true" sz="4081">
                <a:solidFill>
                  <a:srgbClr val="00434D"/>
                </a:solidFill>
                <a:latin typeface="Glacial Indifference Bold"/>
                <a:ea typeface="Glacial Indifference Bold"/>
                <a:cs typeface="Glacial Indifference Bold"/>
                <a:sym typeface="Glacial Indifference Bold"/>
              </a:rPr>
              <a:t>Even when we falter, His hand remains firm.</a:t>
            </a:r>
          </a:p>
          <a:p>
            <a:pPr algn="l" marL="881219" indent="-440609" lvl="1">
              <a:lnSpc>
                <a:spcPts val="3673"/>
              </a:lnSpc>
              <a:buFont typeface="Arial"/>
              <a:buChar char="•"/>
            </a:pPr>
            <a:r>
              <a:rPr lang="en-US" b="true" sz="4081">
                <a:solidFill>
                  <a:srgbClr val="00434D"/>
                </a:solidFill>
                <a:latin typeface="Glacial Indifference Bold"/>
                <a:ea typeface="Glacial Indifference Bold"/>
                <a:cs typeface="Glacial Indifference Bold"/>
                <a:sym typeface="Glacial Indifference Bold"/>
              </a:rPr>
              <a:t>No matter the trial, God’s grip on our hearts never loosens.</a:t>
            </a:r>
          </a:p>
          <a:p>
            <a:pPr algn="l" marL="881219" indent="-440609" lvl="1">
              <a:lnSpc>
                <a:spcPts val="3673"/>
              </a:lnSpc>
              <a:buFont typeface="Arial"/>
              <a:buChar char="•"/>
            </a:pPr>
            <a:r>
              <a:rPr lang="en-US" b="true" sz="4081">
                <a:solidFill>
                  <a:srgbClr val="00434D"/>
                </a:solidFill>
                <a:latin typeface="Glacial Indifference Bold"/>
                <a:ea typeface="Glacial Indifference Bold"/>
                <a:cs typeface="Glacial Indifference Bold"/>
                <a:sym typeface="Glacial Indifference Bold"/>
              </a:rPr>
              <a:t>We may drift, but He will never release us.</a:t>
            </a:r>
          </a:p>
          <a:p>
            <a:pPr algn="l" marL="881219" indent="-440609" lvl="1">
              <a:lnSpc>
                <a:spcPts val="3673"/>
              </a:lnSpc>
              <a:buFont typeface="Arial"/>
              <a:buChar char="•"/>
            </a:pPr>
            <a:r>
              <a:rPr lang="en-US" b="true" sz="4081">
                <a:solidFill>
                  <a:srgbClr val="00434D"/>
                </a:solidFill>
                <a:latin typeface="Glacial Indifference Bold"/>
                <a:ea typeface="Glacial Indifference Bold"/>
                <a:cs typeface="Glacial Indifference Bold"/>
                <a:sym typeface="Glacial Indifference Bold"/>
              </a:rPr>
              <a:t>His love is relentless; He keeps us anchored in Him.</a:t>
            </a:r>
          </a:p>
          <a:p>
            <a:pPr algn="l">
              <a:lnSpc>
                <a:spcPts val="3673"/>
              </a:lnSpc>
            </a:pP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AutoShape 2" id="2"/>
          <p:cNvSpPr/>
          <p:nvPr/>
        </p:nvSpPr>
        <p:spPr>
          <a:xfrm rot="0">
            <a:off x="306949" y="870036"/>
            <a:ext cx="1132438" cy="0"/>
          </a:xfrm>
          <a:prstGeom prst="line">
            <a:avLst/>
          </a:prstGeom>
          <a:ln cap="flat" w="9525">
            <a:solidFill>
              <a:srgbClr val="00434D"/>
            </a:solidFill>
            <a:prstDash val="solid"/>
            <a:headEnd type="none" len="sm" w="sm"/>
            <a:tailEnd type="none" len="sm" w="sm"/>
          </a:ln>
        </p:spPr>
      </p:sp>
      <p:sp>
        <p:nvSpPr>
          <p:cNvPr name="Freeform 3" id="3"/>
          <p:cNvSpPr/>
          <p:nvPr/>
        </p:nvSpPr>
        <p:spPr>
          <a:xfrm flipH="false" flipV="false" rot="0">
            <a:off x="6953484" y="156018"/>
            <a:ext cx="4389120" cy="1859890"/>
          </a:xfrm>
          <a:custGeom>
            <a:avLst/>
            <a:gdLst/>
            <a:ahLst/>
            <a:cxnLst/>
            <a:rect r="r" b="b" t="t" l="l"/>
            <a:pathLst>
              <a:path h="1859890" w="4389120">
                <a:moveTo>
                  <a:pt x="0" y="0"/>
                </a:moveTo>
                <a:lnTo>
                  <a:pt x="4389120" y="0"/>
                </a:lnTo>
                <a:lnTo>
                  <a:pt x="4389120" y="1859890"/>
                </a:lnTo>
                <a:lnTo>
                  <a:pt x="0" y="185989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388239">
            <a:off x="7700377" y="525403"/>
            <a:ext cx="3003539" cy="1189156"/>
          </a:xfrm>
          <a:custGeom>
            <a:avLst/>
            <a:gdLst/>
            <a:ahLst/>
            <a:cxnLst/>
            <a:rect r="r" b="b" t="t" l="l"/>
            <a:pathLst>
              <a:path h="1189156" w="3003539">
                <a:moveTo>
                  <a:pt x="0" y="0"/>
                </a:moveTo>
                <a:lnTo>
                  <a:pt x="3003539" y="0"/>
                </a:lnTo>
                <a:lnTo>
                  <a:pt x="3003539" y="1189156"/>
                </a:lnTo>
                <a:lnTo>
                  <a:pt x="0" y="1189156"/>
                </a:lnTo>
                <a:lnTo>
                  <a:pt x="0" y="0"/>
                </a:lnTo>
                <a:close/>
              </a:path>
            </a:pathLst>
          </a:custGeom>
          <a:blipFill>
            <a:blip r:embed="rId4"/>
            <a:stretch>
              <a:fillRect l="-24311" t="-119814" r="-24810" b="-133293"/>
            </a:stretch>
          </a:blipFill>
        </p:spPr>
      </p:sp>
      <p:sp>
        <p:nvSpPr>
          <p:cNvPr name="TextBox 5" id="5"/>
          <p:cNvSpPr txBox="true"/>
          <p:nvPr/>
        </p:nvSpPr>
        <p:spPr>
          <a:xfrm rot="0">
            <a:off x="306949" y="327264"/>
            <a:ext cx="8895197" cy="388613"/>
          </a:xfrm>
          <a:prstGeom prst="rect">
            <a:avLst/>
          </a:prstGeom>
        </p:spPr>
        <p:txBody>
          <a:bodyPr anchor="t" rtlCol="false" tIns="0" lIns="0" bIns="0" rIns="0">
            <a:spAutoFit/>
          </a:bodyPr>
          <a:lstStyle/>
          <a:p>
            <a:pPr algn="l">
              <a:lnSpc>
                <a:spcPts val="2852"/>
              </a:lnSpc>
            </a:pPr>
            <a:r>
              <a:rPr lang="en-US" sz="3002" b="true">
                <a:solidFill>
                  <a:srgbClr val="00434D"/>
                </a:solidFill>
                <a:latin typeface="Glacial Indifference Bold"/>
                <a:ea typeface="Glacial Indifference Bold"/>
                <a:cs typeface="Glacial Indifference Bold"/>
                <a:sym typeface="Glacial Indifference Bold"/>
              </a:rPr>
              <a:t>LESSON 1 - REALITY CHECK</a:t>
            </a:r>
          </a:p>
        </p:txBody>
      </p:sp>
      <p:grpSp>
        <p:nvGrpSpPr>
          <p:cNvPr name="Group 6" id="6"/>
          <p:cNvGrpSpPr/>
          <p:nvPr/>
        </p:nvGrpSpPr>
        <p:grpSpPr>
          <a:xfrm rot="0">
            <a:off x="-154316" y="1471365"/>
            <a:ext cx="5105394" cy="983680"/>
            <a:chOff x="0" y="0"/>
            <a:chExt cx="1727163" cy="332781"/>
          </a:xfrm>
        </p:grpSpPr>
        <p:sp>
          <p:nvSpPr>
            <p:cNvPr name="Freeform 7" id="7"/>
            <p:cNvSpPr/>
            <p:nvPr/>
          </p:nvSpPr>
          <p:spPr>
            <a:xfrm flipH="false" flipV="false" rot="0">
              <a:off x="0" y="0"/>
              <a:ext cx="1727163" cy="332780"/>
            </a:xfrm>
            <a:custGeom>
              <a:avLst/>
              <a:gdLst/>
              <a:ahLst/>
              <a:cxnLst/>
              <a:rect r="r" b="b" t="t" l="l"/>
              <a:pathLst>
                <a:path h="332780" w="1727163">
                  <a:moveTo>
                    <a:pt x="0" y="0"/>
                  </a:moveTo>
                  <a:lnTo>
                    <a:pt x="1727163" y="0"/>
                  </a:lnTo>
                  <a:lnTo>
                    <a:pt x="1727163" y="332780"/>
                  </a:lnTo>
                  <a:lnTo>
                    <a:pt x="0" y="332780"/>
                  </a:lnTo>
                  <a:close/>
                </a:path>
              </a:pathLst>
            </a:custGeom>
            <a:solidFill>
              <a:srgbClr val="00434D">
                <a:alpha val="30980"/>
              </a:srgbClr>
            </a:solidFill>
          </p:spPr>
        </p:sp>
      </p:grpSp>
      <p:sp>
        <p:nvSpPr>
          <p:cNvPr name="TextBox 8" id="8"/>
          <p:cNvSpPr txBox="true"/>
          <p:nvPr/>
        </p:nvSpPr>
        <p:spPr>
          <a:xfrm rot="0">
            <a:off x="1028609" y="2254033"/>
            <a:ext cx="3687294" cy="1032720"/>
          </a:xfrm>
          <a:prstGeom prst="rect">
            <a:avLst/>
          </a:prstGeom>
        </p:spPr>
        <p:txBody>
          <a:bodyPr anchor="t" rtlCol="false" tIns="0" lIns="0" bIns="0" rIns="0">
            <a:spAutoFit/>
          </a:bodyPr>
          <a:lstStyle/>
          <a:p>
            <a:pPr algn="l">
              <a:lnSpc>
                <a:spcPts val="7575"/>
              </a:lnSpc>
            </a:pPr>
            <a:r>
              <a:rPr lang="en-US" sz="8416" b="true">
                <a:solidFill>
                  <a:srgbClr val="00434D"/>
                </a:solidFill>
                <a:latin typeface="Glacial Indifference Bold"/>
                <a:ea typeface="Glacial Indifference Bold"/>
                <a:cs typeface="Glacial Indifference Bold"/>
                <a:sym typeface="Glacial Indifference Bold"/>
              </a:rPr>
              <a:t>Gospel </a:t>
            </a:r>
          </a:p>
        </p:txBody>
      </p:sp>
      <p:sp>
        <p:nvSpPr>
          <p:cNvPr name="TextBox 9" id="9"/>
          <p:cNvSpPr txBox="true"/>
          <p:nvPr/>
        </p:nvSpPr>
        <p:spPr>
          <a:xfrm rot="0">
            <a:off x="183417" y="1523051"/>
            <a:ext cx="3082773" cy="889240"/>
          </a:xfrm>
          <a:prstGeom prst="rect">
            <a:avLst/>
          </a:prstGeom>
        </p:spPr>
        <p:txBody>
          <a:bodyPr anchor="t" rtlCol="false" tIns="0" lIns="0" bIns="0" rIns="0">
            <a:spAutoFit/>
          </a:bodyPr>
          <a:lstStyle/>
          <a:p>
            <a:pPr algn="l">
              <a:lnSpc>
                <a:spcPts val="6549"/>
              </a:lnSpc>
            </a:pPr>
            <a:r>
              <a:rPr lang="en-US" sz="7277" b="true">
                <a:solidFill>
                  <a:srgbClr val="00434D"/>
                </a:solidFill>
                <a:latin typeface="Glacial Indifference Bold"/>
                <a:ea typeface="Glacial Indifference Bold"/>
                <a:cs typeface="Glacial Indifference Bold"/>
                <a:sym typeface="Glacial Indifference Bold"/>
              </a:rPr>
              <a:t>HEART </a:t>
            </a:r>
          </a:p>
        </p:txBody>
      </p:sp>
      <p:sp>
        <p:nvSpPr>
          <p:cNvPr name="TextBox 10" id="10"/>
          <p:cNvSpPr txBox="true"/>
          <p:nvPr/>
        </p:nvSpPr>
        <p:spPr>
          <a:xfrm rot="0">
            <a:off x="2872256" y="1599052"/>
            <a:ext cx="1209677" cy="670563"/>
          </a:xfrm>
          <a:prstGeom prst="rect">
            <a:avLst/>
          </a:prstGeom>
        </p:spPr>
        <p:txBody>
          <a:bodyPr anchor="t" rtlCol="false" tIns="0" lIns="0" bIns="0" rIns="0">
            <a:spAutoFit/>
          </a:bodyPr>
          <a:lstStyle/>
          <a:p>
            <a:pPr algn="ctr">
              <a:lnSpc>
                <a:spcPts val="4815"/>
              </a:lnSpc>
            </a:pPr>
            <a:r>
              <a:rPr lang="en-US" b="true" sz="5350">
                <a:solidFill>
                  <a:srgbClr val="00434D"/>
                </a:solidFill>
                <a:latin typeface="Glacial Indifference Bold"/>
                <a:ea typeface="Glacial Indifference Bold"/>
                <a:cs typeface="Glacial Indifference Bold"/>
                <a:sym typeface="Glacial Indifference Bold"/>
              </a:rPr>
              <a:t>of</a:t>
            </a:r>
          </a:p>
        </p:txBody>
      </p:sp>
      <p:sp>
        <p:nvSpPr>
          <p:cNvPr name="TextBox 11" id="11"/>
          <p:cNvSpPr txBox="true"/>
          <p:nvPr/>
        </p:nvSpPr>
        <p:spPr>
          <a:xfrm rot="0">
            <a:off x="3931264" y="1517210"/>
            <a:ext cx="1209677" cy="670563"/>
          </a:xfrm>
          <a:prstGeom prst="rect">
            <a:avLst/>
          </a:prstGeom>
        </p:spPr>
        <p:txBody>
          <a:bodyPr anchor="t" rtlCol="false" tIns="0" lIns="0" bIns="0" rIns="0">
            <a:spAutoFit/>
          </a:bodyPr>
          <a:lstStyle/>
          <a:p>
            <a:pPr algn="ctr">
              <a:lnSpc>
                <a:spcPts val="4815"/>
              </a:lnSpc>
            </a:pPr>
            <a:r>
              <a:rPr lang="en-US" b="true" sz="5350">
                <a:solidFill>
                  <a:srgbClr val="00434D"/>
                </a:solidFill>
                <a:latin typeface="Glacial Indifference Bold"/>
                <a:ea typeface="Glacial Indifference Bold"/>
                <a:cs typeface="Glacial Indifference Bold"/>
                <a:sym typeface="Glacial Indifference Bold"/>
              </a:rPr>
              <a:t>the</a:t>
            </a:r>
          </a:p>
        </p:txBody>
      </p:sp>
      <p:sp>
        <p:nvSpPr>
          <p:cNvPr name="TextBox 12" id="12"/>
          <p:cNvSpPr txBox="true"/>
          <p:nvPr/>
        </p:nvSpPr>
        <p:spPr>
          <a:xfrm rot="0">
            <a:off x="306949" y="3713426"/>
            <a:ext cx="10125294" cy="6899209"/>
          </a:xfrm>
          <a:prstGeom prst="rect">
            <a:avLst/>
          </a:prstGeom>
        </p:spPr>
        <p:txBody>
          <a:bodyPr anchor="t" rtlCol="false" tIns="0" lIns="0" bIns="0" rIns="0">
            <a:spAutoFit/>
          </a:bodyPr>
          <a:lstStyle/>
          <a:p>
            <a:pPr algn="l">
              <a:lnSpc>
                <a:spcPts val="3673"/>
              </a:lnSpc>
            </a:pPr>
            <a:r>
              <a:rPr lang="en-US" sz="4081" b="true">
                <a:solidFill>
                  <a:srgbClr val="00434D"/>
                </a:solidFill>
                <a:latin typeface="Glacial Indifference Bold"/>
                <a:ea typeface="Glacial Indifference Bold"/>
                <a:cs typeface="Glacial Indifference Bold"/>
                <a:sym typeface="Glacial Indifference Bold"/>
              </a:rPr>
              <a:t>We really cannot cling to Jesus on our own, our strength is weak, our efforts fail, a</a:t>
            </a:r>
            <a:r>
              <a:rPr lang="en-US" sz="4081" b="true">
                <a:solidFill>
                  <a:srgbClr val="00434D"/>
                </a:solidFill>
                <a:latin typeface="Glacial Indifference Bold"/>
                <a:ea typeface="Glacial Indifference Bold"/>
                <a:cs typeface="Glacial Indifference Bold"/>
                <a:sym typeface="Glacial Indifference Bold"/>
              </a:rPr>
              <a:t>nd our hearts often drift, but God truly can. He is the Vine, and it is His life flowing through us that keeps us connected, nourished, and growing.</a:t>
            </a:r>
          </a:p>
          <a:p>
            <a:pPr algn="l">
              <a:lnSpc>
                <a:spcPts val="3673"/>
              </a:lnSpc>
            </a:pPr>
          </a:p>
          <a:p>
            <a:pPr algn="l">
              <a:lnSpc>
                <a:spcPts val="3673"/>
              </a:lnSpc>
            </a:pPr>
            <a:r>
              <a:rPr lang="en-US" sz="4081" b="true">
                <a:solidFill>
                  <a:srgbClr val="00434D"/>
                </a:solidFill>
                <a:latin typeface="Glacial Indifference Bold"/>
                <a:ea typeface="Glacial Indifference Bold"/>
                <a:cs typeface="Glacial Indifference Bold"/>
                <a:sym typeface="Glacial Indifference Bold"/>
              </a:rPr>
              <a:t>Even when we stumble, feel dry, or try and fail, His love holds us firm. Abiding in Him is not about what we can do; it is about trusting that He never lets go, that His Spirit flows in us, bringing life, fruitfulness, and steadfast connection to the Source of all life.</a:t>
            </a:r>
          </a:p>
          <a:p>
            <a:pPr algn="l">
              <a:lnSpc>
                <a:spcPts val="3673"/>
              </a:lnSpc>
            </a:pPr>
          </a:p>
        </p:txBody>
      </p:sp>
    </p:spTree>
  </p:cSld>
  <p:clrMapOvr>
    <a:masterClrMapping/>
  </p:clrMapOvr>
</p:sld>
</file>

<file path=ppt/slides/slide19.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23690" y="1244753"/>
            <a:ext cx="11020180" cy="523118"/>
            <a:chOff x="0" y="0"/>
            <a:chExt cx="5360235" cy="254445"/>
          </a:xfrm>
        </p:grpSpPr>
        <p:sp>
          <p:nvSpPr>
            <p:cNvPr name="Freeform 3" id="3"/>
            <p:cNvSpPr/>
            <p:nvPr/>
          </p:nvSpPr>
          <p:spPr>
            <a:xfrm flipH="false" flipV="false" rot="0">
              <a:off x="0" y="0"/>
              <a:ext cx="5360235" cy="254445"/>
            </a:xfrm>
            <a:custGeom>
              <a:avLst/>
              <a:gdLst/>
              <a:ahLst/>
              <a:cxnLst/>
              <a:rect r="r" b="b" t="t" l="l"/>
              <a:pathLst>
                <a:path h="254445" w="5360235">
                  <a:moveTo>
                    <a:pt x="0" y="0"/>
                  </a:moveTo>
                  <a:lnTo>
                    <a:pt x="5360235" y="0"/>
                  </a:lnTo>
                  <a:lnTo>
                    <a:pt x="5360235" y="254445"/>
                  </a:lnTo>
                  <a:lnTo>
                    <a:pt x="0" y="254445"/>
                  </a:lnTo>
                  <a:close/>
                </a:path>
              </a:pathLst>
            </a:custGeom>
            <a:solidFill>
              <a:srgbClr val="DF5C4E"/>
            </a:solidFill>
          </p:spPr>
        </p:sp>
      </p:grpSp>
      <p:sp>
        <p:nvSpPr>
          <p:cNvPr name="TextBox 4" id="4"/>
          <p:cNvSpPr txBox="true"/>
          <p:nvPr/>
        </p:nvSpPr>
        <p:spPr>
          <a:xfrm rot="0">
            <a:off x="207107" y="1304493"/>
            <a:ext cx="10789383" cy="463378"/>
          </a:xfrm>
          <a:prstGeom prst="rect">
            <a:avLst/>
          </a:prstGeom>
        </p:spPr>
        <p:txBody>
          <a:bodyPr anchor="t" rtlCol="false" tIns="0" lIns="0" bIns="0" rIns="0">
            <a:spAutoFit/>
          </a:bodyPr>
          <a:lstStyle/>
          <a:p>
            <a:pPr algn="l">
              <a:lnSpc>
                <a:spcPts val="3361"/>
              </a:lnSpc>
            </a:pPr>
            <a:r>
              <a:rPr lang="en-US" sz="3734" b="true">
                <a:solidFill>
                  <a:srgbClr val="FFFFFF"/>
                </a:solidFill>
                <a:latin typeface="Glacial Indifference Bold"/>
                <a:ea typeface="Glacial Indifference Bold"/>
                <a:cs typeface="Glacial Indifference Bold"/>
                <a:sym typeface="Glacial Indifference Bold"/>
              </a:rPr>
              <a:t>ANSWERS TO FRIDAY’S DICUSSION QUESTIONS:</a:t>
            </a:r>
          </a:p>
        </p:txBody>
      </p:sp>
      <p:sp>
        <p:nvSpPr>
          <p:cNvPr name="TextBox 5" id="5"/>
          <p:cNvSpPr txBox="true"/>
          <p:nvPr/>
        </p:nvSpPr>
        <p:spPr>
          <a:xfrm rot="0">
            <a:off x="192870" y="2167921"/>
            <a:ext cx="10779930" cy="865406"/>
          </a:xfrm>
          <a:prstGeom prst="rect">
            <a:avLst/>
          </a:prstGeom>
        </p:spPr>
        <p:txBody>
          <a:bodyPr anchor="t" rtlCol="false" tIns="0" lIns="0" bIns="0" rIns="0">
            <a:spAutoFit/>
          </a:bodyPr>
          <a:lstStyle/>
          <a:p>
            <a:pPr algn="l">
              <a:lnSpc>
                <a:spcPts val="2275"/>
              </a:lnSpc>
            </a:pPr>
            <a:r>
              <a:rPr lang="en-US" sz="2528" b="true">
                <a:solidFill>
                  <a:srgbClr val="DF5C4E"/>
                </a:solidFill>
                <a:latin typeface="Glacial Indifference Bold"/>
                <a:ea typeface="Glacial Indifference Bold"/>
                <a:cs typeface="Glacial Indifference Bold"/>
                <a:sym typeface="Glacial Indifference Bold"/>
              </a:rPr>
              <a:t>Q1 : Reflect  back over your life. Can you identify any life events that have lulled you into a Laodicean spiritual condition? What events have drawn you closer to God?</a:t>
            </a:r>
          </a:p>
        </p:txBody>
      </p:sp>
      <p:sp>
        <p:nvSpPr>
          <p:cNvPr name="TextBox 6" id="6"/>
          <p:cNvSpPr txBox="true"/>
          <p:nvPr/>
        </p:nvSpPr>
        <p:spPr>
          <a:xfrm rot="0">
            <a:off x="306949" y="189681"/>
            <a:ext cx="7633145" cy="417367"/>
          </a:xfrm>
          <a:prstGeom prst="rect">
            <a:avLst/>
          </a:prstGeom>
        </p:spPr>
        <p:txBody>
          <a:bodyPr anchor="t" rtlCol="false" tIns="0" lIns="0" bIns="0" rIns="0">
            <a:spAutoFit/>
          </a:bodyPr>
          <a:lstStyle/>
          <a:p>
            <a:pPr algn="l">
              <a:lnSpc>
                <a:spcPts val="3092"/>
              </a:lnSpc>
            </a:pPr>
            <a:r>
              <a:rPr lang="en-US" sz="3255" b="true">
                <a:solidFill>
                  <a:srgbClr val="00434D"/>
                </a:solidFill>
                <a:latin typeface="Glacial Indifference Bold"/>
                <a:ea typeface="Glacial Indifference Bold"/>
                <a:cs typeface="Glacial Indifference Bold"/>
                <a:sym typeface="Glacial Indifference Bold"/>
              </a:rPr>
              <a:t>LESSON 1 - Reality Check</a:t>
            </a:r>
          </a:p>
        </p:txBody>
      </p:sp>
      <p:sp>
        <p:nvSpPr>
          <p:cNvPr name="AutoShape 7" id="7"/>
          <p:cNvSpPr/>
          <p:nvPr/>
        </p:nvSpPr>
        <p:spPr>
          <a:xfrm rot="0">
            <a:off x="306949" y="870036"/>
            <a:ext cx="1132438" cy="0"/>
          </a:xfrm>
          <a:prstGeom prst="line">
            <a:avLst/>
          </a:prstGeom>
          <a:ln cap="flat" w="9525">
            <a:solidFill>
              <a:srgbClr val="00434D"/>
            </a:solidFill>
            <a:prstDash val="solid"/>
            <a:headEnd type="none" len="sm" w="sm"/>
            <a:tailEnd type="none" len="sm" w="sm"/>
          </a:ln>
        </p:spPr>
      </p:sp>
      <p:sp>
        <p:nvSpPr>
          <p:cNvPr name="TextBox 8" id="8"/>
          <p:cNvSpPr txBox="true"/>
          <p:nvPr/>
        </p:nvSpPr>
        <p:spPr>
          <a:xfrm rot="0">
            <a:off x="306949" y="3385752"/>
            <a:ext cx="1758683" cy="374393"/>
          </a:xfrm>
          <a:prstGeom prst="rect">
            <a:avLst/>
          </a:prstGeom>
        </p:spPr>
        <p:txBody>
          <a:bodyPr anchor="t" rtlCol="false" tIns="0" lIns="0" bIns="0" rIns="0">
            <a:spAutoFit/>
          </a:bodyPr>
          <a:lstStyle/>
          <a:p>
            <a:pPr algn="l">
              <a:lnSpc>
                <a:spcPts val="2768"/>
              </a:lnSpc>
            </a:pPr>
            <a:r>
              <a:rPr lang="en-US" b="true" sz="3076">
                <a:solidFill>
                  <a:srgbClr val="00434D"/>
                </a:solidFill>
                <a:latin typeface="Glacial Indifference Bold"/>
                <a:ea typeface="Glacial Indifference Bold"/>
                <a:cs typeface="Glacial Indifference Bold"/>
                <a:sym typeface="Glacial Indifference Bold"/>
              </a:rPr>
              <a:t>ANSWER:</a:t>
            </a:r>
          </a:p>
        </p:txBody>
      </p:sp>
      <p:sp>
        <p:nvSpPr>
          <p:cNvPr name="TextBox 9" id="9"/>
          <p:cNvSpPr txBox="true"/>
          <p:nvPr/>
        </p:nvSpPr>
        <p:spPr>
          <a:xfrm rot="0">
            <a:off x="938613" y="3998270"/>
            <a:ext cx="9608426" cy="5182612"/>
          </a:xfrm>
          <a:prstGeom prst="rect">
            <a:avLst/>
          </a:prstGeom>
        </p:spPr>
        <p:txBody>
          <a:bodyPr anchor="t" rtlCol="false" tIns="0" lIns="0" bIns="0" rIns="0">
            <a:spAutoFit/>
          </a:bodyPr>
          <a:lstStyle/>
          <a:p>
            <a:pPr algn="l">
              <a:lnSpc>
                <a:spcPts val="3398"/>
              </a:lnSpc>
            </a:pPr>
            <a:r>
              <a:rPr lang="en-US" sz="3776" b="true">
                <a:solidFill>
                  <a:srgbClr val="00434D"/>
                </a:solidFill>
                <a:latin typeface="Glacial Indifference Bold"/>
                <a:ea typeface="Glacial Indifference Bold"/>
                <a:cs typeface="Glacial Indifference Bold"/>
                <a:sym typeface="Glacial Indifference Bold"/>
              </a:rPr>
              <a:t>Life events often shape our spiritual condition. Moments of comfort, success, or routine can lull us into a Laodicean state, where we feel self-sufficient, lukewarm, or distant from God. Conversely, trials, loss, or challenges can draw us closer, reminding us of our dependence on Him and deepening our faith. Reflecting honestly on these experiences helps us recognize patterns, repent where needed, and respond by choosing to abide more fully in Jesus.</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0828269" cy="10151502"/>
          </a:xfrm>
          <a:custGeom>
            <a:avLst/>
            <a:gdLst/>
            <a:ahLst/>
            <a:cxnLst/>
            <a:rect r="r" b="b" t="t" l="l"/>
            <a:pathLst>
              <a:path h="10151502" w="10828269">
                <a:moveTo>
                  <a:pt x="0" y="0"/>
                </a:moveTo>
                <a:lnTo>
                  <a:pt x="10828269" y="0"/>
                </a:lnTo>
                <a:lnTo>
                  <a:pt x="10828269" y="10151502"/>
                </a:lnTo>
                <a:lnTo>
                  <a:pt x="0" y="10151502"/>
                </a:lnTo>
                <a:lnTo>
                  <a:pt x="0" y="0"/>
                </a:lnTo>
                <a:close/>
              </a:path>
            </a:pathLst>
          </a:custGeom>
          <a:blipFill>
            <a:blip r:embed="rId2"/>
            <a:stretch>
              <a:fillRect l="0" t="0" r="0" b="0"/>
            </a:stretch>
          </a:blipFill>
        </p:spPr>
      </p:sp>
    </p:spTree>
  </p:cSld>
  <p:clrMapOvr>
    <a:masterClrMapping/>
  </p:clrMapOvr>
</p:sld>
</file>

<file path=ppt/slides/slide20.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23690" y="1244753"/>
            <a:ext cx="11020180" cy="523118"/>
            <a:chOff x="0" y="0"/>
            <a:chExt cx="5360235" cy="254445"/>
          </a:xfrm>
        </p:grpSpPr>
        <p:sp>
          <p:nvSpPr>
            <p:cNvPr name="Freeform 3" id="3"/>
            <p:cNvSpPr/>
            <p:nvPr/>
          </p:nvSpPr>
          <p:spPr>
            <a:xfrm flipH="false" flipV="false" rot="0">
              <a:off x="0" y="0"/>
              <a:ext cx="5360235" cy="254445"/>
            </a:xfrm>
            <a:custGeom>
              <a:avLst/>
              <a:gdLst/>
              <a:ahLst/>
              <a:cxnLst/>
              <a:rect r="r" b="b" t="t" l="l"/>
              <a:pathLst>
                <a:path h="254445" w="5360235">
                  <a:moveTo>
                    <a:pt x="0" y="0"/>
                  </a:moveTo>
                  <a:lnTo>
                    <a:pt x="5360235" y="0"/>
                  </a:lnTo>
                  <a:lnTo>
                    <a:pt x="5360235" y="254445"/>
                  </a:lnTo>
                  <a:lnTo>
                    <a:pt x="0" y="254445"/>
                  </a:lnTo>
                  <a:close/>
                </a:path>
              </a:pathLst>
            </a:custGeom>
            <a:solidFill>
              <a:srgbClr val="DF5C4E"/>
            </a:solidFill>
          </p:spPr>
        </p:sp>
      </p:grpSp>
      <p:sp>
        <p:nvSpPr>
          <p:cNvPr name="TextBox 4" id="4"/>
          <p:cNvSpPr txBox="true"/>
          <p:nvPr/>
        </p:nvSpPr>
        <p:spPr>
          <a:xfrm rot="0">
            <a:off x="207107" y="1304493"/>
            <a:ext cx="10789383" cy="463378"/>
          </a:xfrm>
          <a:prstGeom prst="rect">
            <a:avLst/>
          </a:prstGeom>
        </p:spPr>
        <p:txBody>
          <a:bodyPr anchor="t" rtlCol="false" tIns="0" lIns="0" bIns="0" rIns="0">
            <a:spAutoFit/>
          </a:bodyPr>
          <a:lstStyle/>
          <a:p>
            <a:pPr algn="l">
              <a:lnSpc>
                <a:spcPts val="3361"/>
              </a:lnSpc>
            </a:pPr>
            <a:r>
              <a:rPr lang="en-US" sz="3734" b="true">
                <a:solidFill>
                  <a:srgbClr val="FFFFFF"/>
                </a:solidFill>
                <a:latin typeface="Glacial Indifference Bold"/>
                <a:ea typeface="Glacial Indifference Bold"/>
                <a:cs typeface="Glacial Indifference Bold"/>
                <a:sym typeface="Glacial Indifference Bold"/>
              </a:rPr>
              <a:t>ANSWERS TO FRIDAY’S DICUSSION QUESTIONS:</a:t>
            </a:r>
          </a:p>
        </p:txBody>
      </p:sp>
      <p:sp>
        <p:nvSpPr>
          <p:cNvPr name="TextBox 5" id="5"/>
          <p:cNvSpPr txBox="true"/>
          <p:nvPr/>
        </p:nvSpPr>
        <p:spPr>
          <a:xfrm rot="0">
            <a:off x="192870" y="2167921"/>
            <a:ext cx="10779930" cy="865406"/>
          </a:xfrm>
          <a:prstGeom prst="rect">
            <a:avLst/>
          </a:prstGeom>
        </p:spPr>
        <p:txBody>
          <a:bodyPr anchor="t" rtlCol="false" tIns="0" lIns="0" bIns="0" rIns="0">
            <a:spAutoFit/>
          </a:bodyPr>
          <a:lstStyle/>
          <a:p>
            <a:pPr algn="l">
              <a:lnSpc>
                <a:spcPts val="2275"/>
              </a:lnSpc>
            </a:pPr>
            <a:r>
              <a:rPr lang="en-US" sz="2528" b="true">
                <a:solidFill>
                  <a:srgbClr val="DF5C4E"/>
                </a:solidFill>
                <a:latin typeface="Glacial Indifference Bold"/>
                <a:ea typeface="Glacial Indifference Bold"/>
                <a:cs typeface="Glacial Indifference Bold"/>
                <a:sym typeface="Glacial Indifference Bold"/>
              </a:rPr>
              <a:t>Q2 : Ellen G. White talks about “a constant receiving of His Spirit.” How often do you pray for the Holy Spirit? What might change if you received the Holy Spirit every day?</a:t>
            </a:r>
          </a:p>
        </p:txBody>
      </p:sp>
      <p:sp>
        <p:nvSpPr>
          <p:cNvPr name="TextBox 6" id="6"/>
          <p:cNvSpPr txBox="true"/>
          <p:nvPr/>
        </p:nvSpPr>
        <p:spPr>
          <a:xfrm rot="0">
            <a:off x="306949" y="189681"/>
            <a:ext cx="7633145" cy="417367"/>
          </a:xfrm>
          <a:prstGeom prst="rect">
            <a:avLst/>
          </a:prstGeom>
        </p:spPr>
        <p:txBody>
          <a:bodyPr anchor="t" rtlCol="false" tIns="0" lIns="0" bIns="0" rIns="0">
            <a:spAutoFit/>
          </a:bodyPr>
          <a:lstStyle/>
          <a:p>
            <a:pPr algn="l">
              <a:lnSpc>
                <a:spcPts val="3092"/>
              </a:lnSpc>
            </a:pPr>
            <a:r>
              <a:rPr lang="en-US" sz="3255" b="true">
                <a:solidFill>
                  <a:srgbClr val="00434D"/>
                </a:solidFill>
                <a:latin typeface="Glacial Indifference Bold"/>
                <a:ea typeface="Glacial Indifference Bold"/>
                <a:cs typeface="Glacial Indifference Bold"/>
                <a:sym typeface="Glacial Indifference Bold"/>
              </a:rPr>
              <a:t>LESSON 1 - Reality Check</a:t>
            </a:r>
          </a:p>
        </p:txBody>
      </p:sp>
      <p:sp>
        <p:nvSpPr>
          <p:cNvPr name="AutoShape 7" id="7"/>
          <p:cNvSpPr/>
          <p:nvPr/>
        </p:nvSpPr>
        <p:spPr>
          <a:xfrm rot="0">
            <a:off x="306949" y="870036"/>
            <a:ext cx="1132438" cy="0"/>
          </a:xfrm>
          <a:prstGeom prst="line">
            <a:avLst/>
          </a:prstGeom>
          <a:ln cap="flat" w="9525">
            <a:solidFill>
              <a:srgbClr val="00434D"/>
            </a:solidFill>
            <a:prstDash val="solid"/>
            <a:headEnd type="none" len="sm" w="sm"/>
            <a:tailEnd type="none" len="sm" w="sm"/>
          </a:ln>
        </p:spPr>
      </p:sp>
      <p:sp>
        <p:nvSpPr>
          <p:cNvPr name="TextBox 8" id="8"/>
          <p:cNvSpPr txBox="true"/>
          <p:nvPr/>
        </p:nvSpPr>
        <p:spPr>
          <a:xfrm rot="0">
            <a:off x="306949" y="3239046"/>
            <a:ext cx="1758683" cy="374393"/>
          </a:xfrm>
          <a:prstGeom prst="rect">
            <a:avLst/>
          </a:prstGeom>
        </p:spPr>
        <p:txBody>
          <a:bodyPr anchor="t" rtlCol="false" tIns="0" lIns="0" bIns="0" rIns="0">
            <a:spAutoFit/>
          </a:bodyPr>
          <a:lstStyle/>
          <a:p>
            <a:pPr algn="l">
              <a:lnSpc>
                <a:spcPts val="2768"/>
              </a:lnSpc>
            </a:pPr>
            <a:r>
              <a:rPr lang="en-US" b="true" sz="3076">
                <a:solidFill>
                  <a:srgbClr val="00434D"/>
                </a:solidFill>
                <a:latin typeface="Glacial Indifference Bold"/>
                <a:ea typeface="Glacial Indifference Bold"/>
                <a:cs typeface="Glacial Indifference Bold"/>
                <a:sym typeface="Glacial Indifference Bold"/>
              </a:rPr>
              <a:t>ANSWER:</a:t>
            </a:r>
          </a:p>
        </p:txBody>
      </p:sp>
      <p:sp>
        <p:nvSpPr>
          <p:cNvPr name="TextBox 9" id="9"/>
          <p:cNvSpPr txBox="true"/>
          <p:nvPr/>
        </p:nvSpPr>
        <p:spPr>
          <a:xfrm rot="0">
            <a:off x="883478" y="3842039"/>
            <a:ext cx="9736626" cy="5865203"/>
          </a:xfrm>
          <a:prstGeom prst="rect">
            <a:avLst/>
          </a:prstGeom>
        </p:spPr>
        <p:txBody>
          <a:bodyPr anchor="t" rtlCol="false" tIns="0" lIns="0" bIns="0" rIns="0">
            <a:spAutoFit/>
          </a:bodyPr>
          <a:lstStyle/>
          <a:p>
            <a:pPr algn="l">
              <a:lnSpc>
                <a:spcPts val="3548"/>
              </a:lnSpc>
            </a:pPr>
            <a:r>
              <a:rPr lang="en-US" sz="3942" b="true">
                <a:solidFill>
                  <a:srgbClr val="00434D"/>
                </a:solidFill>
                <a:latin typeface="Glacial Indifference Bold"/>
                <a:ea typeface="Glacial Indifference Bold"/>
                <a:cs typeface="Glacial Indifference Bold"/>
                <a:sym typeface="Glacial Indifference Bold"/>
              </a:rPr>
              <a:t>Ellen G. White emphasizes a constant receiving of the Holy Spirit, reminding us that spiritual lif</a:t>
            </a:r>
            <a:r>
              <a:rPr lang="en-US" sz="3942" b="true">
                <a:solidFill>
                  <a:srgbClr val="00434D"/>
                </a:solidFill>
                <a:latin typeface="Glacial Indifference Bold"/>
                <a:ea typeface="Glacial Indifference Bold"/>
                <a:cs typeface="Glacial Indifference Bold"/>
                <a:sym typeface="Glacial Indifference Bold"/>
              </a:rPr>
              <a:t>e is sustained by daily connection with God. How often do we truly ask for His presence? If we received the Holy Spirit every day, our hearts would be more sensitive to God’s guidance, our love for Him and others would grow, and we would bear fruit even in trials. Daily prayer for the Spirit transforms ordinary moments into opportunities for growth, obedience, and deeper intimacy with God.</a:t>
            </a:r>
          </a:p>
        </p:txBody>
      </p:sp>
    </p:spTree>
  </p:cSld>
  <p:clrMapOvr>
    <a:masterClrMapping/>
  </p:clrMapOvr>
</p:sld>
</file>

<file path=ppt/slides/slide21.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23690" y="1244753"/>
            <a:ext cx="11020180" cy="523118"/>
            <a:chOff x="0" y="0"/>
            <a:chExt cx="5360235" cy="254445"/>
          </a:xfrm>
        </p:grpSpPr>
        <p:sp>
          <p:nvSpPr>
            <p:cNvPr name="Freeform 3" id="3"/>
            <p:cNvSpPr/>
            <p:nvPr/>
          </p:nvSpPr>
          <p:spPr>
            <a:xfrm flipH="false" flipV="false" rot="0">
              <a:off x="0" y="0"/>
              <a:ext cx="5360235" cy="254445"/>
            </a:xfrm>
            <a:custGeom>
              <a:avLst/>
              <a:gdLst/>
              <a:ahLst/>
              <a:cxnLst/>
              <a:rect r="r" b="b" t="t" l="l"/>
              <a:pathLst>
                <a:path h="254445" w="5360235">
                  <a:moveTo>
                    <a:pt x="0" y="0"/>
                  </a:moveTo>
                  <a:lnTo>
                    <a:pt x="5360235" y="0"/>
                  </a:lnTo>
                  <a:lnTo>
                    <a:pt x="5360235" y="254445"/>
                  </a:lnTo>
                  <a:lnTo>
                    <a:pt x="0" y="254445"/>
                  </a:lnTo>
                  <a:close/>
                </a:path>
              </a:pathLst>
            </a:custGeom>
            <a:solidFill>
              <a:srgbClr val="DF5C4E"/>
            </a:solidFill>
          </p:spPr>
        </p:sp>
      </p:grpSp>
      <p:sp>
        <p:nvSpPr>
          <p:cNvPr name="TextBox 4" id="4"/>
          <p:cNvSpPr txBox="true"/>
          <p:nvPr/>
        </p:nvSpPr>
        <p:spPr>
          <a:xfrm rot="0">
            <a:off x="207107" y="1304493"/>
            <a:ext cx="10789383" cy="463378"/>
          </a:xfrm>
          <a:prstGeom prst="rect">
            <a:avLst/>
          </a:prstGeom>
        </p:spPr>
        <p:txBody>
          <a:bodyPr anchor="t" rtlCol="false" tIns="0" lIns="0" bIns="0" rIns="0">
            <a:spAutoFit/>
          </a:bodyPr>
          <a:lstStyle/>
          <a:p>
            <a:pPr algn="l">
              <a:lnSpc>
                <a:spcPts val="3361"/>
              </a:lnSpc>
            </a:pPr>
            <a:r>
              <a:rPr lang="en-US" sz="3734" b="true">
                <a:solidFill>
                  <a:srgbClr val="FFFFFF"/>
                </a:solidFill>
                <a:latin typeface="Glacial Indifference Bold"/>
                <a:ea typeface="Glacial Indifference Bold"/>
                <a:cs typeface="Glacial Indifference Bold"/>
                <a:sym typeface="Glacial Indifference Bold"/>
              </a:rPr>
              <a:t>ANSWERS TO FRIDAY’S DICUSSION QUESTIONS:</a:t>
            </a:r>
          </a:p>
        </p:txBody>
      </p:sp>
      <p:sp>
        <p:nvSpPr>
          <p:cNvPr name="TextBox 5" id="5"/>
          <p:cNvSpPr txBox="true"/>
          <p:nvPr/>
        </p:nvSpPr>
        <p:spPr>
          <a:xfrm rot="0">
            <a:off x="192870" y="2167921"/>
            <a:ext cx="10779930" cy="583644"/>
          </a:xfrm>
          <a:prstGeom prst="rect">
            <a:avLst/>
          </a:prstGeom>
        </p:spPr>
        <p:txBody>
          <a:bodyPr anchor="t" rtlCol="false" tIns="0" lIns="0" bIns="0" rIns="0">
            <a:spAutoFit/>
          </a:bodyPr>
          <a:lstStyle/>
          <a:p>
            <a:pPr algn="l">
              <a:lnSpc>
                <a:spcPts val="2275"/>
              </a:lnSpc>
            </a:pPr>
            <a:r>
              <a:rPr lang="en-US" sz="2528" b="true">
                <a:solidFill>
                  <a:srgbClr val="DF5C4E"/>
                </a:solidFill>
                <a:latin typeface="Glacial Indifference Bold"/>
                <a:ea typeface="Glacial Indifference Bold"/>
                <a:cs typeface="Glacial Indifference Bold"/>
                <a:sym typeface="Glacial Indifference Bold"/>
              </a:rPr>
              <a:t>Q3 : What might change if we, as a church, were to pray for the Holy Spirit more earnestly and more regularly?</a:t>
            </a:r>
          </a:p>
        </p:txBody>
      </p:sp>
      <p:sp>
        <p:nvSpPr>
          <p:cNvPr name="TextBox 6" id="6"/>
          <p:cNvSpPr txBox="true"/>
          <p:nvPr/>
        </p:nvSpPr>
        <p:spPr>
          <a:xfrm rot="0">
            <a:off x="306949" y="189681"/>
            <a:ext cx="7633145" cy="417367"/>
          </a:xfrm>
          <a:prstGeom prst="rect">
            <a:avLst/>
          </a:prstGeom>
        </p:spPr>
        <p:txBody>
          <a:bodyPr anchor="t" rtlCol="false" tIns="0" lIns="0" bIns="0" rIns="0">
            <a:spAutoFit/>
          </a:bodyPr>
          <a:lstStyle/>
          <a:p>
            <a:pPr algn="l">
              <a:lnSpc>
                <a:spcPts val="3092"/>
              </a:lnSpc>
            </a:pPr>
            <a:r>
              <a:rPr lang="en-US" sz="3255" b="true">
                <a:solidFill>
                  <a:srgbClr val="00434D"/>
                </a:solidFill>
                <a:latin typeface="Glacial Indifference Bold"/>
                <a:ea typeface="Glacial Indifference Bold"/>
                <a:cs typeface="Glacial Indifference Bold"/>
                <a:sym typeface="Glacial Indifference Bold"/>
              </a:rPr>
              <a:t>LESSON 1 - Reality Check</a:t>
            </a:r>
          </a:p>
        </p:txBody>
      </p:sp>
      <p:sp>
        <p:nvSpPr>
          <p:cNvPr name="AutoShape 7" id="7"/>
          <p:cNvSpPr/>
          <p:nvPr/>
        </p:nvSpPr>
        <p:spPr>
          <a:xfrm rot="0">
            <a:off x="306949" y="870036"/>
            <a:ext cx="1132438" cy="0"/>
          </a:xfrm>
          <a:prstGeom prst="line">
            <a:avLst/>
          </a:prstGeom>
          <a:ln cap="flat" w="9525">
            <a:solidFill>
              <a:srgbClr val="00434D"/>
            </a:solidFill>
            <a:prstDash val="solid"/>
            <a:headEnd type="none" len="sm" w="sm"/>
            <a:tailEnd type="none" len="sm" w="sm"/>
          </a:ln>
        </p:spPr>
      </p:sp>
      <p:sp>
        <p:nvSpPr>
          <p:cNvPr name="TextBox 8" id="8"/>
          <p:cNvSpPr txBox="true"/>
          <p:nvPr/>
        </p:nvSpPr>
        <p:spPr>
          <a:xfrm rot="0">
            <a:off x="306949" y="3199239"/>
            <a:ext cx="1758683" cy="374393"/>
          </a:xfrm>
          <a:prstGeom prst="rect">
            <a:avLst/>
          </a:prstGeom>
        </p:spPr>
        <p:txBody>
          <a:bodyPr anchor="t" rtlCol="false" tIns="0" lIns="0" bIns="0" rIns="0">
            <a:spAutoFit/>
          </a:bodyPr>
          <a:lstStyle/>
          <a:p>
            <a:pPr algn="l">
              <a:lnSpc>
                <a:spcPts val="2768"/>
              </a:lnSpc>
            </a:pPr>
            <a:r>
              <a:rPr lang="en-US" b="true" sz="3076">
                <a:solidFill>
                  <a:srgbClr val="00434D"/>
                </a:solidFill>
                <a:latin typeface="Glacial Indifference Bold"/>
                <a:ea typeface="Glacial Indifference Bold"/>
                <a:cs typeface="Glacial Indifference Bold"/>
                <a:sym typeface="Glacial Indifference Bold"/>
              </a:rPr>
              <a:t>ANSWER:</a:t>
            </a:r>
          </a:p>
        </p:txBody>
      </p:sp>
      <p:sp>
        <p:nvSpPr>
          <p:cNvPr name="TextBox 9" id="9"/>
          <p:cNvSpPr txBox="true"/>
          <p:nvPr/>
        </p:nvSpPr>
        <p:spPr>
          <a:xfrm rot="0">
            <a:off x="1028609" y="3809297"/>
            <a:ext cx="9436640" cy="5177498"/>
          </a:xfrm>
          <a:prstGeom prst="rect">
            <a:avLst/>
          </a:prstGeom>
        </p:spPr>
        <p:txBody>
          <a:bodyPr anchor="t" rtlCol="false" tIns="0" lIns="0" bIns="0" rIns="0">
            <a:spAutoFit/>
          </a:bodyPr>
          <a:lstStyle/>
          <a:p>
            <a:pPr algn="l">
              <a:lnSpc>
                <a:spcPts val="3728"/>
              </a:lnSpc>
            </a:pPr>
            <a:r>
              <a:rPr lang="en-US" sz="4142" b="true">
                <a:solidFill>
                  <a:srgbClr val="00434D"/>
                </a:solidFill>
                <a:latin typeface="Glacial Indifference Bold"/>
                <a:ea typeface="Glacial Indifference Bold"/>
                <a:cs typeface="Glacial Indifference Bold"/>
                <a:sym typeface="Glacial Indifference Bold"/>
              </a:rPr>
              <a:t>If we, as a church, prayed for the Holy Spirit more earnestly and regularly, our collective life would be transformed. God’s presence would guide our decisions, unite our hearts, and empower us to serve with love and boldness. We would see greater spiritual growth, deeper fellowship, and more effective witness to the community, as His Spirit strengthens and directs us in everything we do.</a:t>
            </a:r>
          </a:p>
        </p:txBody>
      </p:sp>
    </p:spTree>
  </p:cSld>
  <p:clrMapOvr>
    <a:masterClrMapping/>
  </p:clrMapOvr>
</p:sld>
</file>

<file path=ppt/slides/slide22.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23690" y="1244753"/>
            <a:ext cx="11020180" cy="523118"/>
            <a:chOff x="0" y="0"/>
            <a:chExt cx="5360235" cy="254445"/>
          </a:xfrm>
        </p:grpSpPr>
        <p:sp>
          <p:nvSpPr>
            <p:cNvPr name="Freeform 3" id="3"/>
            <p:cNvSpPr/>
            <p:nvPr/>
          </p:nvSpPr>
          <p:spPr>
            <a:xfrm flipH="false" flipV="false" rot="0">
              <a:off x="0" y="0"/>
              <a:ext cx="5360235" cy="254445"/>
            </a:xfrm>
            <a:custGeom>
              <a:avLst/>
              <a:gdLst/>
              <a:ahLst/>
              <a:cxnLst/>
              <a:rect r="r" b="b" t="t" l="l"/>
              <a:pathLst>
                <a:path h="254445" w="5360235">
                  <a:moveTo>
                    <a:pt x="0" y="0"/>
                  </a:moveTo>
                  <a:lnTo>
                    <a:pt x="5360235" y="0"/>
                  </a:lnTo>
                  <a:lnTo>
                    <a:pt x="5360235" y="254445"/>
                  </a:lnTo>
                  <a:lnTo>
                    <a:pt x="0" y="254445"/>
                  </a:lnTo>
                  <a:close/>
                </a:path>
              </a:pathLst>
            </a:custGeom>
            <a:solidFill>
              <a:srgbClr val="DF5C4E"/>
            </a:solidFill>
          </p:spPr>
        </p:sp>
      </p:grpSp>
      <p:sp>
        <p:nvSpPr>
          <p:cNvPr name="TextBox 4" id="4"/>
          <p:cNvSpPr txBox="true"/>
          <p:nvPr/>
        </p:nvSpPr>
        <p:spPr>
          <a:xfrm rot="0">
            <a:off x="207107" y="1304493"/>
            <a:ext cx="10789383" cy="463378"/>
          </a:xfrm>
          <a:prstGeom prst="rect">
            <a:avLst/>
          </a:prstGeom>
        </p:spPr>
        <p:txBody>
          <a:bodyPr anchor="t" rtlCol="false" tIns="0" lIns="0" bIns="0" rIns="0">
            <a:spAutoFit/>
          </a:bodyPr>
          <a:lstStyle/>
          <a:p>
            <a:pPr algn="l">
              <a:lnSpc>
                <a:spcPts val="3361"/>
              </a:lnSpc>
            </a:pPr>
            <a:r>
              <a:rPr lang="en-US" sz="3734" b="true">
                <a:solidFill>
                  <a:srgbClr val="FFFFFF"/>
                </a:solidFill>
                <a:latin typeface="Glacial Indifference Bold"/>
                <a:ea typeface="Glacial Indifference Bold"/>
                <a:cs typeface="Glacial Indifference Bold"/>
                <a:sym typeface="Glacial Indifference Bold"/>
              </a:rPr>
              <a:t>ANSWERS TO FRIDAY’S DICUSSION QUESTIONS:</a:t>
            </a:r>
          </a:p>
        </p:txBody>
      </p:sp>
      <p:sp>
        <p:nvSpPr>
          <p:cNvPr name="TextBox 5" id="5"/>
          <p:cNvSpPr txBox="true"/>
          <p:nvPr/>
        </p:nvSpPr>
        <p:spPr>
          <a:xfrm rot="0">
            <a:off x="192870" y="2167921"/>
            <a:ext cx="10779930" cy="865406"/>
          </a:xfrm>
          <a:prstGeom prst="rect">
            <a:avLst/>
          </a:prstGeom>
        </p:spPr>
        <p:txBody>
          <a:bodyPr anchor="t" rtlCol="false" tIns="0" lIns="0" bIns="0" rIns="0">
            <a:spAutoFit/>
          </a:bodyPr>
          <a:lstStyle/>
          <a:p>
            <a:pPr algn="l">
              <a:lnSpc>
                <a:spcPts val="2275"/>
              </a:lnSpc>
            </a:pPr>
            <a:r>
              <a:rPr lang="en-US" sz="2528" b="true">
                <a:solidFill>
                  <a:srgbClr val="DF5C4E"/>
                </a:solidFill>
                <a:latin typeface="Glacial Indifference Bold"/>
                <a:ea typeface="Glacial Indifference Bold"/>
                <a:cs typeface="Glacial Indifference Bold"/>
                <a:sym typeface="Glacial Indifference Bold"/>
              </a:rPr>
              <a:t>Q4 : Be brutally, even painfully, frank with yourself over your rela­tionship with God. What conscious choices do you need to make in order to have the closeness with Him that He wants but that you hinder?</a:t>
            </a:r>
          </a:p>
        </p:txBody>
      </p:sp>
      <p:sp>
        <p:nvSpPr>
          <p:cNvPr name="TextBox 6" id="6"/>
          <p:cNvSpPr txBox="true"/>
          <p:nvPr/>
        </p:nvSpPr>
        <p:spPr>
          <a:xfrm rot="0">
            <a:off x="306949" y="189681"/>
            <a:ext cx="7633145" cy="417367"/>
          </a:xfrm>
          <a:prstGeom prst="rect">
            <a:avLst/>
          </a:prstGeom>
        </p:spPr>
        <p:txBody>
          <a:bodyPr anchor="t" rtlCol="false" tIns="0" lIns="0" bIns="0" rIns="0">
            <a:spAutoFit/>
          </a:bodyPr>
          <a:lstStyle/>
          <a:p>
            <a:pPr algn="l">
              <a:lnSpc>
                <a:spcPts val="3092"/>
              </a:lnSpc>
            </a:pPr>
            <a:r>
              <a:rPr lang="en-US" sz="3255" b="true">
                <a:solidFill>
                  <a:srgbClr val="00434D"/>
                </a:solidFill>
                <a:latin typeface="Glacial Indifference Bold"/>
                <a:ea typeface="Glacial Indifference Bold"/>
                <a:cs typeface="Glacial Indifference Bold"/>
                <a:sym typeface="Glacial Indifference Bold"/>
              </a:rPr>
              <a:t>LESSON 1 - Reality Check</a:t>
            </a:r>
          </a:p>
        </p:txBody>
      </p:sp>
      <p:sp>
        <p:nvSpPr>
          <p:cNvPr name="AutoShape 7" id="7"/>
          <p:cNvSpPr/>
          <p:nvPr/>
        </p:nvSpPr>
        <p:spPr>
          <a:xfrm rot="0">
            <a:off x="306949" y="870036"/>
            <a:ext cx="1132438" cy="0"/>
          </a:xfrm>
          <a:prstGeom prst="line">
            <a:avLst/>
          </a:prstGeom>
          <a:ln cap="flat" w="9525">
            <a:solidFill>
              <a:srgbClr val="00434D"/>
            </a:solidFill>
            <a:prstDash val="solid"/>
            <a:headEnd type="none" len="sm" w="sm"/>
            <a:tailEnd type="none" len="sm" w="sm"/>
          </a:ln>
        </p:spPr>
      </p:sp>
      <p:sp>
        <p:nvSpPr>
          <p:cNvPr name="TextBox 8" id="8"/>
          <p:cNvSpPr txBox="true"/>
          <p:nvPr/>
        </p:nvSpPr>
        <p:spPr>
          <a:xfrm rot="0">
            <a:off x="306949" y="3385752"/>
            <a:ext cx="1758683" cy="374393"/>
          </a:xfrm>
          <a:prstGeom prst="rect">
            <a:avLst/>
          </a:prstGeom>
        </p:spPr>
        <p:txBody>
          <a:bodyPr anchor="t" rtlCol="false" tIns="0" lIns="0" bIns="0" rIns="0">
            <a:spAutoFit/>
          </a:bodyPr>
          <a:lstStyle/>
          <a:p>
            <a:pPr algn="l">
              <a:lnSpc>
                <a:spcPts val="2768"/>
              </a:lnSpc>
            </a:pPr>
            <a:r>
              <a:rPr lang="en-US" b="true" sz="3076">
                <a:solidFill>
                  <a:srgbClr val="00434D"/>
                </a:solidFill>
                <a:latin typeface="Glacial Indifference Bold"/>
                <a:ea typeface="Glacial Indifference Bold"/>
                <a:cs typeface="Glacial Indifference Bold"/>
                <a:sym typeface="Glacial Indifference Bold"/>
              </a:rPr>
              <a:t>ANSWER:</a:t>
            </a:r>
          </a:p>
        </p:txBody>
      </p:sp>
      <p:sp>
        <p:nvSpPr>
          <p:cNvPr name="TextBox 9" id="9"/>
          <p:cNvSpPr txBox="true"/>
          <p:nvPr/>
        </p:nvSpPr>
        <p:spPr>
          <a:xfrm rot="0">
            <a:off x="1028609" y="3986284"/>
            <a:ext cx="9436640" cy="6175718"/>
          </a:xfrm>
          <a:prstGeom prst="rect">
            <a:avLst/>
          </a:prstGeom>
        </p:spPr>
        <p:txBody>
          <a:bodyPr anchor="t" rtlCol="false" tIns="0" lIns="0" bIns="0" rIns="0">
            <a:spAutoFit/>
          </a:bodyPr>
          <a:lstStyle/>
          <a:p>
            <a:pPr algn="l">
              <a:lnSpc>
                <a:spcPts val="3458"/>
              </a:lnSpc>
            </a:pPr>
            <a:r>
              <a:rPr lang="en-US" sz="3842" b="true">
                <a:solidFill>
                  <a:srgbClr val="00434D"/>
                </a:solidFill>
                <a:latin typeface="Glacial Indifference Bold"/>
                <a:ea typeface="Glacial Indifference Bold"/>
                <a:cs typeface="Glacial Indifference Bold"/>
                <a:sym typeface="Glacial Indifference Bold"/>
              </a:rPr>
              <a:t>Being honest with ourselves can be uncomfortable, but it is necessary for spiritual growth. Consider which habits, distractions, or attitudes are keeping you from closeness with God, whether it’s pride, busyness, unforgiveness, or lukewarm devotion. The conscious choices we need to make might include daily prayer, surrendering control, seeking forgiveness, prioritizing God’s Word, and relying fully on His Spirit. True intimacy with God begins when we stop holding back and let Him shape our hearts.</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131247"/>
            <a:ext cx="10972800" cy="10287000"/>
          </a:xfrm>
          <a:custGeom>
            <a:avLst/>
            <a:gdLst/>
            <a:ahLst/>
            <a:cxnLst/>
            <a:rect r="r" b="b" t="t" l="l"/>
            <a:pathLst>
              <a:path h="10287000" w="10972800">
                <a:moveTo>
                  <a:pt x="0" y="0"/>
                </a:moveTo>
                <a:lnTo>
                  <a:pt x="10972800" y="0"/>
                </a:lnTo>
                <a:lnTo>
                  <a:pt x="10972800" y="10287000"/>
                </a:lnTo>
                <a:lnTo>
                  <a:pt x="0" y="10287000"/>
                </a:lnTo>
                <a:lnTo>
                  <a:pt x="0" y="0"/>
                </a:lnTo>
                <a:close/>
              </a:path>
            </a:pathLst>
          </a:custGeom>
          <a:blipFill>
            <a:blip r:embed="rId2"/>
            <a:stretch>
              <a:fillRect l="0" t="0" r="0" b="0"/>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685534" y="2325048"/>
            <a:ext cx="9859076" cy="6524411"/>
            <a:chOff x="0" y="0"/>
            <a:chExt cx="2596860" cy="1718516"/>
          </a:xfrm>
        </p:grpSpPr>
        <p:sp>
          <p:nvSpPr>
            <p:cNvPr name="Freeform 3" id="3"/>
            <p:cNvSpPr/>
            <p:nvPr/>
          </p:nvSpPr>
          <p:spPr>
            <a:xfrm flipH="false" flipV="false" rot="0">
              <a:off x="0" y="0"/>
              <a:ext cx="2596860" cy="1718516"/>
            </a:xfrm>
            <a:custGeom>
              <a:avLst/>
              <a:gdLst/>
              <a:ahLst/>
              <a:cxnLst/>
              <a:rect r="r" b="b" t="t" l="l"/>
              <a:pathLst>
                <a:path h="1718516" w="2596860">
                  <a:moveTo>
                    <a:pt x="40048" y="0"/>
                  </a:moveTo>
                  <a:lnTo>
                    <a:pt x="2556812" y="0"/>
                  </a:lnTo>
                  <a:cubicBezTo>
                    <a:pt x="2578930" y="0"/>
                    <a:pt x="2596860" y="17930"/>
                    <a:pt x="2596860" y="40048"/>
                  </a:cubicBezTo>
                  <a:lnTo>
                    <a:pt x="2596860" y="1678468"/>
                  </a:lnTo>
                  <a:cubicBezTo>
                    <a:pt x="2596860" y="1700586"/>
                    <a:pt x="2578930" y="1718516"/>
                    <a:pt x="2556812" y="1718516"/>
                  </a:cubicBezTo>
                  <a:lnTo>
                    <a:pt x="40048" y="1718516"/>
                  </a:lnTo>
                  <a:cubicBezTo>
                    <a:pt x="17930" y="1718516"/>
                    <a:pt x="0" y="1700586"/>
                    <a:pt x="0" y="1678468"/>
                  </a:cubicBezTo>
                  <a:lnTo>
                    <a:pt x="0" y="40048"/>
                  </a:lnTo>
                  <a:cubicBezTo>
                    <a:pt x="0" y="17930"/>
                    <a:pt x="17930" y="0"/>
                    <a:pt x="40048" y="0"/>
                  </a:cubicBezTo>
                  <a:close/>
                </a:path>
              </a:pathLst>
            </a:custGeom>
            <a:solidFill>
              <a:srgbClr val="00434D">
                <a:alpha val="89804"/>
              </a:srgbClr>
            </a:solidFill>
          </p:spPr>
        </p:sp>
        <p:sp>
          <p:nvSpPr>
            <p:cNvPr name="TextBox 4" id="4"/>
            <p:cNvSpPr txBox="true"/>
            <p:nvPr/>
          </p:nvSpPr>
          <p:spPr>
            <a:xfrm>
              <a:off x="0" y="38100"/>
              <a:ext cx="2596860" cy="1680416"/>
            </a:xfrm>
            <a:prstGeom prst="rect">
              <a:avLst/>
            </a:prstGeom>
          </p:spPr>
          <p:txBody>
            <a:bodyPr anchor="ctr" rtlCol="false" tIns="50800" lIns="50800" bIns="50800" rIns="50800"/>
            <a:lstStyle/>
            <a:p>
              <a:pPr algn="ctr">
                <a:lnSpc>
                  <a:spcPts val="1812"/>
                </a:lnSpc>
              </a:pPr>
            </a:p>
          </p:txBody>
        </p:sp>
      </p:grpSp>
      <p:sp>
        <p:nvSpPr>
          <p:cNvPr name="TextBox 5" id="5"/>
          <p:cNvSpPr txBox="true"/>
          <p:nvPr/>
        </p:nvSpPr>
        <p:spPr>
          <a:xfrm rot="0">
            <a:off x="685534" y="2867781"/>
            <a:ext cx="9806291" cy="5861189"/>
          </a:xfrm>
          <a:prstGeom prst="rect">
            <a:avLst/>
          </a:prstGeom>
        </p:spPr>
        <p:txBody>
          <a:bodyPr anchor="t" rtlCol="false" tIns="0" lIns="0" bIns="0" rIns="0">
            <a:spAutoFit/>
          </a:bodyPr>
          <a:lstStyle/>
          <a:p>
            <a:pPr algn="ctr">
              <a:lnSpc>
                <a:spcPts val="9078"/>
              </a:lnSpc>
            </a:pPr>
            <a:r>
              <a:rPr lang="en-US" sz="10086" b="true">
                <a:solidFill>
                  <a:srgbClr val="FFFFFF"/>
                </a:solidFill>
                <a:latin typeface="Glacial Indifference Bold"/>
                <a:ea typeface="Glacial Indifference Bold"/>
                <a:cs typeface="Glacial Indifference Bold"/>
                <a:sym typeface="Glacial Indifference Bold"/>
              </a:rPr>
              <a:t>“As the Father loved Me, I also have loved you; abide in My love’ ” </a:t>
            </a:r>
          </a:p>
        </p:txBody>
      </p:sp>
      <p:sp>
        <p:nvSpPr>
          <p:cNvPr name="TextBox 6" id="6"/>
          <p:cNvSpPr txBox="true"/>
          <p:nvPr/>
        </p:nvSpPr>
        <p:spPr>
          <a:xfrm rot="0">
            <a:off x="6786129" y="942884"/>
            <a:ext cx="3985996" cy="762847"/>
          </a:xfrm>
          <a:prstGeom prst="rect">
            <a:avLst/>
          </a:prstGeom>
        </p:spPr>
        <p:txBody>
          <a:bodyPr anchor="t" rtlCol="false" tIns="0" lIns="0" bIns="0" rIns="0">
            <a:spAutoFit/>
          </a:bodyPr>
          <a:lstStyle/>
          <a:p>
            <a:pPr algn="r">
              <a:lnSpc>
                <a:spcPts val="6253"/>
              </a:lnSpc>
            </a:pPr>
            <a:r>
              <a:rPr lang="en-US" b="true" sz="4466">
                <a:solidFill>
                  <a:srgbClr val="00434D"/>
                </a:solidFill>
                <a:latin typeface="Glacial Indifference Bold"/>
                <a:ea typeface="Glacial Indifference Bold"/>
                <a:cs typeface="Glacial Indifference Bold"/>
                <a:sym typeface="Glacial Indifference Bold"/>
              </a:rPr>
              <a:t>MEMORY TEXT</a:t>
            </a:r>
          </a:p>
        </p:txBody>
      </p:sp>
      <p:sp>
        <p:nvSpPr>
          <p:cNvPr name="AutoShape 7" id="7"/>
          <p:cNvSpPr/>
          <p:nvPr/>
        </p:nvSpPr>
        <p:spPr>
          <a:xfrm rot="0">
            <a:off x="6786129" y="1705731"/>
            <a:ext cx="3985996" cy="0"/>
          </a:xfrm>
          <a:prstGeom prst="line">
            <a:avLst/>
          </a:prstGeom>
          <a:ln cap="rnd" w="47625">
            <a:solidFill>
              <a:srgbClr val="00434D"/>
            </a:solidFill>
            <a:prstDash val="sysDot"/>
            <a:headEnd type="none" len="sm" w="sm"/>
            <a:tailEnd type="none" len="sm" w="sm"/>
          </a:ln>
        </p:spPr>
      </p:sp>
      <p:sp>
        <p:nvSpPr>
          <p:cNvPr name="TextBox 8" id="8"/>
          <p:cNvSpPr txBox="true"/>
          <p:nvPr/>
        </p:nvSpPr>
        <p:spPr>
          <a:xfrm rot="0">
            <a:off x="1439387" y="9105288"/>
            <a:ext cx="7769953" cy="693520"/>
          </a:xfrm>
          <a:prstGeom prst="rect">
            <a:avLst/>
          </a:prstGeom>
        </p:spPr>
        <p:txBody>
          <a:bodyPr anchor="t" rtlCol="false" tIns="0" lIns="0" bIns="0" rIns="0">
            <a:spAutoFit/>
          </a:bodyPr>
          <a:lstStyle/>
          <a:p>
            <a:pPr algn="ctr">
              <a:lnSpc>
                <a:spcPts val="5374"/>
              </a:lnSpc>
            </a:pPr>
            <a:r>
              <a:rPr lang="en-US" b="true" sz="4842" spc="-300">
                <a:solidFill>
                  <a:srgbClr val="00434D"/>
                </a:solidFill>
                <a:latin typeface="Glacial Indifference Bold"/>
                <a:ea typeface="Glacial Indifference Bold"/>
                <a:cs typeface="Glacial Indifference Bold"/>
                <a:sym typeface="Glacial Indifference Bold"/>
              </a:rPr>
              <a:t>(John 15:9, NKJV)</a:t>
            </a:r>
          </a:p>
        </p:txBody>
      </p:sp>
      <p:sp>
        <p:nvSpPr>
          <p:cNvPr name="TextBox 9" id="9"/>
          <p:cNvSpPr txBox="true"/>
          <p:nvPr/>
        </p:nvSpPr>
        <p:spPr>
          <a:xfrm rot="0">
            <a:off x="306949" y="189681"/>
            <a:ext cx="10465176" cy="454712"/>
          </a:xfrm>
          <a:prstGeom prst="rect">
            <a:avLst/>
          </a:prstGeom>
        </p:spPr>
        <p:txBody>
          <a:bodyPr anchor="t" rtlCol="false" tIns="0" lIns="0" bIns="0" rIns="0">
            <a:spAutoFit/>
          </a:bodyPr>
          <a:lstStyle/>
          <a:p>
            <a:pPr algn="l">
              <a:lnSpc>
                <a:spcPts val="3345"/>
              </a:lnSpc>
            </a:pPr>
            <a:r>
              <a:rPr lang="en-US" b="true" sz="3521">
                <a:solidFill>
                  <a:srgbClr val="00434D"/>
                </a:solidFill>
                <a:latin typeface="Glacial Indifference Bold"/>
                <a:ea typeface="Glacial Indifference Bold"/>
                <a:cs typeface="Glacial Indifference Bold"/>
                <a:sym typeface="Glacial Indifference Bold"/>
              </a:rPr>
              <a:t>LESSON 1 - REALITY CHECK</a:t>
            </a:r>
          </a:p>
        </p:txBody>
      </p:sp>
      <p:sp>
        <p:nvSpPr>
          <p:cNvPr name="AutoShape 10" id="10"/>
          <p:cNvSpPr/>
          <p:nvPr/>
        </p:nvSpPr>
        <p:spPr>
          <a:xfrm rot="0">
            <a:off x="306949" y="870036"/>
            <a:ext cx="1132438" cy="0"/>
          </a:xfrm>
          <a:prstGeom prst="line">
            <a:avLst/>
          </a:prstGeom>
          <a:ln cap="flat" w="9525">
            <a:solidFill>
              <a:srgbClr val="00434D"/>
            </a:solidFill>
            <a:prstDash val="solid"/>
            <a:headEnd type="none" len="sm" w="sm"/>
            <a:tailEnd type="none" len="sm" w="sm"/>
          </a:ln>
        </p:spPr>
      </p:sp>
      <p:grpSp>
        <p:nvGrpSpPr>
          <p:cNvPr name="Group 11" id="11"/>
          <p:cNvGrpSpPr/>
          <p:nvPr/>
        </p:nvGrpSpPr>
        <p:grpSpPr>
          <a:xfrm rot="0">
            <a:off x="-2295159" y="7322170"/>
            <a:ext cx="3166185" cy="3166185"/>
            <a:chOff x="0" y="0"/>
            <a:chExt cx="812800" cy="812800"/>
          </a:xfrm>
        </p:grpSpPr>
        <p:sp>
          <p:nvSpPr>
            <p:cNvPr name="Freeform 12" id="1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434D"/>
            </a:solidFill>
          </p:spPr>
        </p:sp>
        <p:sp>
          <p:nvSpPr>
            <p:cNvPr name="TextBox 13" id="13"/>
            <p:cNvSpPr txBox="true"/>
            <p:nvPr/>
          </p:nvSpPr>
          <p:spPr>
            <a:xfrm>
              <a:off x="76200" y="133350"/>
              <a:ext cx="660400" cy="603250"/>
            </a:xfrm>
            <a:prstGeom prst="rect">
              <a:avLst/>
            </a:prstGeom>
          </p:spPr>
          <p:txBody>
            <a:bodyPr anchor="ctr" rtlCol="false" tIns="50800" lIns="50800" bIns="50800" rIns="50800"/>
            <a:lstStyle/>
            <a:p>
              <a:pPr algn="ctr">
                <a:lnSpc>
                  <a:spcPts val="2356"/>
                </a:lnSpc>
              </a:pPr>
            </a:p>
          </p:txBody>
        </p:sp>
      </p:grpSp>
      <p:sp>
        <p:nvSpPr>
          <p:cNvPr name="Freeform 14" id="14"/>
          <p:cNvSpPr/>
          <p:nvPr/>
        </p:nvSpPr>
        <p:spPr>
          <a:xfrm flipH="false" flipV="false" rot="0">
            <a:off x="-86234" y="8905263"/>
            <a:ext cx="1114843" cy="1114843"/>
          </a:xfrm>
          <a:custGeom>
            <a:avLst/>
            <a:gdLst/>
            <a:ahLst/>
            <a:cxnLst/>
            <a:rect r="r" b="b" t="t" l="l"/>
            <a:pathLst>
              <a:path h="1114843" w="1114843">
                <a:moveTo>
                  <a:pt x="0" y="0"/>
                </a:moveTo>
                <a:lnTo>
                  <a:pt x="1114843" y="0"/>
                </a:lnTo>
                <a:lnTo>
                  <a:pt x="1114843" y="1114843"/>
                </a:lnTo>
                <a:lnTo>
                  <a:pt x="0" y="111484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15" id="15"/>
          <p:cNvGrpSpPr/>
          <p:nvPr/>
        </p:nvGrpSpPr>
        <p:grpSpPr>
          <a:xfrm rot="-10782023">
            <a:off x="10127387" y="1907846"/>
            <a:ext cx="3166185" cy="3166185"/>
            <a:chOff x="0" y="0"/>
            <a:chExt cx="812800" cy="812800"/>
          </a:xfrm>
        </p:grpSpPr>
        <p:sp>
          <p:nvSpPr>
            <p:cNvPr name="Freeform 16" id="1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434D"/>
            </a:solidFill>
          </p:spPr>
        </p:sp>
        <p:sp>
          <p:nvSpPr>
            <p:cNvPr name="TextBox 17" id="17"/>
            <p:cNvSpPr txBox="true"/>
            <p:nvPr/>
          </p:nvSpPr>
          <p:spPr>
            <a:xfrm>
              <a:off x="76200" y="133350"/>
              <a:ext cx="660400" cy="603250"/>
            </a:xfrm>
            <a:prstGeom prst="rect">
              <a:avLst/>
            </a:prstGeom>
          </p:spPr>
          <p:txBody>
            <a:bodyPr anchor="ctr" rtlCol="false" tIns="50800" lIns="50800" bIns="50800" rIns="50800"/>
            <a:lstStyle/>
            <a:p>
              <a:pPr algn="ctr">
                <a:lnSpc>
                  <a:spcPts val="2356"/>
                </a:lnSpc>
              </a:pPr>
            </a:p>
          </p:txBody>
        </p:sp>
      </p:grpSp>
      <p:sp>
        <p:nvSpPr>
          <p:cNvPr name="Freeform 18" id="18"/>
          <p:cNvSpPr/>
          <p:nvPr/>
        </p:nvSpPr>
        <p:spPr>
          <a:xfrm flipH="false" flipV="false" rot="-10782023">
            <a:off x="10122038" y="2373188"/>
            <a:ext cx="1114843" cy="1114843"/>
          </a:xfrm>
          <a:custGeom>
            <a:avLst/>
            <a:gdLst/>
            <a:ahLst/>
            <a:cxnLst/>
            <a:rect r="r" b="b" t="t" l="l"/>
            <a:pathLst>
              <a:path h="1114843" w="1114843">
                <a:moveTo>
                  <a:pt x="0" y="0"/>
                </a:moveTo>
                <a:lnTo>
                  <a:pt x="1114843" y="0"/>
                </a:lnTo>
                <a:lnTo>
                  <a:pt x="1114843" y="1114843"/>
                </a:lnTo>
                <a:lnTo>
                  <a:pt x="0" y="111484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AutoShape 2" id="2"/>
          <p:cNvSpPr/>
          <p:nvPr/>
        </p:nvSpPr>
        <p:spPr>
          <a:xfrm>
            <a:off x="306949" y="874799"/>
            <a:ext cx="2168431" cy="0"/>
          </a:xfrm>
          <a:prstGeom prst="line">
            <a:avLst/>
          </a:prstGeom>
          <a:ln cap="flat" w="9525">
            <a:solidFill>
              <a:srgbClr val="00434D"/>
            </a:solidFill>
            <a:prstDash val="solid"/>
            <a:headEnd type="none" len="sm" w="sm"/>
            <a:tailEnd type="none" len="sm" w="sm"/>
          </a:ln>
        </p:spPr>
      </p:sp>
      <p:sp>
        <p:nvSpPr>
          <p:cNvPr name="AutoShape 3" id="3"/>
          <p:cNvSpPr/>
          <p:nvPr/>
        </p:nvSpPr>
        <p:spPr>
          <a:xfrm rot="0">
            <a:off x="7143788" y="1457860"/>
            <a:ext cx="3829012" cy="0"/>
          </a:xfrm>
          <a:prstGeom prst="line">
            <a:avLst/>
          </a:prstGeom>
          <a:ln cap="rnd" w="28575">
            <a:solidFill>
              <a:srgbClr val="00434D"/>
            </a:solidFill>
            <a:prstDash val="solid"/>
            <a:headEnd type="none" len="sm" w="sm"/>
            <a:tailEnd type="none" len="sm" w="sm"/>
          </a:ln>
        </p:spPr>
      </p:sp>
      <p:sp>
        <p:nvSpPr>
          <p:cNvPr name="TextBox 4" id="4"/>
          <p:cNvSpPr txBox="true"/>
          <p:nvPr/>
        </p:nvSpPr>
        <p:spPr>
          <a:xfrm rot="0">
            <a:off x="6035759" y="874547"/>
            <a:ext cx="4838756" cy="501396"/>
          </a:xfrm>
          <a:prstGeom prst="rect">
            <a:avLst/>
          </a:prstGeom>
        </p:spPr>
        <p:txBody>
          <a:bodyPr anchor="t" rtlCol="false" tIns="0" lIns="0" bIns="0" rIns="0">
            <a:spAutoFit/>
          </a:bodyPr>
          <a:lstStyle/>
          <a:p>
            <a:pPr algn="r">
              <a:lnSpc>
                <a:spcPts val="3432"/>
              </a:lnSpc>
            </a:pPr>
            <a:r>
              <a:rPr lang="en-US" b="true" sz="4400">
                <a:solidFill>
                  <a:srgbClr val="00434D"/>
                </a:solidFill>
                <a:latin typeface="Glacial Indifference Bold"/>
                <a:ea typeface="Glacial Indifference Bold"/>
                <a:cs typeface="Glacial Indifference Bold"/>
                <a:sym typeface="Glacial Indifference Bold"/>
              </a:rPr>
              <a:t>OPENING POINTS</a:t>
            </a:r>
          </a:p>
        </p:txBody>
      </p:sp>
      <p:grpSp>
        <p:nvGrpSpPr>
          <p:cNvPr name="Group 5" id="5"/>
          <p:cNvGrpSpPr/>
          <p:nvPr/>
        </p:nvGrpSpPr>
        <p:grpSpPr>
          <a:xfrm rot="0">
            <a:off x="0" y="1648360"/>
            <a:ext cx="6541970" cy="755562"/>
            <a:chOff x="0" y="0"/>
            <a:chExt cx="3182026" cy="367507"/>
          </a:xfrm>
        </p:grpSpPr>
        <p:sp>
          <p:nvSpPr>
            <p:cNvPr name="Freeform 6" id="6"/>
            <p:cNvSpPr/>
            <p:nvPr/>
          </p:nvSpPr>
          <p:spPr>
            <a:xfrm flipH="false" flipV="false" rot="0">
              <a:off x="0" y="0"/>
              <a:ext cx="3182026" cy="367507"/>
            </a:xfrm>
            <a:custGeom>
              <a:avLst/>
              <a:gdLst/>
              <a:ahLst/>
              <a:cxnLst/>
              <a:rect r="r" b="b" t="t" l="l"/>
              <a:pathLst>
                <a:path h="367507" w="3182026">
                  <a:moveTo>
                    <a:pt x="0" y="0"/>
                  </a:moveTo>
                  <a:lnTo>
                    <a:pt x="3182026" y="0"/>
                  </a:lnTo>
                  <a:lnTo>
                    <a:pt x="3182026" y="367507"/>
                  </a:lnTo>
                  <a:lnTo>
                    <a:pt x="0" y="367507"/>
                  </a:lnTo>
                  <a:close/>
                </a:path>
              </a:pathLst>
            </a:custGeom>
            <a:solidFill>
              <a:srgbClr val="00434D"/>
            </a:solidFill>
          </p:spPr>
        </p:sp>
      </p:grpSp>
      <p:sp>
        <p:nvSpPr>
          <p:cNvPr name="TextBox 7" id="7"/>
          <p:cNvSpPr txBox="true"/>
          <p:nvPr/>
        </p:nvSpPr>
        <p:spPr>
          <a:xfrm rot="0">
            <a:off x="222033" y="1876994"/>
            <a:ext cx="6004393" cy="478136"/>
          </a:xfrm>
          <a:prstGeom prst="rect">
            <a:avLst/>
          </a:prstGeom>
        </p:spPr>
        <p:txBody>
          <a:bodyPr anchor="t" rtlCol="false" tIns="0" lIns="0" bIns="0" rIns="0">
            <a:spAutoFit/>
          </a:bodyPr>
          <a:lstStyle/>
          <a:p>
            <a:pPr algn="l">
              <a:lnSpc>
                <a:spcPts val="3456"/>
              </a:lnSpc>
            </a:pPr>
            <a:r>
              <a:rPr lang="en-US" sz="4431" b="true">
                <a:solidFill>
                  <a:srgbClr val="FFFFFF"/>
                </a:solidFill>
                <a:latin typeface="Glacial Indifference Bold"/>
                <a:ea typeface="Glacial Indifference Bold"/>
                <a:cs typeface="Glacial Indifference Bold"/>
                <a:sym typeface="Glacial Indifference Bold"/>
              </a:rPr>
              <a:t>Why do we want God?</a:t>
            </a:r>
          </a:p>
        </p:txBody>
      </p:sp>
      <p:grpSp>
        <p:nvGrpSpPr>
          <p:cNvPr name="Group 8" id="8"/>
          <p:cNvGrpSpPr/>
          <p:nvPr/>
        </p:nvGrpSpPr>
        <p:grpSpPr>
          <a:xfrm rot="-10782023">
            <a:off x="10554712" y="8183639"/>
            <a:ext cx="3166185" cy="3166185"/>
            <a:chOff x="0" y="0"/>
            <a:chExt cx="812800" cy="812800"/>
          </a:xfrm>
        </p:grpSpPr>
        <p:sp>
          <p:nvSpPr>
            <p:cNvPr name="Freeform 9" id="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434D"/>
            </a:solidFill>
          </p:spPr>
        </p:sp>
        <p:sp>
          <p:nvSpPr>
            <p:cNvPr name="TextBox 10" id="10"/>
            <p:cNvSpPr txBox="true"/>
            <p:nvPr/>
          </p:nvSpPr>
          <p:spPr>
            <a:xfrm>
              <a:off x="76200" y="133350"/>
              <a:ext cx="660400" cy="603250"/>
            </a:xfrm>
            <a:prstGeom prst="rect">
              <a:avLst/>
            </a:prstGeom>
          </p:spPr>
          <p:txBody>
            <a:bodyPr anchor="ctr" rtlCol="false" tIns="50800" lIns="50800" bIns="50800" rIns="50800"/>
            <a:lstStyle/>
            <a:p>
              <a:pPr algn="ctr">
                <a:lnSpc>
                  <a:spcPts val="2356"/>
                </a:lnSpc>
              </a:pPr>
            </a:p>
          </p:txBody>
        </p:sp>
      </p:grpSp>
      <p:sp>
        <p:nvSpPr>
          <p:cNvPr name="Freeform 11" id="11"/>
          <p:cNvSpPr/>
          <p:nvPr/>
        </p:nvSpPr>
        <p:spPr>
          <a:xfrm flipH="false" flipV="false" rot="-10782023">
            <a:off x="10400061" y="8645709"/>
            <a:ext cx="1114843" cy="1114843"/>
          </a:xfrm>
          <a:custGeom>
            <a:avLst/>
            <a:gdLst/>
            <a:ahLst/>
            <a:cxnLst/>
            <a:rect r="r" b="b" t="t" l="l"/>
            <a:pathLst>
              <a:path h="1114843" w="1114843">
                <a:moveTo>
                  <a:pt x="0" y="0"/>
                </a:moveTo>
                <a:lnTo>
                  <a:pt x="1114843" y="0"/>
                </a:lnTo>
                <a:lnTo>
                  <a:pt x="1114843" y="1114843"/>
                </a:lnTo>
                <a:lnTo>
                  <a:pt x="0" y="111484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12" id="12"/>
          <p:cNvSpPr txBox="true"/>
          <p:nvPr/>
        </p:nvSpPr>
        <p:spPr>
          <a:xfrm rot="0">
            <a:off x="619183" y="2729262"/>
            <a:ext cx="9927273" cy="7053322"/>
          </a:xfrm>
          <a:prstGeom prst="rect">
            <a:avLst/>
          </a:prstGeom>
        </p:spPr>
        <p:txBody>
          <a:bodyPr anchor="t" rtlCol="false" tIns="0" lIns="0" bIns="0" rIns="0">
            <a:spAutoFit/>
          </a:bodyPr>
          <a:lstStyle/>
          <a:p>
            <a:pPr algn="l">
              <a:lnSpc>
                <a:spcPts val="3488"/>
              </a:lnSpc>
            </a:pPr>
            <a:r>
              <a:rPr lang="en-US" sz="3876" b="true">
                <a:solidFill>
                  <a:srgbClr val="00434D"/>
                </a:solidFill>
                <a:latin typeface="Glacial Indifference Bold"/>
                <a:ea typeface="Glacial Indifference Bold"/>
                <a:cs typeface="Glacial Indifference Bold"/>
                <a:sym typeface="Glacial Indifference Bold"/>
              </a:rPr>
              <a:t>At one level, we want God because we know we need Him. Life exposes our limits, uncertainty, weakness, sin, and the inability to control outcomes. In those moments, we want help, guidance, and assurance. </a:t>
            </a:r>
          </a:p>
          <a:p>
            <a:pPr algn="l">
              <a:lnSpc>
                <a:spcPts val="3488"/>
              </a:lnSpc>
            </a:pPr>
          </a:p>
          <a:p>
            <a:pPr algn="l">
              <a:lnSpc>
                <a:spcPts val="3488"/>
              </a:lnSpc>
            </a:pPr>
            <a:r>
              <a:rPr lang="en-US" sz="3876" b="true">
                <a:solidFill>
                  <a:srgbClr val="00434D"/>
                </a:solidFill>
                <a:latin typeface="Glacial Indifference Bold"/>
                <a:ea typeface="Glacial Indifference Bold"/>
                <a:cs typeface="Glacial Indifference Bold"/>
                <a:sym typeface="Glacial Indifference Bold"/>
              </a:rPr>
              <a:t>In the deepest reality, we want what God gives more than God Himself: answer, peace, forgiveness, meaning, satisfaction, or security.</a:t>
            </a:r>
          </a:p>
          <a:p>
            <a:pPr algn="l">
              <a:lnSpc>
                <a:spcPts val="3488"/>
              </a:lnSpc>
            </a:pPr>
          </a:p>
          <a:p>
            <a:pPr algn="l">
              <a:lnSpc>
                <a:spcPts val="3488"/>
              </a:lnSpc>
            </a:pPr>
            <a:r>
              <a:rPr lang="en-US" sz="3876" b="true">
                <a:solidFill>
                  <a:srgbClr val="00434D"/>
                </a:solidFill>
                <a:latin typeface="Glacial Indifference Bold"/>
                <a:ea typeface="Glacial Indifference Bold"/>
                <a:cs typeface="Glacial Indifference Bold"/>
                <a:sym typeface="Glacial Indifference Bold"/>
              </a:rPr>
              <a:t>Do we want God for just who He is or only for our benefits, but even then, our God gives us the understanding and continue to reach out to us.</a:t>
            </a:r>
          </a:p>
        </p:txBody>
      </p:sp>
      <p:sp>
        <p:nvSpPr>
          <p:cNvPr name="TextBox 13" id="13"/>
          <p:cNvSpPr txBox="true"/>
          <p:nvPr/>
        </p:nvSpPr>
        <p:spPr>
          <a:xfrm rot="0">
            <a:off x="306949" y="189681"/>
            <a:ext cx="10567566" cy="454712"/>
          </a:xfrm>
          <a:prstGeom prst="rect">
            <a:avLst/>
          </a:prstGeom>
        </p:spPr>
        <p:txBody>
          <a:bodyPr anchor="t" rtlCol="false" tIns="0" lIns="0" bIns="0" rIns="0">
            <a:spAutoFit/>
          </a:bodyPr>
          <a:lstStyle/>
          <a:p>
            <a:pPr algn="l">
              <a:lnSpc>
                <a:spcPts val="3345"/>
              </a:lnSpc>
            </a:pPr>
            <a:r>
              <a:rPr lang="en-US" b="true" sz="3521">
                <a:solidFill>
                  <a:srgbClr val="00434D"/>
                </a:solidFill>
                <a:latin typeface="Glacial Indifference Bold"/>
                <a:ea typeface="Glacial Indifference Bold"/>
                <a:cs typeface="Glacial Indifference Bold"/>
                <a:sym typeface="Glacial Indifference Bold"/>
              </a:rPr>
              <a:t>LESSON 1 - REALITY CHECK</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AutoShape 2" id="2"/>
          <p:cNvSpPr/>
          <p:nvPr/>
        </p:nvSpPr>
        <p:spPr>
          <a:xfrm>
            <a:off x="6896199" y="1401227"/>
            <a:ext cx="4076601" cy="0"/>
          </a:xfrm>
          <a:prstGeom prst="line">
            <a:avLst/>
          </a:prstGeom>
          <a:ln cap="rnd" w="28575">
            <a:solidFill>
              <a:srgbClr val="00434D"/>
            </a:solidFill>
            <a:prstDash val="solid"/>
            <a:headEnd type="none" len="sm" w="sm"/>
            <a:tailEnd type="none" len="sm" w="sm"/>
          </a:ln>
        </p:spPr>
      </p:sp>
      <p:sp>
        <p:nvSpPr>
          <p:cNvPr name="TextBox 3" id="3"/>
          <p:cNvSpPr txBox="true"/>
          <p:nvPr/>
        </p:nvSpPr>
        <p:spPr>
          <a:xfrm rot="0">
            <a:off x="353644" y="1596490"/>
            <a:ext cx="10127822" cy="8604220"/>
          </a:xfrm>
          <a:prstGeom prst="rect">
            <a:avLst/>
          </a:prstGeom>
        </p:spPr>
        <p:txBody>
          <a:bodyPr anchor="t" rtlCol="false" tIns="0" lIns="0" bIns="0" rIns="0">
            <a:spAutoFit/>
          </a:bodyPr>
          <a:lstStyle/>
          <a:p>
            <a:pPr algn="l">
              <a:lnSpc>
                <a:spcPts val="3085"/>
              </a:lnSpc>
            </a:pPr>
            <a:r>
              <a:rPr lang="en-US" sz="2967" b="true">
                <a:solidFill>
                  <a:srgbClr val="00434D"/>
                </a:solidFill>
                <a:latin typeface="Glacial Indifference Bold"/>
                <a:ea typeface="Glacial Indifference Bold"/>
                <a:cs typeface="Glacial Indifference Bold"/>
                <a:sym typeface="Glacial Indifference Bold"/>
              </a:rPr>
              <a:t>Transactional, conditional, or contactual</a:t>
            </a:r>
          </a:p>
          <a:p>
            <a:pPr algn="l">
              <a:lnSpc>
                <a:spcPts val="3085"/>
              </a:lnSpc>
            </a:pPr>
          </a:p>
          <a:p>
            <a:pPr algn="l">
              <a:lnSpc>
                <a:spcPts val="3085"/>
              </a:lnSpc>
            </a:pPr>
            <a:r>
              <a:rPr lang="en-US" sz="2967" b="true">
                <a:solidFill>
                  <a:srgbClr val="00434D"/>
                </a:solidFill>
                <a:latin typeface="Glacial Indifference Bold"/>
                <a:ea typeface="Glacial Indifference Bold"/>
                <a:cs typeface="Glacial Indifference Bold"/>
                <a:sym typeface="Glacial Indifference Bold"/>
              </a:rPr>
              <a:t>There are moments when our desire for God is not purely relational, but need-driven. We come to Him because we are:</a:t>
            </a:r>
          </a:p>
          <a:p>
            <a:pPr algn="l" marL="640638" indent="-320319" lvl="1">
              <a:lnSpc>
                <a:spcPts val="3085"/>
              </a:lnSpc>
              <a:buFont typeface="Arial"/>
              <a:buChar char="•"/>
            </a:pPr>
            <a:r>
              <a:rPr lang="en-US" b="true" sz="2967">
                <a:solidFill>
                  <a:srgbClr val="00434D"/>
                </a:solidFill>
                <a:latin typeface="Glacial Indifference Bold"/>
                <a:ea typeface="Glacial Indifference Bold"/>
                <a:cs typeface="Glacial Indifference Bold"/>
                <a:sym typeface="Glacial Indifference Bold"/>
              </a:rPr>
              <a:t>afraid, in pain, confused, in need of provision or forgiveness</a:t>
            </a:r>
          </a:p>
          <a:p>
            <a:pPr algn="l">
              <a:lnSpc>
                <a:spcPts val="3085"/>
              </a:lnSpc>
            </a:pPr>
          </a:p>
          <a:p>
            <a:pPr algn="l">
              <a:lnSpc>
                <a:spcPts val="3085"/>
              </a:lnSpc>
            </a:pPr>
            <a:r>
              <a:rPr lang="en-US" sz="2967" b="true">
                <a:solidFill>
                  <a:srgbClr val="00434D"/>
                </a:solidFill>
                <a:latin typeface="Glacial Indifference Bold"/>
                <a:ea typeface="Glacial Indifference Bold"/>
                <a:cs typeface="Glacial Indifference Bold"/>
                <a:sym typeface="Glacial Indifference Bold"/>
              </a:rPr>
              <a:t>At that level, our approach to God can feel transactional, we seek what He gives more than who He is. Yet this does not surprise God.</a:t>
            </a:r>
          </a:p>
          <a:p>
            <a:pPr algn="l">
              <a:lnSpc>
                <a:spcPts val="3085"/>
              </a:lnSpc>
            </a:pPr>
          </a:p>
          <a:p>
            <a:pPr algn="l">
              <a:lnSpc>
                <a:spcPts val="3085"/>
              </a:lnSpc>
            </a:pPr>
            <a:r>
              <a:rPr lang="en-US" sz="2967" b="true">
                <a:solidFill>
                  <a:srgbClr val="00434D"/>
                </a:solidFill>
                <a:latin typeface="Glacial Indifference Bold"/>
                <a:ea typeface="Glacial Indifference Bold"/>
                <a:cs typeface="Glacial Indifference Bold"/>
                <a:sym typeface="Glacial Indifference Bold"/>
              </a:rPr>
              <a:t>God fully understands the complexity of the human heart. He knows that our love is often:</a:t>
            </a:r>
          </a:p>
          <a:p>
            <a:pPr algn="l" marL="640638" indent="-320319" lvl="1">
              <a:lnSpc>
                <a:spcPts val="3085"/>
              </a:lnSpc>
              <a:buFont typeface="Arial"/>
              <a:buChar char="•"/>
            </a:pPr>
            <a:r>
              <a:rPr lang="en-US" b="true" sz="2967">
                <a:solidFill>
                  <a:srgbClr val="00434D"/>
                </a:solidFill>
                <a:latin typeface="Glacial Indifference Bold"/>
                <a:ea typeface="Glacial Indifference Bold"/>
                <a:cs typeface="Glacial Indifference Bold"/>
                <a:sym typeface="Glacial Indifference Bold"/>
              </a:rPr>
              <a:t>immature, mixed with self-interest, shaped by weakness and need</a:t>
            </a:r>
          </a:p>
          <a:p>
            <a:pPr algn="l">
              <a:lnSpc>
                <a:spcPts val="3085"/>
              </a:lnSpc>
            </a:pPr>
            <a:r>
              <a:rPr lang="en-US" sz="2967" b="true">
                <a:solidFill>
                  <a:srgbClr val="00434D"/>
                </a:solidFill>
                <a:latin typeface="Glacial Indifference Bold"/>
                <a:ea typeface="Glacial Indifference Bold"/>
                <a:cs typeface="Glacial Indifference Bold"/>
                <a:sym typeface="Glacial Indifference Bold"/>
              </a:rPr>
              <a:t>Over time, God gently leads us:</a:t>
            </a:r>
          </a:p>
          <a:p>
            <a:pPr algn="l" marL="640638" indent="-320319" lvl="1">
              <a:lnSpc>
                <a:spcPts val="3085"/>
              </a:lnSpc>
              <a:buFont typeface="Arial"/>
              <a:buChar char="•"/>
            </a:pPr>
            <a:r>
              <a:rPr lang="en-US" b="true" sz="2967">
                <a:solidFill>
                  <a:srgbClr val="00434D"/>
                </a:solidFill>
                <a:latin typeface="Glacial Indifference Bold"/>
                <a:ea typeface="Glacial Indifference Bold"/>
                <a:cs typeface="Glacial Indifference Bold"/>
                <a:sym typeface="Glacial Indifference Bold"/>
              </a:rPr>
              <a:t>from seeking blessings → to seeking His presence</a:t>
            </a:r>
          </a:p>
          <a:p>
            <a:pPr algn="l" marL="640638" indent="-320319" lvl="1">
              <a:lnSpc>
                <a:spcPts val="3085"/>
              </a:lnSpc>
              <a:buFont typeface="Arial"/>
              <a:buChar char="•"/>
            </a:pPr>
            <a:r>
              <a:rPr lang="en-US" b="true" sz="2967">
                <a:solidFill>
                  <a:srgbClr val="00434D"/>
                </a:solidFill>
                <a:latin typeface="Glacial Indifference Bold"/>
                <a:ea typeface="Glacial Indifference Bold"/>
                <a:cs typeface="Glacial Indifference Bold"/>
                <a:sym typeface="Glacial Indifference Bold"/>
              </a:rPr>
              <a:t>from asking “What can God give me?” → to “Who is God to me?”</a:t>
            </a:r>
          </a:p>
          <a:p>
            <a:pPr algn="l" marL="640638" indent="-320319" lvl="1">
              <a:lnSpc>
                <a:spcPts val="3085"/>
              </a:lnSpc>
              <a:buFont typeface="Arial"/>
              <a:buChar char="•"/>
            </a:pPr>
            <a:r>
              <a:rPr lang="en-US" b="true" sz="2967">
                <a:solidFill>
                  <a:srgbClr val="00434D"/>
                </a:solidFill>
                <a:latin typeface="Glacial Indifference Bold"/>
                <a:ea typeface="Glacial Indifference Bold"/>
                <a:cs typeface="Glacial Indifference Bold"/>
                <a:sym typeface="Glacial Indifference Bold"/>
              </a:rPr>
              <a:t>from dependence on gifts → to love for the Giver</a:t>
            </a:r>
          </a:p>
          <a:p>
            <a:pPr algn="l">
              <a:lnSpc>
                <a:spcPts val="3085"/>
              </a:lnSpc>
            </a:pPr>
          </a:p>
        </p:txBody>
      </p:sp>
      <p:sp>
        <p:nvSpPr>
          <p:cNvPr name="TextBox 4" id="4"/>
          <p:cNvSpPr txBox="true"/>
          <p:nvPr/>
        </p:nvSpPr>
        <p:spPr>
          <a:xfrm rot="0">
            <a:off x="6833550" y="803627"/>
            <a:ext cx="4041600" cy="501396"/>
          </a:xfrm>
          <a:prstGeom prst="rect">
            <a:avLst/>
          </a:prstGeom>
        </p:spPr>
        <p:txBody>
          <a:bodyPr anchor="t" rtlCol="false" tIns="0" lIns="0" bIns="0" rIns="0">
            <a:spAutoFit/>
          </a:bodyPr>
          <a:lstStyle/>
          <a:p>
            <a:pPr algn="ctr">
              <a:lnSpc>
                <a:spcPts val="3432"/>
              </a:lnSpc>
            </a:pPr>
            <a:r>
              <a:rPr lang="en-US" b="true" sz="4400">
                <a:solidFill>
                  <a:srgbClr val="00434D"/>
                </a:solidFill>
                <a:latin typeface="Glacial Indifference Bold"/>
                <a:ea typeface="Glacial Indifference Bold"/>
                <a:cs typeface="Glacial Indifference Bold"/>
                <a:sym typeface="Glacial Indifference Bold"/>
              </a:rPr>
              <a:t>INTRODUCTION</a:t>
            </a:r>
          </a:p>
        </p:txBody>
      </p:sp>
      <p:sp>
        <p:nvSpPr>
          <p:cNvPr name="TextBox 5" id="5"/>
          <p:cNvSpPr txBox="true"/>
          <p:nvPr/>
        </p:nvSpPr>
        <p:spPr>
          <a:xfrm rot="0">
            <a:off x="306949" y="191068"/>
            <a:ext cx="10174517" cy="316873"/>
          </a:xfrm>
          <a:prstGeom prst="rect">
            <a:avLst/>
          </a:prstGeom>
        </p:spPr>
        <p:txBody>
          <a:bodyPr anchor="t" rtlCol="false" tIns="0" lIns="0" bIns="0" rIns="0">
            <a:spAutoFit/>
          </a:bodyPr>
          <a:lstStyle/>
          <a:p>
            <a:pPr algn="l">
              <a:lnSpc>
                <a:spcPts val="2356"/>
              </a:lnSpc>
            </a:pPr>
            <a:r>
              <a:rPr lang="en-US" sz="2480" b="true">
                <a:solidFill>
                  <a:srgbClr val="2A4463"/>
                </a:solidFill>
                <a:latin typeface="Glacial Indifference Bold"/>
                <a:ea typeface="Glacial Indifference Bold"/>
                <a:cs typeface="Glacial Indifference Bold"/>
                <a:sym typeface="Glacial Indifference Bold"/>
              </a:rPr>
              <a:t> LESSON 1 - REALITY CHECK I</a:t>
            </a:r>
            <a:r>
              <a:rPr lang="en-US" sz="2480" b="true">
                <a:solidFill>
                  <a:srgbClr val="041F6C"/>
                </a:solidFill>
                <a:latin typeface="Glacial Indifference Bold"/>
                <a:ea typeface="Glacial Indifference Bold"/>
                <a:cs typeface="Glacial Indifference Bold"/>
                <a:sym typeface="Glacial Indifference Bold"/>
              </a:rPr>
              <a:t> </a:t>
            </a:r>
            <a:r>
              <a:rPr lang="en-US" sz="2480" b="true">
                <a:solidFill>
                  <a:srgbClr val="DF5C4E"/>
                </a:solidFill>
                <a:latin typeface="Glacial Indifference Bold"/>
                <a:ea typeface="Glacial Indifference Bold"/>
                <a:cs typeface="Glacial Indifference Bold"/>
                <a:sym typeface="Glacial Indifference Bold"/>
              </a:rPr>
              <a:t>SATURDAY AFTERNOON</a:t>
            </a:r>
          </a:p>
        </p:txBody>
      </p:sp>
      <p:sp>
        <p:nvSpPr>
          <p:cNvPr name="AutoShape 6" id="6"/>
          <p:cNvSpPr/>
          <p:nvPr/>
        </p:nvSpPr>
        <p:spPr>
          <a:xfrm>
            <a:off x="306949" y="598429"/>
            <a:ext cx="1132438" cy="0"/>
          </a:xfrm>
          <a:prstGeom prst="line">
            <a:avLst/>
          </a:prstGeom>
          <a:ln cap="flat" w="9525">
            <a:solidFill>
              <a:srgbClr val="00434D"/>
            </a:solidFill>
            <a:prstDash val="solid"/>
            <a:headEnd type="none" len="sm" w="sm"/>
            <a:tailEnd type="none" len="sm" w="sm"/>
          </a:ln>
        </p:spPr>
      </p:sp>
      <p:grpSp>
        <p:nvGrpSpPr>
          <p:cNvPr name="Group 7" id="7"/>
          <p:cNvGrpSpPr/>
          <p:nvPr/>
        </p:nvGrpSpPr>
        <p:grpSpPr>
          <a:xfrm rot="-10782023">
            <a:off x="10639025" y="8389567"/>
            <a:ext cx="3166185" cy="3166185"/>
            <a:chOff x="0" y="0"/>
            <a:chExt cx="812800" cy="812800"/>
          </a:xfrm>
        </p:grpSpPr>
        <p:sp>
          <p:nvSpPr>
            <p:cNvPr name="Freeform 8" id="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434D"/>
            </a:solidFill>
          </p:spPr>
        </p:sp>
        <p:sp>
          <p:nvSpPr>
            <p:cNvPr name="TextBox 9" id="9"/>
            <p:cNvSpPr txBox="true"/>
            <p:nvPr/>
          </p:nvSpPr>
          <p:spPr>
            <a:xfrm>
              <a:off x="76200" y="133350"/>
              <a:ext cx="660400" cy="603250"/>
            </a:xfrm>
            <a:prstGeom prst="rect">
              <a:avLst/>
            </a:prstGeom>
          </p:spPr>
          <p:txBody>
            <a:bodyPr anchor="ctr" rtlCol="false" tIns="50800" lIns="50800" bIns="50800" rIns="50800"/>
            <a:lstStyle/>
            <a:p>
              <a:pPr algn="ctr">
                <a:lnSpc>
                  <a:spcPts val="2356"/>
                </a:lnSpc>
              </a:pPr>
            </a:p>
          </p:txBody>
        </p:sp>
      </p:grpSp>
      <p:sp>
        <p:nvSpPr>
          <p:cNvPr name="Freeform 10" id="10"/>
          <p:cNvSpPr/>
          <p:nvPr/>
        </p:nvSpPr>
        <p:spPr>
          <a:xfrm flipH="false" flipV="false" rot="-10782023">
            <a:off x="10484373" y="8851637"/>
            <a:ext cx="1114843" cy="1114843"/>
          </a:xfrm>
          <a:custGeom>
            <a:avLst/>
            <a:gdLst/>
            <a:ahLst/>
            <a:cxnLst/>
            <a:rect r="r" b="b" t="t" l="l"/>
            <a:pathLst>
              <a:path h="1114843" w="1114843">
                <a:moveTo>
                  <a:pt x="0" y="0"/>
                </a:moveTo>
                <a:lnTo>
                  <a:pt x="1114843" y="0"/>
                </a:lnTo>
                <a:lnTo>
                  <a:pt x="1114843" y="1114843"/>
                </a:lnTo>
                <a:lnTo>
                  <a:pt x="0" y="111484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Tree>
  </p:cSld>
  <p:clrMapOvr>
    <a:masterClrMapping/>
  </p:clrMapOvr>
</p:sld>
</file>

<file path=ppt/slides/slide7.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306949" y="525605"/>
            <a:ext cx="10328684" cy="306331"/>
          </a:xfrm>
          <a:prstGeom prst="rect">
            <a:avLst/>
          </a:prstGeom>
        </p:spPr>
        <p:txBody>
          <a:bodyPr anchor="t" rtlCol="false" tIns="0" lIns="0" bIns="0" rIns="0">
            <a:spAutoFit/>
          </a:bodyPr>
          <a:lstStyle/>
          <a:p>
            <a:pPr algn="l">
              <a:lnSpc>
                <a:spcPts val="2286"/>
              </a:lnSpc>
            </a:pPr>
            <a:r>
              <a:rPr lang="en-US" sz="2540" b="true">
                <a:solidFill>
                  <a:srgbClr val="DF5C4E"/>
                </a:solidFill>
                <a:latin typeface="Glacial Indifference Bold"/>
                <a:ea typeface="Glacial Indifference Bold"/>
                <a:cs typeface="Glacial Indifference Bold"/>
                <a:sym typeface="Glacial Indifference Bold"/>
              </a:rPr>
              <a:t>Our Condition</a:t>
            </a:r>
          </a:p>
        </p:txBody>
      </p:sp>
      <p:sp>
        <p:nvSpPr>
          <p:cNvPr name="TextBox 3" id="3"/>
          <p:cNvSpPr txBox="true"/>
          <p:nvPr/>
        </p:nvSpPr>
        <p:spPr>
          <a:xfrm rot="0">
            <a:off x="306949" y="170631"/>
            <a:ext cx="10482433" cy="316873"/>
          </a:xfrm>
          <a:prstGeom prst="rect">
            <a:avLst/>
          </a:prstGeom>
        </p:spPr>
        <p:txBody>
          <a:bodyPr anchor="t" rtlCol="false" tIns="0" lIns="0" bIns="0" rIns="0">
            <a:spAutoFit/>
          </a:bodyPr>
          <a:lstStyle/>
          <a:p>
            <a:pPr algn="l">
              <a:lnSpc>
                <a:spcPts val="2356"/>
              </a:lnSpc>
            </a:pPr>
            <a:r>
              <a:rPr lang="en-US" sz="2480" b="true">
                <a:solidFill>
                  <a:srgbClr val="2A4463"/>
                </a:solidFill>
                <a:latin typeface="Glacial Indifference Bold"/>
                <a:ea typeface="Glacial Indifference Bold"/>
                <a:cs typeface="Glacial Indifference Bold"/>
                <a:sym typeface="Glacial Indifference Bold"/>
              </a:rPr>
              <a:t>LESSON 1 - REALITY CHECK I </a:t>
            </a:r>
            <a:r>
              <a:rPr lang="en-US" sz="2480" b="true">
                <a:solidFill>
                  <a:srgbClr val="DF5C4E"/>
                </a:solidFill>
                <a:latin typeface="Glacial Indifference Bold"/>
                <a:ea typeface="Glacial Indifference Bold"/>
                <a:cs typeface="Glacial Indifference Bold"/>
                <a:sym typeface="Glacial Indifference Bold"/>
              </a:rPr>
              <a:t>SUNDAY</a:t>
            </a:r>
          </a:p>
        </p:txBody>
      </p:sp>
      <p:sp>
        <p:nvSpPr>
          <p:cNvPr name="AutoShape 4" id="4"/>
          <p:cNvSpPr/>
          <p:nvPr/>
        </p:nvSpPr>
        <p:spPr>
          <a:xfrm>
            <a:off x="306949" y="874799"/>
            <a:ext cx="1132438" cy="0"/>
          </a:xfrm>
          <a:prstGeom prst="line">
            <a:avLst/>
          </a:prstGeom>
          <a:ln cap="flat" w="9525">
            <a:solidFill>
              <a:srgbClr val="00434D"/>
            </a:solidFill>
            <a:prstDash val="solid"/>
            <a:headEnd type="none" len="sm" w="sm"/>
            <a:tailEnd type="none" len="sm" w="sm"/>
          </a:ln>
        </p:spPr>
      </p:sp>
      <p:grpSp>
        <p:nvGrpSpPr>
          <p:cNvPr name="Group 5" id="5"/>
          <p:cNvGrpSpPr/>
          <p:nvPr/>
        </p:nvGrpSpPr>
        <p:grpSpPr>
          <a:xfrm rot="0">
            <a:off x="-154316" y="1758530"/>
            <a:ext cx="5105394" cy="696514"/>
            <a:chOff x="0" y="0"/>
            <a:chExt cx="1727163" cy="235632"/>
          </a:xfrm>
        </p:grpSpPr>
        <p:sp>
          <p:nvSpPr>
            <p:cNvPr name="Freeform 6" id="6"/>
            <p:cNvSpPr/>
            <p:nvPr/>
          </p:nvSpPr>
          <p:spPr>
            <a:xfrm flipH="false" flipV="false" rot="0">
              <a:off x="0" y="0"/>
              <a:ext cx="1727163" cy="235632"/>
            </a:xfrm>
            <a:custGeom>
              <a:avLst/>
              <a:gdLst/>
              <a:ahLst/>
              <a:cxnLst/>
              <a:rect r="r" b="b" t="t" l="l"/>
              <a:pathLst>
                <a:path h="235632" w="1727163">
                  <a:moveTo>
                    <a:pt x="0" y="0"/>
                  </a:moveTo>
                  <a:lnTo>
                    <a:pt x="1727163" y="0"/>
                  </a:lnTo>
                  <a:lnTo>
                    <a:pt x="1727163" y="235632"/>
                  </a:lnTo>
                  <a:lnTo>
                    <a:pt x="0" y="235632"/>
                  </a:lnTo>
                  <a:close/>
                </a:path>
              </a:pathLst>
            </a:custGeom>
            <a:solidFill>
              <a:srgbClr val="00434D">
                <a:alpha val="30980"/>
              </a:srgbClr>
            </a:solidFill>
          </p:spPr>
        </p:sp>
      </p:grpSp>
      <p:sp>
        <p:nvSpPr>
          <p:cNvPr name="TextBox 7" id="7"/>
          <p:cNvSpPr txBox="true"/>
          <p:nvPr/>
        </p:nvSpPr>
        <p:spPr>
          <a:xfrm rot="0">
            <a:off x="183417" y="1422325"/>
            <a:ext cx="3687294" cy="1032720"/>
          </a:xfrm>
          <a:prstGeom prst="rect">
            <a:avLst/>
          </a:prstGeom>
        </p:spPr>
        <p:txBody>
          <a:bodyPr anchor="t" rtlCol="false" tIns="0" lIns="0" bIns="0" rIns="0">
            <a:spAutoFit/>
          </a:bodyPr>
          <a:lstStyle/>
          <a:p>
            <a:pPr algn="l">
              <a:lnSpc>
                <a:spcPts val="7575"/>
              </a:lnSpc>
            </a:pPr>
            <a:r>
              <a:rPr lang="en-US" sz="8416" b="true">
                <a:solidFill>
                  <a:srgbClr val="00434D"/>
                </a:solidFill>
                <a:latin typeface="Glacial Indifference Bold"/>
                <a:ea typeface="Glacial Indifference Bold"/>
                <a:cs typeface="Glacial Indifference Bold"/>
                <a:sym typeface="Glacial Indifference Bold"/>
              </a:rPr>
              <a:t>Gospel </a:t>
            </a:r>
          </a:p>
        </p:txBody>
      </p:sp>
      <p:sp>
        <p:nvSpPr>
          <p:cNvPr name="TextBox 8" id="8"/>
          <p:cNvSpPr txBox="true"/>
          <p:nvPr/>
        </p:nvSpPr>
        <p:spPr>
          <a:xfrm rot="0">
            <a:off x="183417" y="2616970"/>
            <a:ext cx="10452216" cy="2880023"/>
          </a:xfrm>
          <a:prstGeom prst="rect">
            <a:avLst/>
          </a:prstGeom>
        </p:spPr>
        <p:txBody>
          <a:bodyPr anchor="t" rtlCol="false" tIns="0" lIns="0" bIns="0" rIns="0">
            <a:spAutoFit/>
          </a:bodyPr>
          <a:lstStyle/>
          <a:p>
            <a:pPr algn="l">
              <a:lnSpc>
                <a:spcPts val="3254"/>
              </a:lnSpc>
            </a:pPr>
            <a:r>
              <a:rPr lang="en-US" sz="2734" b="true">
                <a:solidFill>
                  <a:srgbClr val="00434D"/>
                </a:solidFill>
                <a:latin typeface="Glacial Indifference Bold"/>
                <a:ea typeface="Glacial Indifference Bold"/>
                <a:cs typeface="Glacial Indifference Bold"/>
                <a:sym typeface="Glacial Indifference Bold"/>
              </a:rPr>
              <a:t>God wanted to save everyone, yet He cannot save those who DO NOT CHOOSE TO BE SAVED by Him. God needs our choice to go back to Him, but all God can do is to invite us, but NEVER FORCE US.</a:t>
            </a:r>
          </a:p>
          <a:p>
            <a:pPr algn="l">
              <a:lnSpc>
                <a:spcPts val="3254"/>
              </a:lnSpc>
            </a:pPr>
            <a:r>
              <a:rPr lang="en-US" sz="2734" b="true">
                <a:solidFill>
                  <a:srgbClr val="00434D"/>
                </a:solidFill>
                <a:latin typeface="Glacial Indifference Bold"/>
                <a:ea typeface="Glacial Indifference Bold"/>
                <a:cs typeface="Glacial Indifference Bold"/>
                <a:sym typeface="Glacial Indifference Bold"/>
              </a:rPr>
              <a:t>“Draw near to God, and He will draw near to you.” — James 4:8</a:t>
            </a:r>
          </a:p>
          <a:p>
            <a:pPr algn="l">
              <a:lnSpc>
                <a:spcPts val="3254"/>
              </a:lnSpc>
            </a:pPr>
            <a:r>
              <a:rPr lang="en-US" sz="2734" b="true">
                <a:solidFill>
                  <a:srgbClr val="00434D"/>
                </a:solidFill>
                <a:latin typeface="Glacial Indifference Bold"/>
                <a:ea typeface="Glacial Indifference Bold"/>
                <a:cs typeface="Glacial Indifference Bold"/>
                <a:sym typeface="Glacial Indifference Bold"/>
              </a:rPr>
              <a:t>“Return to Me, and I will return to you.” — Malachi 3:7</a:t>
            </a:r>
          </a:p>
          <a:p>
            <a:pPr algn="l">
              <a:lnSpc>
                <a:spcPts val="3254"/>
              </a:lnSpc>
            </a:pPr>
            <a:r>
              <a:rPr lang="en-US" sz="2734" b="true">
                <a:solidFill>
                  <a:srgbClr val="00434D"/>
                </a:solidFill>
                <a:latin typeface="Glacial Indifference Bold"/>
                <a:ea typeface="Glacial Indifference Bold"/>
                <a:cs typeface="Glacial Indifference Bold"/>
                <a:sym typeface="Glacial Indifference Bold"/>
              </a:rPr>
              <a:t>“Behold, I stand at the door and knock.” — Revelation 3:20</a:t>
            </a:r>
          </a:p>
        </p:txBody>
      </p:sp>
      <p:sp>
        <p:nvSpPr>
          <p:cNvPr name="TextBox 9" id="9"/>
          <p:cNvSpPr txBox="true"/>
          <p:nvPr/>
        </p:nvSpPr>
        <p:spPr>
          <a:xfrm rot="0">
            <a:off x="3870712" y="1565804"/>
            <a:ext cx="3777675" cy="889240"/>
          </a:xfrm>
          <a:prstGeom prst="rect">
            <a:avLst/>
          </a:prstGeom>
        </p:spPr>
        <p:txBody>
          <a:bodyPr anchor="t" rtlCol="false" tIns="0" lIns="0" bIns="0" rIns="0">
            <a:spAutoFit/>
          </a:bodyPr>
          <a:lstStyle/>
          <a:p>
            <a:pPr algn="l">
              <a:lnSpc>
                <a:spcPts val="6549"/>
              </a:lnSpc>
            </a:pPr>
            <a:r>
              <a:rPr lang="en-US" sz="7277" b="true">
                <a:solidFill>
                  <a:srgbClr val="00434D"/>
                </a:solidFill>
                <a:latin typeface="Glacial Indifference Bold"/>
                <a:ea typeface="Glacial Indifference Bold"/>
                <a:cs typeface="Glacial Indifference Bold"/>
                <a:sym typeface="Glacial Indifference Bold"/>
              </a:rPr>
              <a:t>THEMES</a:t>
            </a:r>
          </a:p>
        </p:txBody>
      </p:sp>
      <p:grpSp>
        <p:nvGrpSpPr>
          <p:cNvPr name="Group 10" id="10"/>
          <p:cNvGrpSpPr/>
          <p:nvPr/>
        </p:nvGrpSpPr>
        <p:grpSpPr>
          <a:xfrm rot="0">
            <a:off x="-154316" y="5900645"/>
            <a:ext cx="5105394" cy="696514"/>
            <a:chOff x="0" y="0"/>
            <a:chExt cx="1727163" cy="235632"/>
          </a:xfrm>
        </p:grpSpPr>
        <p:sp>
          <p:nvSpPr>
            <p:cNvPr name="Freeform 11" id="11"/>
            <p:cNvSpPr/>
            <p:nvPr/>
          </p:nvSpPr>
          <p:spPr>
            <a:xfrm flipH="false" flipV="false" rot="0">
              <a:off x="0" y="0"/>
              <a:ext cx="1727163" cy="235632"/>
            </a:xfrm>
            <a:custGeom>
              <a:avLst/>
              <a:gdLst/>
              <a:ahLst/>
              <a:cxnLst/>
              <a:rect r="r" b="b" t="t" l="l"/>
              <a:pathLst>
                <a:path h="235632" w="1727163">
                  <a:moveTo>
                    <a:pt x="0" y="0"/>
                  </a:moveTo>
                  <a:lnTo>
                    <a:pt x="1727163" y="0"/>
                  </a:lnTo>
                  <a:lnTo>
                    <a:pt x="1727163" y="235632"/>
                  </a:lnTo>
                  <a:lnTo>
                    <a:pt x="0" y="235632"/>
                  </a:lnTo>
                  <a:close/>
                </a:path>
              </a:pathLst>
            </a:custGeom>
            <a:solidFill>
              <a:srgbClr val="00434D">
                <a:alpha val="30980"/>
              </a:srgbClr>
            </a:solidFill>
          </p:spPr>
        </p:sp>
      </p:grpSp>
      <p:sp>
        <p:nvSpPr>
          <p:cNvPr name="TextBox 12" id="12"/>
          <p:cNvSpPr txBox="true"/>
          <p:nvPr/>
        </p:nvSpPr>
        <p:spPr>
          <a:xfrm rot="0">
            <a:off x="183417" y="5564440"/>
            <a:ext cx="3687294" cy="1032720"/>
          </a:xfrm>
          <a:prstGeom prst="rect">
            <a:avLst/>
          </a:prstGeom>
        </p:spPr>
        <p:txBody>
          <a:bodyPr anchor="t" rtlCol="false" tIns="0" lIns="0" bIns="0" rIns="0">
            <a:spAutoFit/>
          </a:bodyPr>
          <a:lstStyle/>
          <a:p>
            <a:pPr algn="l">
              <a:lnSpc>
                <a:spcPts val="7575"/>
              </a:lnSpc>
            </a:pPr>
            <a:r>
              <a:rPr lang="en-US" sz="8416" b="true">
                <a:solidFill>
                  <a:srgbClr val="00434D"/>
                </a:solidFill>
                <a:latin typeface="Glacial Indifference Bold"/>
                <a:ea typeface="Glacial Indifference Bold"/>
                <a:cs typeface="Glacial Indifference Bold"/>
                <a:sym typeface="Glacial Indifference Bold"/>
              </a:rPr>
              <a:t>Gospel </a:t>
            </a:r>
          </a:p>
        </p:txBody>
      </p:sp>
      <p:sp>
        <p:nvSpPr>
          <p:cNvPr name="TextBox 13" id="13"/>
          <p:cNvSpPr txBox="true"/>
          <p:nvPr/>
        </p:nvSpPr>
        <p:spPr>
          <a:xfrm rot="0">
            <a:off x="183417" y="6768610"/>
            <a:ext cx="10452216" cy="2976035"/>
          </a:xfrm>
          <a:prstGeom prst="rect">
            <a:avLst/>
          </a:prstGeom>
        </p:spPr>
        <p:txBody>
          <a:bodyPr anchor="t" rtlCol="false" tIns="0" lIns="0" bIns="0" rIns="0">
            <a:spAutoFit/>
          </a:bodyPr>
          <a:lstStyle/>
          <a:p>
            <a:pPr algn="l">
              <a:lnSpc>
                <a:spcPts val="3968"/>
              </a:lnSpc>
            </a:pPr>
            <a:r>
              <a:rPr lang="en-US" sz="3334" b="true">
                <a:solidFill>
                  <a:srgbClr val="00434D"/>
                </a:solidFill>
                <a:latin typeface="Glacial Indifference Bold"/>
                <a:ea typeface="Glacial Indifference Bold"/>
                <a:cs typeface="Glacial Indifference Bold"/>
                <a:sym typeface="Glacial Indifference Bold"/>
              </a:rPr>
              <a:t>Even in our lukewarmness, Christ speaks not to condemn, but to call us back in love. God will never be tired of calling us back. He is not surprised by our lukewarmness. He totally understands our wayward hearts. God sees our true condition, yet still invites us to return and renew our relationship with Him.</a:t>
            </a:r>
          </a:p>
        </p:txBody>
      </p:sp>
      <p:sp>
        <p:nvSpPr>
          <p:cNvPr name="TextBox 14" id="14"/>
          <p:cNvSpPr txBox="true"/>
          <p:nvPr/>
        </p:nvSpPr>
        <p:spPr>
          <a:xfrm rot="0">
            <a:off x="3870712" y="5564440"/>
            <a:ext cx="2361357" cy="1032720"/>
          </a:xfrm>
          <a:prstGeom prst="rect">
            <a:avLst/>
          </a:prstGeom>
        </p:spPr>
        <p:txBody>
          <a:bodyPr anchor="t" rtlCol="false" tIns="0" lIns="0" bIns="0" rIns="0">
            <a:spAutoFit/>
          </a:bodyPr>
          <a:lstStyle/>
          <a:p>
            <a:pPr algn="l">
              <a:lnSpc>
                <a:spcPts val="7575"/>
              </a:lnSpc>
            </a:pPr>
            <a:r>
              <a:rPr lang="en-US" sz="8416" b="true">
                <a:solidFill>
                  <a:srgbClr val="00434D"/>
                </a:solidFill>
                <a:latin typeface="Glacial Indifference Bold"/>
                <a:ea typeface="Glacial Indifference Bold"/>
                <a:cs typeface="Glacial Indifference Bold"/>
                <a:sym typeface="Glacial Indifference Bold"/>
              </a:rPr>
              <a:t>LIFE</a:t>
            </a:r>
          </a:p>
        </p:txBody>
      </p:sp>
    </p:spTree>
  </p:cSld>
  <p:clrMapOvr>
    <a:masterClrMapping/>
  </p:clrMapOvr>
</p:sld>
</file>

<file path=ppt/slides/slide8.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AutoShape 2" id="2"/>
          <p:cNvSpPr/>
          <p:nvPr/>
        </p:nvSpPr>
        <p:spPr>
          <a:xfrm rot="0">
            <a:off x="306949" y="870036"/>
            <a:ext cx="1132438" cy="0"/>
          </a:xfrm>
          <a:prstGeom prst="line">
            <a:avLst/>
          </a:prstGeom>
          <a:ln cap="flat" w="9525">
            <a:solidFill>
              <a:srgbClr val="00434D"/>
            </a:solidFill>
            <a:prstDash val="solid"/>
            <a:headEnd type="none" len="sm" w="sm"/>
            <a:tailEnd type="none" len="sm" w="sm"/>
          </a:ln>
        </p:spPr>
      </p:sp>
      <p:grpSp>
        <p:nvGrpSpPr>
          <p:cNvPr name="Group 3" id="3"/>
          <p:cNvGrpSpPr/>
          <p:nvPr/>
        </p:nvGrpSpPr>
        <p:grpSpPr>
          <a:xfrm rot="0">
            <a:off x="1907750" y="874799"/>
            <a:ext cx="9065050" cy="496714"/>
            <a:chOff x="0" y="0"/>
            <a:chExt cx="3066722" cy="168039"/>
          </a:xfrm>
        </p:grpSpPr>
        <p:sp>
          <p:nvSpPr>
            <p:cNvPr name="Freeform 4" id="4"/>
            <p:cNvSpPr/>
            <p:nvPr/>
          </p:nvSpPr>
          <p:spPr>
            <a:xfrm flipH="false" flipV="false" rot="0">
              <a:off x="0" y="0"/>
              <a:ext cx="3066722" cy="168039"/>
            </a:xfrm>
            <a:custGeom>
              <a:avLst/>
              <a:gdLst/>
              <a:ahLst/>
              <a:cxnLst/>
              <a:rect r="r" b="b" t="t" l="l"/>
              <a:pathLst>
                <a:path h="168039" w="3066722">
                  <a:moveTo>
                    <a:pt x="0" y="0"/>
                  </a:moveTo>
                  <a:lnTo>
                    <a:pt x="3066722" y="0"/>
                  </a:lnTo>
                  <a:lnTo>
                    <a:pt x="3066722" y="168039"/>
                  </a:lnTo>
                  <a:lnTo>
                    <a:pt x="0" y="168039"/>
                  </a:lnTo>
                  <a:close/>
                </a:path>
              </a:pathLst>
            </a:custGeom>
            <a:solidFill>
              <a:srgbClr val="EF6C2B">
                <a:alpha val="30980"/>
              </a:srgbClr>
            </a:solidFill>
          </p:spPr>
        </p:sp>
      </p:grpSp>
      <p:sp>
        <p:nvSpPr>
          <p:cNvPr name="TextBox 5" id="5"/>
          <p:cNvSpPr txBox="true"/>
          <p:nvPr/>
        </p:nvSpPr>
        <p:spPr>
          <a:xfrm rot="0">
            <a:off x="1907750" y="966625"/>
            <a:ext cx="9065050" cy="494036"/>
          </a:xfrm>
          <a:prstGeom prst="rect">
            <a:avLst/>
          </a:prstGeom>
        </p:spPr>
        <p:txBody>
          <a:bodyPr anchor="t" rtlCol="false" tIns="0" lIns="0" bIns="0" rIns="0">
            <a:spAutoFit/>
          </a:bodyPr>
          <a:lstStyle/>
          <a:p>
            <a:pPr algn="r">
              <a:lnSpc>
                <a:spcPts val="3463"/>
              </a:lnSpc>
            </a:pPr>
            <a:r>
              <a:rPr lang="en-US" b="true" sz="4440">
                <a:solidFill>
                  <a:srgbClr val="00434D"/>
                </a:solidFill>
                <a:latin typeface="Glacial Indifference Bold"/>
                <a:ea typeface="Glacial Indifference Bold"/>
                <a:cs typeface="Glacial Indifference Bold"/>
                <a:sym typeface="Glacial Indifference Bold"/>
              </a:rPr>
              <a:t>ANSWER TO THE MAIN QUESTIONS</a:t>
            </a:r>
          </a:p>
        </p:txBody>
      </p:sp>
      <p:sp>
        <p:nvSpPr>
          <p:cNvPr name="AutoShape 6" id="6"/>
          <p:cNvSpPr/>
          <p:nvPr/>
        </p:nvSpPr>
        <p:spPr>
          <a:xfrm>
            <a:off x="6544063" y="1427185"/>
            <a:ext cx="4245319" cy="0"/>
          </a:xfrm>
          <a:prstGeom prst="line">
            <a:avLst/>
          </a:prstGeom>
          <a:ln cap="rnd" w="28575">
            <a:solidFill>
              <a:srgbClr val="00434D"/>
            </a:solidFill>
            <a:prstDash val="solid"/>
            <a:headEnd type="none" len="sm" w="sm"/>
            <a:tailEnd type="none" len="sm" w="sm"/>
          </a:ln>
        </p:spPr>
      </p:sp>
      <p:sp>
        <p:nvSpPr>
          <p:cNvPr name="TextBox 7" id="7"/>
          <p:cNvSpPr txBox="true"/>
          <p:nvPr/>
        </p:nvSpPr>
        <p:spPr>
          <a:xfrm rot="0">
            <a:off x="192870" y="2177446"/>
            <a:ext cx="10444164" cy="1060193"/>
          </a:xfrm>
          <a:prstGeom prst="rect">
            <a:avLst/>
          </a:prstGeom>
        </p:spPr>
        <p:txBody>
          <a:bodyPr anchor="t" rtlCol="false" tIns="0" lIns="0" bIns="0" rIns="0">
            <a:spAutoFit/>
          </a:bodyPr>
          <a:lstStyle/>
          <a:p>
            <a:pPr algn="l">
              <a:lnSpc>
                <a:spcPts val="2768"/>
              </a:lnSpc>
            </a:pPr>
            <a:r>
              <a:rPr lang="en-US" sz="3076" b="true">
                <a:solidFill>
                  <a:srgbClr val="DF5C4E"/>
                </a:solidFill>
                <a:latin typeface="Glacial Indifference Bold"/>
                <a:ea typeface="Glacial Indifference Bold"/>
                <a:cs typeface="Glacial Indifference Bold"/>
                <a:sym typeface="Glacial Indifference Bold"/>
              </a:rPr>
              <a:t>Q: If you find it painful to look at yourself and your own spiritual condition, what hope is offered you in these verses for today?</a:t>
            </a:r>
          </a:p>
        </p:txBody>
      </p:sp>
      <p:sp>
        <p:nvSpPr>
          <p:cNvPr name="TextBox 8" id="8"/>
          <p:cNvSpPr txBox="true"/>
          <p:nvPr/>
        </p:nvSpPr>
        <p:spPr>
          <a:xfrm rot="0">
            <a:off x="149267" y="3885338"/>
            <a:ext cx="1758683" cy="374393"/>
          </a:xfrm>
          <a:prstGeom prst="rect">
            <a:avLst/>
          </a:prstGeom>
        </p:spPr>
        <p:txBody>
          <a:bodyPr anchor="t" rtlCol="false" tIns="0" lIns="0" bIns="0" rIns="0">
            <a:spAutoFit/>
          </a:bodyPr>
          <a:lstStyle/>
          <a:p>
            <a:pPr algn="l">
              <a:lnSpc>
                <a:spcPts val="2768"/>
              </a:lnSpc>
            </a:pPr>
            <a:r>
              <a:rPr lang="en-US" b="true" sz="3076">
                <a:solidFill>
                  <a:srgbClr val="00434D"/>
                </a:solidFill>
                <a:latin typeface="Glacial Indifference Bold"/>
                <a:ea typeface="Glacial Indifference Bold"/>
                <a:cs typeface="Glacial Indifference Bold"/>
                <a:sym typeface="Glacial Indifference Bold"/>
              </a:rPr>
              <a:t>ANSWER:</a:t>
            </a:r>
          </a:p>
        </p:txBody>
      </p:sp>
      <p:sp>
        <p:nvSpPr>
          <p:cNvPr name="TextBox 9" id="9"/>
          <p:cNvSpPr txBox="true"/>
          <p:nvPr/>
        </p:nvSpPr>
        <p:spPr>
          <a:xfrm rot="0">
            <a:off x="600867" y="4526431"/>
            <a:ext cx="10036167" cy="6029776"/>
          </a:xfrm>
          <a:prstGeom prst="rect">
            <a:avLst/>
          </a:prstGeom>
        </p:spPr>
        <p:txBody>
          <a:bodyPr anchor="t" rtlCol="false" tIns="0" lIns="0" bIns="0" rIns="0">
            <a:spAutoFit/>
          </a:bodyPr>
          <a:lstStyle/>
          <a:p>
            <a:pPr algn="l">
              <a:lnSpc>
                <a:spcPts val="3208"/>
              </a:lnSpc>
            </a:pPr>
            <a:r>
              <a:rPr lang="en-US" sz="3176" b="true">
                <a:solidFill>
                  <a:srgbClr val="00434D"/>
                </a:solidFill>
                <a:latin typeface="Glacial Indifference Bold"/>
                <a:ea typeface="Glacial Indifference Bold"/>
                <a:cs typeface="Glacial Indifference Bold"/>
                <a:sym typeface="Glacial Indifference Bold"/>
              </a:rPr>
              <a:t>Many religious statements scare us of our lukewarm condition, and then manipulate our decisions, by making us scared of our condition, and so we run to God out of the fear of missing the mark. </a:t>
            </a:r>
          </a:p>
          <a:p>
            <a:pPr algn="l">
              <a:lnSpc>
                <a:spcPts val="3208"/>
              </a:lnSpc>
            </a:pPr>
          </a:p>
          <a:p>
            <a:pPr algn="l">
              <a:lnSpc>
                <a:spcPts val="3208"/>
              </a:lnSpc>
            </a:pPr>
            <a:r>
              <a:rPr lang="en-US" sz="3176" b="true">
                <a:solidFill>
                  <a:srgbClr val="00434D"/>
                </a:solidFill>
                <a:latin typeface="Glacial Indifference Bold"/>
                <a:ea typeface="Glacial Indifference Bold"/>
                <a:cs typeface="Glacial Indifference Bold"/>
                <a:sym typeface="Glacial Indifference Bold"/>
              </a:rPr>
              <a:t>However, </a:t>
            </a:r>
            <a:r>
              <a:rPr lang="en-US" sz="3176" b="true">
                <a:solidFill>
                  <a:srgbClr val="00434D"/>
                </a:solidFill>
                <a:latin typeface="Glacial Indifference Bold"/>
                <a:ea typeface="Glacial Indifference Bold"/>
                <a:cs typeface="Glacial Indifference Bold"/>
                <a:sym typeface="Glacial Indifference Bold"/>
              </a:rPr>
              <a:t>Christ’s correction is rooted in love, not rejection, not condemnation.</a:t>
            </a:r>
          </a:p>
          <a:p>
            <a:pPr algn="l">
              <a:lnSpc>
                <a:spcPts val="3208"/>
              </a:lnSpc>
            </a:pPr>
          </a:p>
          <a:p>
            <a:pPr algn="l">
              <a:lnSpc>
                <a:spcPts val="3208"/>
              </a:lnSpc>
            </a:pPr>
            <a:r>
              <a:rPr lang="en-US" sz="3176" b="true">
                <a:solidFill>
                  <a:srgbClr val="00434D"/>
                </a:solidFill>
                <a:latin typeface="Glacial Indifference Bold"/>
                <a:ea typeface="Glacial Indifference Bold"/>
                <a:cs typeface="Glacial Indifference Bold"/>
                <a:sym typeface="Glacial Indifference Bold"/>
              </a:rPr>
              <a:t>He does not turn away, He draws near and invites us back.</a:t>
            </a:r>
          </a:p>
          <a:p>
            <a:pPr algn="l">
              <a:lnSpc>
                <a:spcPts val="3208"/>
              </a:lnSpc>
            </a:pPr>
          </a:p>
          <a:p>
            <a:pPr algn="l">
              <a:lnSpc>
                <a:spcPts val="3208"/>
              </a:lnSpc>
            </a:pPr>
            <a:r>
              <a:rPr lang="en-US" sz="3176" b="true">
                <a:solidFill>
                  <a:srgbClr val="00434D"/>
                </a:solidFill>
                <a:latin typeface="Glacial Indifference Bold"/>
                <a:ea typeface="Glacial Indifference Bold"/>
                <a:cs typeface="Glacial Indifference Bold"/>
                <a:sym typeface="Glacial Indifference Bold"/>
              </a:rPr>
              <a:t>Our weakness does not close the door to God. Instead, it becomes the very reason He knocks, waits, and restores.</a:t>
            </a:r>
          </a:p>
          <a:p>
            <a:pPr algn="l">
              <a:lnSpc>
                <a:spcPts val="3208"/>
              </a:lnSpc>
            </a:pPr>
          </a:p>
        </p:txBody>
      </p:sp>
      <p:sp>
        <p:nvSpPr>
          <p:cNvPr name="TextBox 10" id="10"/>
          <p:cNvSpPr txBox="true"/>
          <p:nvPr/>
        </p:nvSpPr>
        <p:spPr>
          <a:xfrm rot="0">
            <a:off x="306949" y="539248"/>
            <a:ext cx="10330085" cy="306331"/>
          </a:xfrm>
          <a:prstGeom prst="rect">
            <a:avLst/>
          </a:prstGeom>
        </p:spPr>
        <p:txBody>
          <a:bodyPr anchor="t" rtlCol="false" tIns="0" lIns="0" bIns="0" rIns="0">
            <a:spAutoFit/>
          </a:bodyPr>
          <a:lstStyle/>
          <a:p>
            <a:pPr algn="l">
              <a:lnSpc>
                <a:spcPts val="2286"/>
              </a:lnSpc>
            </a:pPr>
            <a:r>
              <a:rPr lang="en-US" sz="2540" b="true">
                <a:solidFill>
                  <a:srgbClr val="DF5C4E"/>
                </a:solidFill>
                <a:latin typeface="Glacial Indifference Bold"/>
                <a:ea typeface="Glacial Indifference Bold"/>
                <a:cs typeface="Glacial Indifference Bold"/>
                <a:sym typeface="Glacial Indifference Bold"/>
              </a:rPr>
              <a:t>Our Condition</a:t>
            </a:r>
          </a:p>
        </p:txBody>
      </p:sp>
      <p:sp>
        <p:nvSpPr>
          <p:cNvPr name="TextBox 11" id="11"/>
          <p:cNvSpPr txBox="true"/>
          <p:nvPr/>
        </p:nvSpPr>
        <p:spPr>
          <a:xfrm rot="0">
            <a:off x="306949" y="184274"/>
            <a:ext cx="10482433" cy="316873"/>
          </a:xfrm>
          <a:prstGeom prst="rect">
            <a:avLst/>
          </a:prstGeom>
        </p:spPr>
        <p:txBody>
          <a:bodyPr anchor="t" rtlCol="false" tIns="0" lIns="0" bIns="0" rIns="0">
            <a:spAutoFit/>
          </a:bodyPr>
          <a:lstStyle/>
          <a:p>
            <a:pPr algn="l">
              <a:lnSpc>
                <a:spcPts val="2356"/>
              </a:lnSpc>
            </a:pPr>
            <a:r>
              <a:rPr lang="en-US" sz="2480" b="true">
                <a:solidFill>
                  <a:srgbClr val="59101E"/>
                </a:solidFill>
                <a:latin typeface="Glacial Indifference Bold"/>
                <a:ea typeface="Glacial Indifference Bold"/>
                <a:cs typeface="Glacial Indifference Bold"/>
                <a:sym typeface="Glacial Indifference Bold"/>
              </a:rPr>
              <a:t>LESSON 1 - REALITY CHECK </a:t>
            </a:r>
            <a:r>
              <a:rPr lang="en-US" sz="2480" b="true">
                <a:solidFill>
                  <a:srgbClr val="2A4463"/>
                </a:solidFill>
                <a:latin typeface="Glacial Indifference Bold"/>
                <a:ea typeface="Glacial Indifference Bold"/>
                <a:cs typeface="Glacial Indifference Bold"/>
                <a:sym typeface="Glacial Indifference Bold"/>
              </a:rPr>
              <a:t>I</a:t>
            </a:r>
            <a:r>
              <a:rPr lang="en-US" sz="2480" b="true">
                <a:solidFill>
                  <a:srgbClr val="59101E"/>
                </a:solidFill>
                <a:latin typeface="Glacial Indifference Bold"/>
                <a:ea typeface="Glacial Indifference Bold"/>
                <a:cs typeface="Glacial Indifference Bold"/>
                <a:sym typeface="Glacial Indifference Bold"/>
              </a:rPr>
              <a:t> </a:t>
            </a:r>
            <a:r>
              <a:rPr lang="en-US" sz="2480" b="true">
                <a:solidFill>
                  <a:srgbClr val="DF5C4E"/>
                </a:solidFill>
                <a:latin typeface="Glacial Indifference Bold"/>
                <a:ea typeface="Glacial Indifference Bold"/>
                <a:cs typeface="Glacial Indifference Bold"/>
                <a:sym typeface="Glacial Indifference Bold"/>
              </a:rPr>
              <a:t>SUNDAY</a:t>
            </a:r>
          </a:p>
        </p:txBody>
      </p:sp>
    </p:spTree>
  </p:cSld>
  <p:clrMapOvr>
    <a:masterClrMapping/>
  </p:clrMapOvr>
</p:sld>
</file>

<file path=ppt/slides/slide9.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306949" y="525605"/>
            <a:ext cx="6169622" cy="306331"/>
          </a:xfrm>
          <a:prstGeom prst="rect">
            <a:avLst/>
          </a:prstGeom>
        </p:spPr>
        <p:txBody>
          <a:bodyPr anchor="t" rtlCol="false" tIns="0" lIns="0" bIns="0" rIns="0">
            <a:spAutoFit/>
          </a:bodyPr>
          <a:lstStyle/>
          <a:p>
            <a:pPr algn="l">
              <a:lnSpc>
                <a:spcPts val="2286"/>
              </a:lnSpc>
            </a:pPr>
            <a:r>
              <a:rPr lang="en-US" sz="2540" b="true">
                <a:solidFill>
                  <a:srgbClr val="DF5C4E"/>
                </a:solidFill>
                <a:latin typeface="Glacial Indifference Bold"/>
                <a:ea typeface="Glacial Indifference Bold"/>
                <a:cs typeface="Glacial Indifference Bold"/>
                <a:sym typeface="Glacial Indifference Bold"/>
              </a:rPr>
              <a:t>Rebuke, Repent, and Reward</a:t>
            </a:r>
          </a:p>
        </p:txBody>
      </p:sp>
      <p:sp>
        <p:nvSpPr>
          <p:cNvPr name="TextBox 3" id="3"/>
          <p:cNvSpPr txBox="true"/>
          <p:nvPr/>
        </p:nvSpPr>
        <p:spPr>
          <a:xfrm rot="0">
            <a:off x="306949" y="170631"/>
            <a:ext cx="10482433" cy="316873"/>
          </a:xfrm>
          <a:prstGeom prst="rect">
            <a:avLst/>
          </a:prstGeom>
        </p:spPr>
        <p:txBody>
          <a:bodyPr anchor="t" rtlCol="false" tIns="0" lIns="0" bIns="0" rIns="0">
            <a:spAutoFit/>
          </a:bodyPr>
          <a:lstStyle/>
          <a:p>
            <a:pPr algn="l">
              <a:lnSpc>
                <a:spcPts val="2356"/>
              </a:lnSpc>
            </a:pPr>
            <a:r>
              <a:rPr lang="en-US" sz="2480" b="true">
                <a:solidFill>
                  <a:srgbClr val="59101E"/>
                </a:solidFill>
                <a:latin typeface="Glacial Indifference Bold"/>
                <a:ea typeface="Glacial Indifference Bold"/>
                <a:cs typeface="Glacial Indifference Bold"/>
                <a:sym typeface="Glacial Indifference Bold"/>
              </a:rPr>
              <a:t>LESSON 1 - REALITY CHECK </a:t>
            </a:r>
            <a:r>
              <a:rPr lang="en-US" sz="2480" b="true">
                <a:solidFill>
                  <a:srgbClr val="2A4463"/>
                </a:solidFill>
                <a:latin typeface="Glacial Indifference Bold"/>
                <a:ea typeface="Glacial Indifference Bold"/>
                <a:cs typeface="Glacial Indifference Bold"/>
                <a:sym typeface="Glacial Indifference Bold"/>
              </a:rPr>
              <a:t>I</a:t>
            </a:r>
            <a:r>
              <a:rPr lang="en-US" sz="2480" b="true">
                <a:solidFill>
                  <a:srgbClr val="00434D"/>
                </a:solidFill>
                <a:latin typeface="Glacial Indifference Bold"/>
                <a:ea typeface="Glacial Indifference Bold"/>
                <a:cs typeface="Glacial Indifference Bold"/>
                <a:sym typeface="Glacial Indifference Bold"/>
              </a:rPr>
              <a:t> </a:t>
            </a:r>
            <a:r>
              <a:rPr lang="en-US" sz="2480" b="true">
                <a:solidFill>
                  <a:srgbClr val="DF5C4E"/>
                </a:solidFill>
                <a:latin typeface="Glacial Indifference Bold"/>
                <a:ea typeface="Glacial Indifference Bold"/>
                <a:cs typeface="Glacial Indifference Bold"/>
                <a:sym typeface="Glacial Indifference Bold"/>
              </a:rPr>
              <a:t>MONDAY</a:t>
            </a:r>
          </a:p>
        </p:txBody>
      </p:sp>
      <p:sp>
        <p:nvSpPr>
          <p:cNvPr name="AutoShape 4" id="4"/>
          <p:cNvSpPr/>
          <p:nvPr/>
        </p:nvSpPr>
        <p:spPr>
          <a:xfrm>
            <a:off x="0" y="836699"/>
            <a:ext cx="1132438" cy="0"/>
          </a:xfrm>
          <a:prstGeom prst="line">
            <a:avLst/>
          </a:prstGeom>
          <a:ln cap="flat" w="9525">
            <a:solidFill>
              <a:srgbClr val="00434D"/>
            </a:solidFill>
            <a:prstDash val="solid"/>
            <a:headEnd type="none" len="sm" w="sm"/>
            <a:tailEnd type="none" len="sm" w="sm"/>
          </a:ln>
        </p:spPr>
      </p:sp>
      <p:grpSp>
        <p:nvGrpSpPr>
          <p:cNvPr name="Group 5" id="5"/>
          <p:cNvGrpSpPr/>
          <p:nvPr/>
        </p:nvGrpSpPr>
        <p:grpSpPr>
          <a:xfrm rot="0">
            <a:off x="-154316" y="1758530"/>
            <a:ext cx="5105394" cy="696514"/>
            <a:chOff x="0" y="0"/>
            <a:chExt cx="1727163" cy="235632"/>
          </a:xfrm>
        </p:grpSpPr>
        <p:sp>
          <p:nvSpPr>
            <p:cNvPr name="Freeform 6" id="6"/>
            <p:cNvSpPr/>
            <p:nvPr/>
          </p:nvSpPr>
          <p:spPr>
            <a:xfrm flipH="false" flipV="false" rot="0">
              <a:off x="0" y="0"/>
              <a:ext cx="1727163" cy="235632"/>
            </a:xfrm>
            <a:custGeom>
              <a:avLst/>
              <a:gdLst/>
              <a:ahLst/>
              <a:cxnLst/>
              <a:rect r="r" b="b" t="t" l="l"/>
              <a:pathLst>
                <a:path h="235632" w="1727163">
                  <a:moveTo>
                    <a:pt x="0" y="0"/>
                  </a:moveTo>
                  <a:lnTo>
                    <a:pt x="1727163" y="0"/>
                  </a:lnTo>
                  <a:lnTo>
                    <a:pt x="1727163" y="235632"/>
                  </a:lnTo>
                  <a:lnTo>
                    <a:pt x="0" y="235632"/>
                  </a:lnTo>
                  <a:close/>
                </a:path>
              </a:pathLst>
            </a:custGeom>
            <a:solidFill>
              <a:srgbClr val="00434D">
                <a:alpha val="30980"/>
              </a:srgbClr>
            </a:solidFill>
          </p:spPr>
        </p:sp>
      </p:grpSp>
      <p:sp>
        <p:nvSpPr>
          <p:cNvPr name="TextBox 7" id="7"/>
          <p:cNvSpPr txBox="true"/>
          <p:nvPr/>
        </p:nvSpPr>
        <p:spPr>
          <a:xfrm rot="0">
            <a:off x="183417" y="1422325"/>
            <a:ext cx="3687294" cy="1032720"/>
          </a:xfrm>
          <a:prstGeom prst="rect">
            <a:avLst/>
          </a:prstGeom>
        </p:spPr>
        <p:txBody>
          <a:bodyPr anchor="t" rtlCol="false" tIns="0" lIns="0" bIns="0" rIns="0">
            <a:spAutoFit/>
          </a:bodyPr>
          <a:lstStyle/>
          <a:p>
            <a:pPr algn="l">
              <a:lnSpc>
                <a:spcPts val="7575"/>
              </a:lnSpc>
            </a:pPr>
            <a:r>
              <a:rPr lang="en-US" sz="8416" b="true">
                <a:solidFill>
                  <a:srgbClr val="00434D"/>
                </a:solidFill>
                <a:latin typeface="Glacial Indifference Bold"/>
                <a:ea typeface="Glacial Indifference Bold"/>
                <a:cs typeface="Glacial Indifference Bold"/>
                <a:sym typeface="Glacial Indifference Bold"/>
              </a:rPr>
              <a:t>Gospel </a:t>
            </a:r>
          </a:p>
        </p:txBody>
      </p:sp>
      <p:sp>
        <p:nvSpPr>
          <p:cNvPr name="TextBox 8" id="8"/>
          <p:cNvSpPr txBox="true"/>
          <p:nvPr/>
        </p:nvSpPr>
        <p:spPr>
          <a:xfrm rot="0">
            <a:off x="183417" y="2616970"/>
            <a:ext cx="10452216" cy="2470448"/>
          </a:xfrm>
          <a:prstGeom prst="rect">
            <a:avLst/>
          </a:prstGeom>
        </p:spPr>
        <p:txBody>
          <a:bodyPr anchor="t" rtlCol="false" tIns="0" lIns="0" bIns="0" rIns="0">
            <a:spAutoFit/>
          </a:bodyPr>
          <a:lstStyle/>
          <a:p>
            <a:pPr algn="l">
              <a:lnSpc>
                <a:spcPts val="3254"/>
              </a:lnSpc>
            </a:pPr>
            <a:r>
              <a:rPr lang="en-US" sz="2734" b="true">
                <a:solidFill>
                  <a:srgbClr val="00434D"/>
                </a:solidFill>
                <a:latin typeface="Glacial Indifference Bold"/>
                <a:ea typeface="Glacial Indifference Bold"/>
                <a:cs typeface="Glacial Indifference Bold"/>
                <a:sym typeface="Glacial Indifference Bold"/>
              </a:rPr>
              <a:t>rebuke → repentance → relationship → reward.</a:t>
            </a:r>
          </a:p>
          <a:p>
            <a:pPr algn="l">
              <a:lnSpc>
                <a:spcPts val="3254"/>
              </a:lnSpc>
            </a:pPr>
            <a:r>
              <a:rPr lang="en-US" sz="2734" b="true">
                <a:solidFill>
                  <a:srgbClr val="00434D"/>
                </a:solidFill>
                <a:latin typeface="Glacial Indifference Bold"/>
                <a:ea typeface="Glacial Indifference Bold"/>
                <a:cs typeface="Glacial Indifference Bold"/>
                <a:sym typeface="Glacial Indifference Bold"/>
              </a:rPr>
              <a:t>The aspect of RELATIONSHIP should never be missed out. God wants you not because you need to be good and right for Him. But BECAUSE GOD WANTS A RELATIONSHIP WITH YOU. GOD WANTS YOU, NOT JUST YOUR OBEDIENCE AND BEING RIGHT. GOD WANTS YOU SO BAD, BECAUSE YOU ARE GOD’S BELOVED CHILD.</a:t>
            </a:r>
          </a:p>
        </p:txBody>
      </p:sp>
      <p:sp>
        <p:nvSpPr>
          <p:cNvPr name="TextBox 9" id="9"/>
          <p:cNvSpPr txBox="true"/>
          <p:nvPr/>
        </p:nvSpPr>
        <p:spPr>
          <a:xfrm rot="0">
            <a:off x="3870712" y="1565804"/>
            <a:ext cx="3777675" cy="889240"/>
          </a:xfrm>
          <a:prstGeom prst="rect">
            <a:avLst/>
          </a:prstGeom>
        </p:spPr>
        <p:txBody>
          <a:bodyPr anchor="t" rtlCol="false" tIns="0" lIns="0" bIns="0" rIns="0">
            <a:spAutoFit/>
          </a:bodyPr>
          <a:lstStyle/>
          <a:p>
            <a:pPr algn="l">
              <a:lnSpc>
                <a:spcPts val="6549"/>
              </a:lnSpc>
            </a:pPr>
            <a:r>
              <a:rPr lang="en-US" sz="7277" b="true">
                <a:solidFill>
                  <a:srgbClr val="00434D"/>
                </a:solidFill>
                <a:latin typeface="Glacial Indifference Bold"/>
                <a:ea typeface="Glacial Indifference Bold"/>
                <a:cs typeface="Glacial Indifference Bold"/>
                <a:sym typeface="Glacial Indifference Bold"/>
              </a:rPr>
              <a:t>THEMES</a:t>
            </a:r>
          </a:p>
        </p:txBody>
      </p:sp>
      <p:grpSp>
        <p:nvGrpSpPr>
          <p:cNvPr name="Group 10" id="10"/>
          <p:cNvGrpSpPr/>
          <p:nvPr/>
        </p:nvGrpSpPr>
        <p:grpSpPr>
          <a:xfrm rot="0">
            <a:off x="-154316" y="5900645"/>
            <a:ext cx="5105394" cy="696514"/>
            <a:chOff x="0" y="0"/>
            <a:chExt cx="1727163" cy="235632"/>
          </a:xfrm>
        </p:grpSpPr>
        <p:sp>
          <p:nvSpPr>
            <p:cNvPr name="Freeform 11" id="11"/>
            <p:cNvSpPr/>
            <p:nvPr/>
          </p:nvSpPr>
          <p:spPr>
            <a:xfrm flipH="false" flipV="false" rot="0">
              <a:off x="0" y="0"/>
              <a:ext cx="1727163" cy="235632"/>
            </a:xfrm>
            <a:custGeom>
              <a:avLst/>
              <a:gdLst/>
              <a:ahLst/>
              <a:cxnLst/>
              <a:rect r="r" b="b" t="t" l="l"/>
              <a:pathLst>
                <a:path h="235632" w="1727163">
                  <a:moveTo>
                    <a:pt x="0" y="0"/>
                  </a:moveTo>
                  <a:lnTo>
                    <a:pt x="1727163" y="0"/>
                  </a:lnTo>
                  <a:lnTo>
                    <a:pt x="1727163" y="235632"/>
                  </a:lnTo>
                  <a:lnTo>
                    <a:pt x="0" y="235632"/>
                  </a:lnTo>
                  <a:close/>
                </a:path>
              </a:pathLst>
            </a:custGeom>
            <a:solidFill>
              <a:srgbClr val="00434D">
                <a:alpha val="30980"/>
              </a:srgbClr>
            </a:solidFill>
          </p:spPr>
        </p:sp>
      </p:grpSp>
      <p:sp>
        <p:nvSpPr>
          <p:cNvPr name="TextBox 12" id="12"/>
          <p:cNvSpPr txBox="true"/>
          <p:nvPr/>
        </p:nvSpPr>
        <p:spPr>
          <a:xfrm rot="0">
            <a:off x="183417" y="5564440"/>
            <a:ext cx="3687294" cy="1032720"/>
          </a:xfrm>
          <a:prstGeom prst="rect">
            <a:avLst/>
          </a:prstGeom>
        </p:spPr>
        <p:txBody>
          <a:bodyPr anchor="t" rtlCol="false" tIns="0" lIns="0" bIns="0" rIns="0">
            <a:spAutoFit/>
          </a:bodyPr>
          <a:lstStyle/>
          <a:p>
            <a:pPr algn="l">
              <a:lnSpc>
                <a:spcPts val="7575"/>
              </a:lnSpc>
            </a:pPr>
            <a:r>
              <a:rPr lang="en-US" sz="8416" b="true">
                <a:solidFill>
                  <a:srgbClr val="00434D"/>
                </a:solidFill>
                <a:latin typeface="Glacial Indifference Bold"/>
                <a:ea typeface="Glacial Indifference Bold"/>
                <a:cs typeface="Glacial Indifference Bold"/>
                <a:sym typeface="Glacial Indifference Bold"/>
              </a:rPr>
              <a:t>Gospel </a:t>
            </a:r>
          </a:p>
        </p:txBody>
      </p:sp>
      <p:sp>
        <p:nvSpPr>
          <p:cNvPr name="TextBox 13" id="13"/>
          <p:cNvSpPr txBox="true"/>
          <p:nvPr/>
        </p:nvSpPr>
        <p:spPr>
          <a:xfrm rot="0">
            <a:off x="183417" y="6759085"/>
            <a:ext cx="10452216" cy="3289598"/>
          </a:xfrm>
          <a:prstGeom prst="rect">
            <a:avLst/>
          </a:prstGeom>
        </p:spPr>
        <p:txBody>
          <a:bodyPr anchor="t" rtlCol="false" tIns="0" lIns="0" bIns="0" rIns="0">
            <a:spAutoFit/>
          </a:bodyPr>
          <a:lstStyle/>
          <a:p>
            <a:pPr algn="l">
              <a:lnSpc>
                <a:spcPts val="3254"/>
              </a:lnSpc>
            </a:pPr>
            <a:r>
              <a:rPr lang="en-US" sz="2734" b="true">
                <a:solidFill>
                  <a:srgbClr val="00434D"/>
                </a:solidFill>
                <a:latin typeface="Glacial Indifference Bold"/>
                <a:ea typeface="Glacial Indifference Bold"/>
                <a:cs typeface="Glacial Indifference Bold"/>
                <a:sym typeface="Glacial Indifference Bold"/>
              </a:rPr>
              <a:t>In Jesus Christ:</a:t>
            </a:r>
          </a:p>
          <a:p>
            <a:pPr algn="l" marL="590426" indent="-295213" lvl="1">
              <a:lnSpc>
                <a:spcPts val="3254"/>
              </a:lnSpc>
              <a:buFont typeface="Arial"/>
              <a:buChar char="•"/>
            </a:pPr>
            <a:r>
              <a:rPr lang="en-US" b="true" sz="2734">
                <a:solidFill>
                  <a:srgbClr val="00434D"/>
                </a:solidFill>
                <a:latin typeface="Glacial Indifference Bold"/>
                <a:ea typeface="Glacial Indifference Bold"/>
                <a:cs typeface="Glacial Indifference Bold"/>
                <a:sym typeface="Glacial Indifference Bold"/>
              </a:rPr>
              <a:t>rebuke is not rejection</a:t>
            </a:r>
          </a:p>
          <a:p>
            <a:pPr algn="l" marL="590426" indent="-295213" lvl="1">
              <a:lnSpc>
                <a:spcPts val="3254"/>
              </a:lnSpc>
              <a:buFont typeface="Arial"/>
              <a:buChar char="•"/>
            </a:pPr>
            <a:r>
              <a:rPr lang="en-US" b="true" sz="2734">
                <a:solidFill>
                  <a:srgbClr val="00434D"/>
                </a:solidFill>
                <a:latin typeface="Glacial Indifference Bold"/>
                <a:ea typeface="Glacial Indifference Bold"/>
                <a:cs typeface="Glacial Indifference Bold"/>
                <a:sym typeface="Glacial Indifference Bold"/>
              </a:rPr>
              <a:t>correction is not condemnation</a:t>
            </a:r>
          </a:p>
          <a:p>
            <a:pPr algn="l" marL="590426" indent="-295213" lvl="1">
              <a:lnSpc>
                <a:spcPts val="3254"/>
              </a:lnSpc>
              <a:buFont typeface="Arial"/>
              <a:buChar char="•"/>
            </a:pPr>
            <a:r>
              <a:rPr lang="en-US" b="true" sz="2734">
                <a:solidFill>
                  <a:srgbClr val="00434D"/>
                </a:solidFill>
                <a:latin typeface="Glacial Indifference Bold"/>
                <a:ea typeface="Glacial Indifference Bold"/>
                <a:cs typeface="Glacial Indifference Bold"/>
                <a:sym typeface="Glacial Indifference Bold"/>
              </a:rPr>
              <a:t>exposure of sin is an invitation to a deeper relationship</a:t>
            </a:r>
          </a:p>
          <a:p>
            <a:pPr algn="l" marL="590426" indent="-295213" lvl="1">
              <a:lnSpc>
                <a:spcPts val="3254"/>
              </a:lnSpc>
              <a:buFont typeface="Arial"/>
              <a:buChar char="•"/>
            </a:pPr>
            <a:r>
              <a:rPr lang="en-US" b="true" sz="2734">
                <a:solidFill>
                  <a:srgbClr val="00434D"/>
                </a:solidFill>
                <a:latin typeface="Glacial Indifference Bold"/>
                <a:ea typeface="Glacial Indifference Bold"/>
                <a:cs typeface="Glacial Indifference Bold"/>
                <a:sym typeface="Glacial Indifference Bold"/>
              </a:rPr>
              <a:t>He does not walk away from the lukewarm, He knocks at their door. IN OUR LUKEWARMNESS, It is the place where grace begins to work more deeply. GOD REMAINS present, patient, and persistent.</a:t>
            </a:r>
          </a:p>
        </p:txBody>
      </p:sp>
      <p:sp>
        <p:nvSpPr>
          <p:cNvPr name="TextBox 14" id="14"/>
          <p:cNvSpPr txBox="true"/>
          <p:nvPr/>
        </p:nvSpPr>
        <p:spPr>
          <a:xfrm rot="0">
            <a:off x="3870712" y="5564440"/>
            <a:ext cx="2361357" cy="1032720"/>
          </a:xfrm>
          <a:prstGeom prst="rect">
            <a:avLst/>
          </a:prstGeom>
        </p:spPr>
        <p:txBody>
          <a:bodyPr anchor="t" rtlCol="false" tIns="0" lIns="0" bIns="0" rIns="0">
            <a:spAutoFit/>
          </a:bodyPr>
          <a:lstStyle/>
          <a:p>
            <a:pPr algn="l">
              <a:lnSpc>
                <a:spcPts val="7575"/>
              </a:lnSpc>
            </a:pPr>
            <a:r>
              <a:rPr lang="en-US" sz="8416" b="true">
                <a:solidFill>
                  <a:srgbClr val="00434D"/>
                </a:solidFill>
                <a:latin typeface="Glacial Indifference Bold"/>
                <a:ea typeface="Glacial Indifference Bold"/>
                <a:cs typeface="Glacial Indifference Bold"/>
                <a:sym typeface="Glacial Indifference Bold"/>
              </a:rPr>
              <a:t>LIFE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DAHFwopNRIM</dc:identifier>
  <dcterms:modified xsi:type="dcterms:W3CDTF">2011-08-01T06:04:30Z</dcterms:modified>
  <cp:revision>1</cp:revision>
  <dc:title>FOR TPM VIEWERS: Lesson 7 - Reality Check</dc:title>
</cp:coreProperties>
</file>