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Optima" charset="1" panose="00000000000000000000"/>
      <p:regular r:id="rId16"/>
    </p:embeddedFont>
    <p:embeddedFont>
      <p:font typeface="CG Omega" charset="1" panose="020B0502050508020304"/>
      <p:regular r:id="rId17"/>
    </p:embeddedFont>
    <p:embeddedFont>
      <p:font typeface="Mistrully" charset="1" panose="00000000000000000000"/>
      <p:regular r:id="rId18"/>
    </p:embeddedFont>
    <p:embeddedFont>
      <p:font typeface="Optima Bold" charset="1" panose="0000000000000000000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3.png" Type="http://schemas.openxmlformats.org/officeDocument/2006/relationships/image"/><Relationship Id="rId4" Target="../media/image4.svg" Type="http://schemas.openxmlformats.org/officeDocument/2006/relationships/image"/><Relationship Id="rId5" Target="../media/image5.png" Type="http://schemas.openxmlformats.org/officeDocument/2006/relationships/image"/><Relationship Id="rId6"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1281872" y="175201"/>
            <a:ext cx="7271623" cy="10287000"/>
          </a:xfrm>
          <a:custGeom>
            <a:avLst/>
            <a:gdLst/>
            <a:ahLst/>
            <a:cxnLst/>
            <a:rect r="r" b="b" t="t" l="l"/>
            <a:pathLst>
              <a:path h="10287000" w="7271623">
                <a:moveTo>
                  <a:pt x="0" y="0"/>
                </a:moveTo>
                <a:lnTo>
                  <a:pt x="7271623" y="0"/>
                </a:lnTo>
                <a:lnTo>
                  <a:pt x="7271623" y="10287000"/>
                </a:lnTo>
                <a:lnTo>
                  <a:pt x="0" y="10287000"/>
                </a:lnTo>
                <a:lnTo>
                  <a:pt x="0" y="0"/>
                </a:lnTo>
                <a:close/>
              </a:path>
            </a:pathLst>
          </a:custGeom>
          <a:blipFill>
            <a:blip r:embed="rId3"/>
            <a:stretch>
              <a:fillRect l="0" t="0" r="0" b="0"/>
            </a:stretch>
          </a:blipFill>
        </p:spPr>
      </p:sp>
      <p:sp>
        <p:nvSpPr>
          <p:cNvPr name="Freeform 4" id="4"/>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0">
            <a:off x="10436665" y="5319761"/>
            <a:ext cx="6283926" cy="4814555"/>
          </a:xfrm>
          <a:custGeom>
            <a:avLst/>
            <a:gdLst/>
            <a:ahLst/>
            <a:cxnLst/>
            <a:rect r="r" b="b" t="t" l="l"/>
            <a:pathLst>
              <a:path h="4814555" w="6283926">
                <a:moveTo>
                  <a:pt x="0" y="0"/>
                </a:moveTo>
                <a:lnTo>
                  <a:pt x="6283927" y="0"/>
                </a:lnTo>
                <a:lnTo>
                  <a:pt x="6283927" y="4814556"/>
                </a:lnTo>
                <a:lnTo>
                  <a:pt x="0" y="4814556"/>
                </a:lnTo>
                <a:lnTo>
                  <a:pt x="0" y="0"/>
                </a:lnTo>
                <a:close/>
              </a:path>
            </a:pathLst>
          </a:custGeom>
          <a:blipFill>
            <a:blip r:embed="rId6"/>
            <a:stretch>
              <a:fillRect l="0" t="-30846" r="0" b="0"/>
            </a:stretch>
          </a:blipFill>
        </p:spPr>
      </p:sp>
      <p:sp>
        <p:nvSpPr>
          <p:cNvPr name="Freeform 6" id="6"/>
          <p:cNvSpPr/>
          <p:nvPr/>
        </p:nvSpPr>
        <p:spPr>
          <a:xfrm flipH="false" flipV="false" rot="0">
            <a:off x="12742349" y="4151952"/>
            <a:ext cx="2417901" cy="1431599"/>
          </a:xfrm>
          <a:custGeom>
            <a:avLst/>
            <a:gdLst/>
            <a:ahLst/>
            <a:cxnLst/>
            <a:rect r="r" b="b" t="t" l="l"/>
            <a:pathLst>
              <a:path h="1431599" w="2417901">
                <a:moveTo>
                  <a:pt x="0" y="0"/>
                </a:moveTo>
                <a:lnTo>
                  <a:pt x="2417901" y="0"/>
                </a:lnTo>
                <a:lnTo>
                  <a:pt x="2417901" y="1431599"/>
                </a:lnTo>
                <a:lnTo>
                  <a:pt x="0" y="1431599"/>
                </a:lnTo>
                <a:lnTo>
                  <a:pt x="0" y="0"/>
                </a:lnTo>
                <a:close/>
              </a:path>
            </a:pathLst>
          </a:custGeom>
          <a:blipFill>
            <a:blip r:embed="rId7"/>
            <a:stretch>
              <a:fillRect l="0" t="0" r="0" b="0"/>
            </a:stretch>
          </a:blipFill>
        </p:spPr>
      </p:sp>
      <p:sp>
        <p:nvSpPr>
          <p:cNvPr name="TextBox 7" id="7"/>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8" id="8"/>
          <p:cNvSpPr txBox="true"/>
          <p:nvPr/>
        </p:nvSpPr>
        <p:spPr>
          <a:xfrm rot="0">
            <a:off x="11339265" y="5906481"/>
            <a:ext cx="5004787" cy="3100311"/>
          </a:xfrm>
          <a:prstGeom prst="rect">
            <a:avLst/>
          </a:prstGeom>
        </p:spPr>
        <p:txBody>
          <a:bodyPr anchor="t" rtlCol="false" tIns="0" lIns="0" bIns="0" rIns="0">
            <a:spAutoFit/>
          </a:bodyPr>
          <a:lstStyle/>
          <a:p>
            <a:pPr algn="ctr">
              <a:lnSpc>
                <a:spcPts val="6061"/>
              </a:lnSpc>
            </a:pPr>
            <a:r>
              <a:rPr lang="en-US" sz="5942">
                <a:solidFill>
                  <a:srgbClr val="49634E"/>
                </a:solidFill>
                <a:latin typeface="CG Omega"/>
                <a:ea typeface="CG Omega"/>
                <a:cs typeface="CG Omega"/>
                <a:sym typeface="CG Omega"/>
              </a:rPr>
              <a:t>What are the Works of the Hands of the Lord?</a:t>
            </a:r>
          </a:p>
        </p:txBody>
      </p:sp>
      <p:sp>
        <p:nvSpPr>
          <p:cNvPr name="TextBox 9" id="9"/>
          <p:cNvSpPr txBox="true"/>
          <p:nvPr/>
        </p:nvSpPr>
        <p:spPr>
          <a:xfrm rot="0">
            <a:off x="12247245" y="975409"/>
            <a:ext cx="2913005" cy="1378660"/>
          </a:xfrm>
          <a:prstGeom prst="rect">
            <a:avLst/>
          </a:prstGeom>
        </p:spPr>
        <p:txBody>
          <a:bodyPr anchor="t" rtlCol="false" tIns="0" lIns="0" bIns="0" rIns="0">
            <a:spAutoFit/>
          </a:bodyPr>
          <a:lstStyle/>
          <a:p>
            <a:pPr algn="ctr">
              <a:lnSpc>
                <a:spcPts val="11235"/>
              </a:lnSpc>
              <a:spcBef>
                <a:spcPct val="0"/>
              </a:spcBef>
            </a:pPr>
            <a:r>
              <a:rPr lang="en-US" sz="8025">
                <a:solidFill>
                  <a:srgbClr val="FFFFFF"/>
                </a:solidFill>
                <a:latin typeface="CG Omega"/>
                <a:ea typeface="CG Omega"/>
                <a:cs typeface="CG Omega"/>
                <a:sym typeface="CG Omega"/>
              </a:rPr>
              <a:t>Day 7 </a:t>
            </a:r>
          </a:p>
        </p:txBody>
      </p:sp>
      <p:sp>
        <p:nvSpPr>
          <p:cNvPr name="TextBox 10" id="10"/>
          <p:cNvSpPr txBox="true"/>
          <p:nvPr/>
        </p:nvSpPr>
        <p:spPr>
          <a:xfrm rot="0">
            <a:off x="11159077" y="1876398"/>
            <a:ext cx="5365162" cy="1870963"/>
          </a:xfrm>
          <a:prstGeom prst="rect">
            <a:avLst/>
          </a:prstGeom>
        </p:spPr>
        <p:txBody>
          <a:bodyPr anchor="t" rtlCol="false" tIns="0" lIns="0" bIns="0" rIns="0">
            <a:spAutoFit/>
          </a:bodyPr>
          <a:lstStyle/>
          <a:p>
            <a:pPr algn="ctr">
              <a:lnSpc>
                <a:spcPts val="15342"/>
              </a:lnSpc>
              <a:spcBef>
                <a:spcPct val="0"/>
              </a:spcBef>
            </a:pPr>
            <a:r>
              <a:rPr lang="en-US" sz="10958">
                <a:solidFill>
                  <a:srgbClr val="FFFFFF"/>
                </a:solidFill>
                <a:latin typeface="Mistrully"/>
                <a:ea typeface="Mistrully"/>
                <a:cs typeface="Mistrully"/>
                <a:sym typeface="Mistrully"/>
              </a:rPr>
              <a:t>Psalm 28</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28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689280" y="4270443"/>
            <a:ext cx="10658234" cy="1650864"/>
          </a:xfrm>
          <a:prstGeom prst="rect">
            <a:avLst/>
          </a:prstGeom>
        </p:spPr>
        <p:txBody>
          <a:bodyPr anchor="t" rtlCol="false" tIns="0" lIns="0" bIns="0" rIns="0">
            <a:spAutoFit/>
          </a:bodyPr>
          <a:lstStyle/>
          <a:p>
            <a:pPr algn="ctr">
              <a:lnSpc>
                <a:spcPts val="6657"/>
              </a:lnSpc>
              <a:spcBef>
                <a:spcPct val="0"/>
              </a:spcBef>
            </a:pPr>
            <a:r>
              <a:rPr lang="en-US" sz="4755">
                <a:solidFill>
                  <a:srgbClr val="FFFFFF"/>
                </a:solidFill>
                <a:latin typeface="Optima"/>
                <a:ea typeface="Optima"/>
                <a:cs typeface="Optima"/>
                <a:sym typeface="Optima"/>
              </a:rPr>
              <a:t>KEEP LOOKING TO THE WORKS  AND THE LOVE OF OUR CREATOR GOD!</a:t>
            </a:r>
          </a:p>
        </p:txBody>
      </p:sp>
      <p:sp>
        <p:nvSpPr>
          <p:cNvPr name="Freeform 6" id="6"/>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7" id="7"/>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8" id="8"/>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9" id="9"/>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0" id="10"/>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4656720" y="3191440"/>
            <a:ext cx="11552788" cy="3777468"/>
          </a:xfrm>
          <a:prstGeom prst="rect">
            <a:avLst/>
          </a:prstGeom>
        </p:spPr>
        <p:txBody>
          <a:bodyPr anchor="t" rtlCol="false" tIns="0" lIns="0" bIns="0" rIns="0">
            <a:spAutoFit/>
          </a:bodyPr>
          <a:lstStyle/>
          <a:p>
            <a:pPr algn="ctr">
              <a:lnSpc>
                <a:spcPts val="6168"/>
              </a:lnSpc>
              <a:spcBef>
                <a:spcPct val="0"/>
              </a:spcBef>
            </a:pPr>
            <a:r>
              <a:rPr lang="en-US" sz="4405">
                <a:solidFill>
                  <a:srgbClr val="FFFFFF"/>
                </a:solidFill>
                <a:latin typeface="Optima"/>
                <a:ea typeface="Optima"/>
                <a:cs typeface="Optima"/>
                <a:sym typeface="Optima"/>
              </a:rPr>
              <a:t>Psalm 28:5</a:t>
            </a:r>
          </a:p>
          <a:p>
            <a:pPr algn="just">
              <a:lnSpc>
                <a:spcPts val="4768"/>
              </a:lnSpc>
              <a:spcBef>
                <a:spcPct val="0"/>
              </a:spcBef>
            </a:pPr>
            <a:r>
              <a:rPr lang="en-US" sz="3405">
                <a:solidFill>
                  <a:srgbClr val="FFFFFF"/>
                </a:solidFill>
                <a:latin typeface="Optima"/>
                <a:ea typeface="Optima"/>
                <a:cs typeface="Optima"/>
                <a:sym typeface="Optima"/>
              </a:rPr>
              <a:t>V</a:t>
            </a:r>
            <a:r>
              <a:rPr lang="en-US" sz="3405">
                <a:solidFill>
                  <a:srgbClr val="FFFFFF"/>
                </a:solidFill>
                <a:latin typeface="Optima"/>
                <a:ea typeface="Optima"/>
                <a:cs typeface="Optima"/>
                <a:sym typeface="Optima"/>
              </a:rPr>
              <a:t>erse 5 Because they regard not the works of the Lord, nor the operation of his hands, he shall destroy them, and not build them up.</a:t>
            </a:r>
          </a:p>
          <a:p>
            <a:pPr algn="just">
              <a:lnSpc>
                <a:spcPts val="4768"/>
              </a:lnSpc>
              <a:spcBef>
                <a:spcPct val="0"/>
              </a:spcBef>
            </a:pPr>
          </a:p>
          <a:p>
            <a:pPr algn="just">
              <a:lnSpc>
                <a:spcPts val="4768"/>
              </a:lnSpc>
              <a:spcBef>
                <a:spcPct val="0"/>
              </a:spcBef>
            </a:pPr>
          </a:p>
        </p:txBody>
      </p:sp>
      <p:sp>
        <p:nvSpPr>
          <p:cNvPr name="TextBox 6" id="6"/>
          <p:cNvSpPr txBox="true"/>
          <p:nvPr/>
        </p:nvSpPr>
        <p:spPr>
          <a:xfrm rot="0">
            <a:off x="3958665" y="1711309"/>
            <a:ext cx="7333292" cy="1242487"/>
          </a:xfrm>
          <a:prstGeom prst="rect">
            <a:avLst/>
          </a:prstGeom>
        </p:spPr>
        <p:txBody>
          <a:bodyPr anchor="t" rtlCol="false" tIns="0" lIns="0" bIns="0" rIns="0">
            <a:spAutoFit/>
          </a:bodyPr>
          <a:lstStyle/>
          <a:p>
            <a:pPr algn="ctr">
              <a:lnSpc>
                <a:spcPts val="10104"/>
              </a:lnSpc>
              <a:spcBef>
                <a:spcPct val="0"/>
              </a:spcBef>
            </a:pPr>
            <a:r>
              <a:rPr lang="en-US" b="true" sz="7217">
                <a:solidFill>
                  <a:srgbClr val="FFFFFF"/>
                </a:solidFill>
                <a:latin typeface="Optima Bold"/>
                <a:ea typeface="Optima Bold"/>
                <a:cs typeface="Optima Bold"/>
                <a:sym typeface="Optima Bold"/>
              </a:rPr>
              <a:t>CREATION VERSE</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Psalm 28 offers us a</a:t>
            </a:r>
            <a:r>
              <a:rPr lang="en-US" sz="3674">
                <a:solidFill>
                  <a:srgbClr val="FFFFFF"/>
                </a:solidFill>
                <a:latin typeface="Optima"/>
                <a:ea typeface="Optima"/>
                <a:cs typeface="Optima"/>
                <a:sym typeface="Optima"/>
              </a:rPr>
              <a:t> concrete picture of the human heart. It is our natural tendency to express imprecations to evil doers. It is the reality of the human heart for its cry for justice to imprecate against their enemies.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288792"/>
          </a:xfrm>
          <a:prstGeom prst="rect">
            <a:avLst/>
          </a:prstGeom>
        </p:spPr>
        <p:txBody>
          <a:bodyPr anchor="t" rtlCol="false" tIns="0" lIns="0" bIns="0" rIns="0">
            <a:spAutoFit/>
          </a:bodyPr>
          <a:lstStyle/>
          <a:p>
            <a:pPr algn="l">
              <a:lnSpc>
                <a:spcPts val="5144"/>
              </a:lnSpc>
              <a:spcBef>
                <a:spcPct val="0"/>
              </a:spcBef>
            </a:pPr>
            <a:r>
              <a:rPr lang="en-US" b="true" sz="3674">
                <a:solidFill>
                  <a:srgbClr val="FFFFFF"/>
                </a:solidFill>
                <a:latin typeface="Optima Bold"/>
                <a:ea typeface="Optima Bold"/>
                <a:cs typeface="Optima Bold"/>
                <a:sym typeface="Optima Bold"/>
              </a:rPr>
              <a:t>Dav</a:t>
            </a:r>
            <a:r>
              <a:rPr lang="en-US" b="true" sz="3674">
                <a:solidFill>
                  <a:srgbClr val="FFFFFF"/>
                </a:solidFill>
                <a:latin typeface="Optima Bold"/>
                <a:ea typeface="Optima Bold"/>
                <a:cs typeface="Optima Bold"/>
                <a:sym typeface="Optima Bold"/>
              </a:rPr>
              <a:t>id’s heart is never shown in the psalm as a perfect heart filled with security, peace, hope, and light.</a:t>
            </a:r>
          </a:p>
          <a:p>
            <a:pPr algn="l">
              <a:lnSpc>
                <a:spcPts val="5144"/>
              </a:lnSpc>
              <a:spcBef>
                <a:spcPct val="0"/>
              </a:spcBef>
            </a:pPr>
          </a:p>
          <a:p>
            <a:pPr algn="ctr">
              <a:lnSpc>
                <a:spcPts val="6124"/>
              </a:lnSpc>
              <a:spcBef>
                <a:spcPct val="0"/>
              </a:spcBef>
            </a:pPr>
            <a:r>
              <a:rPr lang="en-US" sz="4374">
                <a:solidFill>
                  <a:srgbClr val="FFFFFF"/>
                </a:solidFill>
                <a:latin typeface="Optima"/>
                <a:ea typeface="Optima"/>
                <a:cs typeface="Optima"/>
                <a:sym typeface="Optima"/>
              </a:rPr>
              <a:t> </a:t>
            </a:r>
            <a:r>
              <a:rPr lang="en-US" b="true" sz="4374">
                <a:solidFill>
                  <a:srgbClr val="F6EC6E"/>
                </a:solidFill>
                <a:latin typeface="Optima Bold"/>
                <a:ea typeface="Optima Bold"/>
                <a:cs typeface="Optima Bold"/>
                <a:sym typeface="Optima Bold"/>
              </a:rPr>
              <a:t>David’s heart is often portrayed as chaotic, messy, complaining, impelling, cursing, dark, and despondent</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19354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This heart i</a:t>
            </a:r>
            <a:r>
              <a:rPr lang="en-US" sz="3674">
                <a:solidFill>
                  <a:srgbClr val="FFFFFF"/>
                </a:solidFill>
                <a:latin typeface="Optima"/>
                <a:ea typeface="Optima"/>
                <a:cs typeface="Optima"/>
                <a:sym typeface="Optima"/>
              </a:rPr>
              <a:t>s also our heart. At one point, we rejoice; a few moments later, we lament something we do not control.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5262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What David expresses i</a:t>
            </a:r>
            <a:r>
              <a:rPr lang="en-US" sz="3674">
                <a:solidFill>
                  <a:srgbClr val="FFFFFF"/>
                </a:solidFill>
                <a:latin typeface="Optima"/>
                <a:ea typeface="Optima"/>
                <a:cs typeface="Optima"/>
                <a:sym typeface="Optima"/>
              </a:rPr>
              <a:t>s not simple imprecations; they are a genuine expression of the reality that naturally occurs in the face of the earth. </a:t>
            </a:r>
          </a:p>
          <a:p>
            <a:pPr algn="l">
              <a:lnSpc>
                <a:spcPts val="5144"/>
              </a:lnSpc>
              <a:spcBef>
                <a:spcPct val="0"/>
              </a:spcBef>
            </a:pPr>
          </a:p>
          <a:p>
            <a:pPr algn="l">
              <a:lnSpc>
                <a:spcPts val="5144"/>
              </a:lnSpc>
              <a:spcBef>
                <a:spcPct val="0"/>
              </a:spcBef>
            </a:pPr>
            <a:r>
              <a:rPr lang="en-US" sz="3674">
                <a:solidFill>
                  <a:srgbClr val="FFFFFF"/>
                </a:solidFill>
                <a:latin typeface="Optima"/>
                <a:ea typeface="Optima"/>
                <a:cs typeface="Optima"/>
                <a:sym typeface="Optima"/>
              </a:rPr>
              <a:t>We separate ourselves from God, and despite God’s unconditional pursuit of our hearts, our rejection of Him will surely result in deep self-destruction.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32308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This</a:t>
            </a:r>
            <a:r>
              <a:rPr lang="en-US" sz="3674">
                <a:solidFill>
                  <a:srgbClr val="FFFFFF"/>
                </a:solidFill>
                <a:latin typeface="Optima"/>
                <a:ea typeface="Optima"/>
                <a:cs typeface="Optima"/>
                <a:sym typeface="Optima"/>
              </a:rPr>
              <a:t> self-destruction is not because this is designed and ordained by God in your life, but the natural consequences of our choices. We are made for God to care, love, and nurture. Only God can sustain our life according to its original design. </a:t>
            </a: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2583181"/>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Wilfully choosing to separate our lives from God is voluntarily choosing to take away th</a:t>
            </a:r>
            <a:r>
              <a:rPr lang="en-US" sz="3674">
                <a:solidFill>
                  <a:srgbClr val="FFFFFF"/>
                </a:solidFill>
                <a:latin typeface="Optima"/>
                <a:ea typeface="Optima"/>
                <a:cs typeface="Optima"/>
                <a:sym typeface="Optima"/>
              </a:rPr>
              <a:t>e air we breathe that gives us true life.</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49634E"/>
        </a:solidFill>
      </p:bgPr>
    </p:bg>
    <p:spTree>
      <p:nvGrpSpPr>
        <p:cNvPr id="1" name=""/>
        <p:cNvGrpSpPr/>
        <p:nvPr/>
      </p:nvGrpSpPr>
      <p:grpSpPr>
        <a:xfrm>
          <a:off x="0" y="0"/>
          <a:ext cx="0" cy="0"/>
          <a:chOff x="0" y="0"/>
          <a:chExt cx="0" cy="0"/>
        </a:xfrm>
      </p:grpSpPr>
      <p:sp>
        <p:nvSpPr>
          <p:cNvPr name="Freeform 2" id="2"/>
          <p:cNvSpPr/>
          <p:nvPr/>
        </p:nvSpPr>
        <p:spPr>
          <a:xfrm flipH="true" flipV="false" rot="0">
            <a:off x="0" y="0"/>
            <a:ext cx="18288000" cy="10248900"/>
          </a:xfrm>
          <a:custGeom>
            <a:avLst/>
            <a:gdLst/>
            <a:ahLst/>
            <a:cxnLst/>
            <a:rect r="r" b="b" t="t" l="l"/>
            <a:pathLst>
              <a:path h="10248900" w="18288000">
                <a:moveTo>
                  <a:pt x="18288000" y="0"/>
                </a:moveTo>
                <a:lnTo>
                  <a:pt x="0" y="0"/>
                </a:lnTo>
                <a:lnTo>
                  <a:pt x="0" y="10248900"/>
                </a:lnTo>
                <a:lnTo>
                  <a:pt x="18288000" y="10248900"/>
                </a:lnTo>
                <a:lnTo>
                  <a:pt x="18288000" y="0"/>
                </a:lnTo>
                <a:close/>
              </a:path>
            </a:pathLst>
          </a:custGeom>
          <a:blipFill>
            <a:blip r:embed="rId2">
              <a:alphaModFix amt="17000"/>
            </a:blip>
            <a:stretch>
              <a:fillRect l="0" t="0" r="0" b="0"/>
            </a:stretch>
          </a:blipFill>
        </p:spPr>
      </p:sp>
      <p:sp>
        <p:nvSpPr>
          <p:cNvPr name="Freeform 3" id="3"/>
          <p:cNvSpPr/>
          <p:nvPr/>
        </p:nvSpPr>
        <p:spPr>
          <a:xfrm flipH="false" flipV="false" rot="0">
            <a:off x="5315751" y="321908"/>
            <a:ext cx="7315200" cy="91440"/>
          </a:xfrm>
          <a:custGeom>
            <a:avLst/>
            <a:gdLst/>
            <a:ahLst/>
            <a:cxnLst/>
            <a:rect r="r" b="b" t="t" l="l"/>
            <a:pathLst>
              <a:path h="91440" w="7315200">
                <a:moveTo>
                  <a:pt x="0" y="0"/>
                </a:moveTo>
                <a:lnTo>
                  <a:pt x="7315200" y="0"/>
                </a:lnTo>
                <a:lnTo>
                  <a:pt x="7315200" y="91440"/>
                </a:lnTo>
                <a:lnTo>
                  <a:pt x="0" y="9144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4" id="4"/>
          <p:cNvSpPr txBox="true"/>
          <p:nvPr/>
        </p:nvSpPr>
        <p:spPr>
          <a:xfrm rot="0">
            <a:off x="12471090" y="108526"/>
            <a:ext cx="5816910" cy="451531"/>
          </a:xfrm>
          <a:prstGeom prst="rect">
            <a:avLst/>
          </a:prstGeom>
        </p:spPr>
        <p:txBody>
          <a:bodyPr anchor="t" rtlCol="false" tIns="0" lIns="0" bIns="0" rIns="0">
            <a:spAutoFit/>
          </a:bodyPr>
          <a:lstStyle/>
          <a:p>
            <a:pPr algn="ctr">
              <a:lnSpc>
                <a:spcPts val="3604"/>
              </a:lnSpc>
            </a:pPr>
            <a:r>
              <a:rPr lang="en-US" sz="2574">
                <a:solidFill>
                  <a:srgbClr val="FFFFFF"/>
                </a:solidFill>
                <a:latin typeface="Optima"/>
                <a:ea typeface="Optima"/>
                <a:cs typeface="Optima"/>
                <a:sym typeface="Optima"/>
              </a:rPr>
              <a:t>SHORT DEVOTIONAL THOUGHTS</a:t>
            </a:r>
          </a:p>
        </p:txBody>
      </p:sp>
      <p:sp>
        <p:nvSpPr>
          <p:cNvPr name="TextBox 5" id="5"/>
          <p:cNvSpPr txBox="true"/>
          <p:nvPr/>
        </p:nvSpPr>
        <p:spPr>
          <a:xfrm rot="0">
            <a:off x="5315751" y="3161347"/>
            <a:ext cx="11423965" cy="4554856"/>
          </a:xfrm>
          <a:prstGeom prst="rect">
            <a:avLst/>
          </a:prstGeom>
        </p:spPr>
        <p:txBody>
          <a:bodyPr anchor="t" rtlCol="false" tIns="0" lIns="0" bIns="0" rIns="0">
            <a:spAutoFit/>
          </a:bodyPr>
          <a:lstStyle/>
          <a:p>
            <a:pPr algn="l">
              <a:lnSpc>
                <a:spcPts val="5144"/>
              </a:lnSpc>
              <a:spcBef>
                <a:spcPct val="0"/>
              </a:spcBef>
            </a:pPr>
            <a:r>
              <a:rPr lang="en-US" sz="3674">
                <a:solidFill>
                  <a:srgbClr val="FFFFFF"/>
                </a:solidFill>
                <a:latin typeface="Optima"/>
                <a:ea typeface="Optima"/>
                <a:cs typeface="Optima"/>
                <a:sym typeface="Optima"/>
              </a:rPr>
              <a:t>David was not simply wishing ill up</a:t>
            </a:r>
            <a:r>
              <a:rPr lang="en-US" sz="3674">
                <a:solidFill>
                  <a:srgbClr val="FFFFFF"/>
                </a:solidFill>
                <a:latin typeface="Optima"/>
                <a:ea typeface="Optima"/>
                <a:cs typeface="Optima"/>
                <a:sym typeface="Optima"/>
              </a:rPr>
              <a:t>on his enemies, but rather was making a resonant call in the psalms. </a:t>
            </a:r>
          </a:p>
          <a:p>
            <a:pPr algn="l">
              <a:lnSpc>
                <a:spcPts val="5144"/>
              </a:lnSpc>
              <a:spcBef>
                <a:spcPct val="0"/>
              </a:spcBef>
            </a:pPr>
          </a:p>
          <a:p>
            <a:pPr algn="l">
              <a:lnSpc>
                <a:spcPts val="5144"/>
              </a:lnSpc>
              <a:spcBef>
                <a:spcPct val="0"/>
              </a:spcBef>
            </a:pPr>
            <a:r>
              <a:rPr lang="en-US" b="true" sz="3674">
                <a:solidFill>
                  <a:srgbClr val="FFFFFF"/>
                </a:solidFill>
                <a:latin typeface="Optima Bold"/>
                <a:ea typeface="Optima Bold"/>
                <a:cs typeface="Optima Bold"/>
                <a:sym typeface="Optima Bold"/>
              </a:rPr>
              <a:t>The call to stick to God no matter what, to walk with Him, listen to Him, love Him, worship Him, and adore Him,</a:t>
            </a:r>
            <a:r>
              <a:rPr lang="en-US" sz="3674">
                <a:solidFill>
                  <a:srgbClr val="FFFFFF"/>
                </a:solidFill>
                <a:latin typeface="Optima"/>
                <a:ea typeface="Optima"/>
                <a:cs typeface="Optima"/>
                <a:sym typeface="Optima"/>
              </a:rPr>
              <a:t> because apart from Him we are nothing but dust!</a:t>
            </a:r>
          </a:p>
          <a:p>
            <a:pPr algn="l">
              <a:lnSpc>
                <a:spcPts val="5144"/>
              </a:lnSpc>
              <a:spcBef>
                <a:spcPct val="0"/>
              </a:spcBef>
            </a:pPr>
          </a:p>
        </p:txBody>
      </p:sp>
      <p:sp>
        <p:nvSpPr>
          <p:cNvPr name="TextBox 6" id="6"/>
          <p:cNvSpPr txBox="true"/>
          <p:nvPr/>
        </p:nvSpPr>
        <p:spPr>
          <a:xfrm rot="0">
            <a:off x="9144000" y="1583047"/>
            <a:ext cx="3791245" cy="813487"/>
          </a:xfrm>
          <a:prstGeom prst="rect">
            <a:avLst/>
          </a:prstGeom>
        </p:spPr>
        <p:txBody>
          <a:bodyPr anchor="t" rtlCol="false" tIns="0" lIns="0" bIns="0" rIns="0">
            <a:spAutoFit/>
          </a:bodyPr>
          <a:lstStyle/>
          <a:p>
            <a:pPr algn="ctr">
              <a:lnSpc>
                <a:spcPts val="6657"/>
              </a:lnSpc>
              <a:spcBef>
                <a:spcPct val="0"/>
              </a:spcBef>
            </a:pPr>
            <a:r>
              <a:rPr lang="en-US" b="true" sz="4755">
                <a:solidFill>
                  <a:srgbClr val="FFFFFF"/>
                </a:solidFill>
                <a:latin typeface="Optima Bold"/>
                <a:ea typeface="Optima Bold"/>
                <a:cs typeface="Optima Bold"/>
                <a:sym typeface="Optima Bold"/>
              </a:rPr>
              <a:t>REFLECTIONS</a:t>
            </a:r>
          </a:p>
        </p:txBody>
      </p:sp>
      <p:sp>
        <p:nvSpPr>
          <p:cNvPr name="Freeform 7" id="7"/>
          <p:cNvSpPr/>
          <p:nvPr/>
        </p:nvSpPr>
        <p:spPr>
          <a:xfrm flipH="false" flipV="false" rot="0">
            <a:off x="454995" y="1863709"/>
            <a:ext cx="2496427" cy="1912687"/>
          </a:xfrm>
          <a:custGeom>
            <a:avLst/>
            <a:gdLst/>
            <a:ahLst/>
            <a:cxnLst/>
            <a:rect r="r" b="b" t="t" l="l"/>
            <a:pathLst>
              <a:path h="1912687" w="2496427">
                <a:moveTo>
                  <a:pt x="0" y="0"/>
                </a:moveTo>
                <a:lnTo>
                  <a:pt x="2496427" y="0"/>
                </a:lnTo>
                <a:lnTo>
                  <a:pt x="2496427" y="1912688"/>
                </a:lnTo>
                <a:lnTo>
                  <a:pt x="0" y="1912688"/>
                </a:lnTo>
                <a:lnTo>
                  <a:pt x="0" y="0"/>
                </a:lnTo>
                <a:close/>
              </a:path>
            </a:pathLst>
          </a:custGeom>
          <a:blipFill>
            <a:blip r:embed="rId5"/>
            <a:stretch>
              <a:fillRect l="0" t="-30846" r="0" b="0"/>
            </a:stretch>
          </a:blipFill>
        </p:spPr>
      </p:sp>
      <p:sp>
        <p:nvSpPr>
          <p:cNvPr name="Freeform 8" id="8"/>
          <p:cNvSpPr/>
          <p:nvPr/>
        </p:nvSpPr>
        <p:spPr>
          <a:xfrm flipH="false" flipV="false" rot="0">
            <a:off x="1370978" y="1399772"/>
            <a:ext cx="960564" cy="568734"/>
          </a:xfrm>
          <a:custGeom>
            <a:avLst/>
            <a:gdLst/>
            <a:ahLst/>
            <a:cxnLst/>
            <a:rect r="r" b="b" t="t" l="l"/>
            <a:pathLst>
              <a:path h="568734" w="960564">
                <a:moveTo>
                  <a:pt x="0" y="0"/>
                </a:moveTo>
                <a:lnTo>
                  <a:pt x="960564" y="0"/>
                </a:lnTo>
                <a:lnTo>
                  <a:pt x="960564" y="568734"/>
                </a:lnTo>
                <a:lnTo>
                  <a:pt x="0" y="568734"/>
                </a:lnTo>
                <a:lnTo>
                  <a:pt x="0" y="0"/>
                </a:lnTo>
                <a:close/>
              </a:path>
            </a:pathLst>
          </a:custGeom>
          <a:blipFill>
            <a:blip r:embed="rId6"/>
            <a:stretch>
              <a:fillRect l="0" t="0" r="0" b="0"/>
            </a:stretch>
          </a:blipFill>
        </p:spPr>
      </p:sp>
      <p:sp>
        <p:nvSpPr>
          <p:cNvPr name="TextBox 9" id="9"/>
          <p:cNvSpPr txBox="true"/>
          <p:nvPr/>
        </p:nvSpPr>
        <p:spPr>
          <a:xfrm rot="0">
            <a:off x="813572" y="2159006"/>
            <a:ext cx="1988261" cy="1240932"/>
          </a:xfrm>
          <a:prstGeom prst="rect">
            <a:avLst/>
          </a:prstGeom>
        </p:spPr>
        <p:txBody>
          <a:bodyPr anchor="t" rtlCol="false" tIns="0" lIns="0" bIns="0" rIns="0">
            <a:spAutoFit/>
          </a:bodyPr>
          <a:lstStyle/>
          <a:p>
            <a:pPr algn="ctr">
              <a:lnSpc>
                <a:spcPts val="2407"/>
              </a:lnSpc>
            </a:pPr>
            <a:r>
              <a:rPr lang="en-US" sz="2360">
                <a:solidFill>
                  <a:srgbClr val="49634E"/>
                </a:solidFill>
                <a:latin typeface="CG Omega"/>
                <a:ea typeface="CG Omega"/>
                <a:cs typeface="CG Omega"/>
                <a:sym typeface="CG Omega"/>
              </a:rPr>
              <a:t>What are the Works of the Hands of the Lord?</a:t>
            </a:r>
          </a:p>
        </p:txBody>
      </p:sp>
      <p:sp>
        <p:nvSpPr>
          <p:cNvPr name="TextBox 10" id="10"/>
          <p:cNvSpPr txBox="true"/>
          <p:nvPr/>
        </p:nvSpPr>
        <p:spPr>
          <a:xfrm rot="0">
            <a:off x="1230248" y="135474"/>
            <a:ext cx="1045333" cy="550050"/>
          </a:xfrm>
          <a:prstGeom prst="rect">
            <a:avLst/>
          </a:prstGeom>
        </p:spPr>
        <p:txBody>
          <a:bodyPr anchor="t" rtlCol="false" tIns="0" lIns="0" bIns="0" rIns="0">
            <a:spAutoFit/>
          </a:bodyPr>
          <a:lstStyle/>
          <a:p>
            <a:pPr algn="ctr">
              <a:lnSpc>
                <a:spcPts val="4463"/>
              </a:lnSpc>
              <a:spcBef>
                <a:spcPct val="0"/>
              </a:spcBef>
            </a:pPr>
            <a:r>
              <a:rPr lang="en-US" sz="3188">
                <a:solidFill>
                  <a:srgbClr val="FFFFFF"/>
                </a:solidFill>
                <a:latin typeface="CG Omega"/>
                <a:ea typeface="CG Omega"/>
                <a:cs typeface="CG Omega"/>
                <a:sym typeface="CG Omega"/>
              </a:rPr>
              <a:t>Day 7</a:t>
            </a:r>
          </a:p>
        </p:txBody>
      </p:sp>
      <p:sp>
        <p:nvSpPr>
          <p:cNvPr name="TextBox 11" id="11"/>
          <p:cNvSpPr txBox="true"/>
          <p:nvPr/>
        </p:nvSpPr>
        <p:spPr>
          <a:xfrm rot="0">
            <a:off x="741989" y="493281"/>
            <a:ext cx="2131428" cy="745758"/>
          </a:xfrm>
          <a:prstGeom prst="rect">
            <a:avLst/>
          </a:prstGeom>
        </p:spPr>
        <p:txBody>
          <a:bodyPr anchor="t" rtlCol="false" tIns="0" lIns="0" bIns="0" rIns="0">
            <a:spAutoFit/>
          </a:bodyPr>
          <a:lstStyle/>
          <a:p>
            <a:pPr algn="ctr">
              <a:lnSpc>
                <a:spcPts val="6095"/>
              </a:lnSpc>
              <a:spcBef>
                <a:spcPct val="0"/>
              </a:spcBef>
            </a:pPr>
            <a:r>
              <a:rPr lang="en-US" sz="4353">
                <a:solidFill>
                  <a:srgbClr val="FFFFFF"/>
                </a:solidFill>
                <a:latin typeface="Mistrully"/>
                <a:ea typeface="Mistrully"/>
                <a:cs typeface="Mistrully"/>
                <a:sym typeface="Mistrully"/>
              </a:rPr>
              <a:t>Psalm 28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DAHPUuEwtc4</dc:identifier>
  <dcterms:modified xsi:type="dcterms:W3CDTF">2011-08-01T06:04:30Z</dcterms:modified>
  <cp:revision>1</cp:revision>
  <dc:title>Day 7 Psalm 28 What are the Works of the Hands of the Lord?</dc:title>
</cp:coreProperties>
</file>