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tima" charset="1" panose="00000000000000000000"/>
      <p:regular r:id="rId16"/>
    </p:embeddedFont>
    <p:embeddedFont>
      <p:font typeface="CG Omega" charset="1" panose="020B0502050508020304"/>
      <p:regular r:id="rId17"/>
    </p:embeddedFont>
    <p:embeddedFont>
      <p:font typeface="Mistrully" charset="1" panose="00000000000000000000"/>
      <p:regular r:id="rId18"/>
    </p:embeddedFont>
    <p:embeddedFont>
      <p:font typeface="Optima Bold" charset="1" panose="00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448906" y="5953504"/>
            <a:ext cx="5004787" cy="2932378"/>
          </a:xfrm>
          <a:prstGeom prst="rect">
            <a:avLst/>
          </a:prstGeom>
        </p:spPr>
        <p:txBody>
          <a:bodyPr anchor="t" rtlCol="false" tIns="0" lIns="0" bIns="0" rIns="0">
            <a:spAutoFit/>
          </a:bodyPr>
          <a:lstStyle/>
          <a:p>
            <a:pPr algn="ctr">
              <a:lnSpc>
                <a:spcPts val="7590"/>
              </a:lnSpc>
            </a:pPr>
            <a:r>
              <a:rPr lang="en-US" sz="7442">
                <a:solidFill>
                  <a:srgbClr val="49634E"/>
                </a:solidFill>
                <a:latin typeface="CG Omega"/>
                <a:ea typeface="CG Omega"/>
                <a:cs typeface="CG Omega"/>
                <a:sym typeface="CG Omega"/>
              </a:rPr>
              <a:t> Indeed, the Lord is perfect!</a:t>
            </a:r>
          </a:p>
        </p:txBody>
      </p:sp>
      <p:sp>
        <p:nvSpPr>
          <p:cNvPr name="TextBox 9" id="9"/>
          <p:cNvSpPr txBox="true"/>
          <p:nvPr/>
        </p:nvSpPr>
        <p:spPr>
          <a:xfrm rot="0">
            <a:off x="11965335" y="975409"/>
            <a:ext cx="3476824"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25 </a:t>
            </a:r>
          </a:p>
        </p:txBody>
      </p:sp>
      <p:sp>
        <p:nvSpPr>
          <p:cNvPr name="TextBox 10" id="10"/>
          <p:cNvSpPr txBox="true"/>
          <p:nvPr/>
        </p:nvSpPr>
        <p:spPr>
          <a:xfrm rot="0">
            <a:off x="10902951" y="1876398"/>
            <a:ext cx="5877415"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138</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249797"/>
            <a:ext cx="1988261" cy="64680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 Indeed, the Lord is perfect!</a:t>
            </a:r>
          </a:p>
        </p:txBody>
      </p:sp>
      <p:sp>
        <p:nvSpPr>
          <p:cNvPr name="TextBox 9" id="9"/>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25 </a:t>
            </a:r>
          </a:p>
        </p:txBody>
      </p:sp>
      <p:sp>
        <p:nvSpPr>
          <p:cNvPr name="TextBox 10" id="10"/>
          <p:cNvSpPr txBox="true"/>
          <p:nvPr/>
        </p:nvSpPr>
        <p:spPr>
          <a:xfrm rot="0">
            <a:off x="640237" y="493281"/>
            <a:ext cx="2334931"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138</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506367"/>
            <a:ext cx="11552788" cy="5591029"/>
          </a:xfrm>
          <a:prstGeom prst="rect">
            <a:avLst/>
          </a:prstGeom>
        </p:spPr>
        <p:txBody>
          <a:bodyPr anchor="t" rtlCol="false" tIns="0" lIns="0" bIns="0" rIns="0">
            <a:spAutoFit/>
          </a:bodyPr>
          <a:lstStyle/>
          <a:p>
            <a:pPr algn="ctr">
              <a:lnSpc>
                <a:spcPts val="6308"/>
              </a:lnSpc>
              <a:spcBef>
                <a:spcPct val="0"/>
              </a:spcBef>
            </a:pPr>
            <a:r>
              <a:rPr lang="en-US" sz="4505">
                <a:solidFill>
                  <a:srgbClr val="FFFFFF"/>
                </a:solidFill>
                <a:latin typeface="Optima"/>
                <a:ea typeface="Optima"/>
                <a:cs typeface="Optima"/>
                <a:sym typeface="Optima"/>
              </a:rPr>
              <a:t>Psalm 138:8</a:t>
            </a:r>
          </a:p>
          <a:p>
            <a:pPr algn="ctr">
              <a:lnSpc>
                <a:spcPts val="6308"/>
              </a:lnSpc>
              <a:spcBef>
                <a:spcPct val="0"/>
              </a:spcBef>
            </a:pPr>
          </a:p>
          <a:p>
            <a:pPr algn="l">
              <a:lnSpc>
                <a:spcPts val="6308"/>
              </a:lnSpc>
              <a:spcBef>
                <a:spcPct val="0"/>
              </a:spcBef>
            </a:pPr>
            <a:r>
              <a:rPr lang="en-US" sz="4505">
                <a:solidFill>
                  <a:srgbClr val="FFFFFF"/>
                </a:solidFill>
                <a:latin typeface="Optima"/>
                <a:ea typeface="Optima"/>
                <a:cs typeface="Optima"/>
                <a:sym typeface="Optima"/>
              </a:rPr>
              <a:t>The</a:t>
            </a:r>
            <a:r>
              <a:rPr lang="en-US" sz="4505">
                <a:solidFill>
                  <a:srgbClr val="FFFFFF"/>
                </a:solidFill>
                <a:latin typeface="Optima"/>
                <a:ea typeface="Optima"/>
                <a:cs typeface="Optima"/>
                <a:sym typeface="Optima"/>
              </a:rPr>
              <a:t> Lord will perfect that which concerneth me: thy mercy, O Lord, endureth for ever: forsake not the works of thine own hands.</a:t>
            </a:r>
          </a:p>
          <a:p>
            <a:pPr algn="l">
              <a:lnSpc>
                <a:spcPts val="6308"/>
              </a:lnSpc>
              <a:spcBef>
                <a:spcPct val="0"/>
              </a:spcBef>
            </a:pPr>
          </a:p>
          <a:p>
            <a:pPr algn="l">
              <a:lnSpc>
                <a:spcPts val="6308"/>
              </a:lnSpc>
              <a:spcBef>
                <a:spcPct val="0"/>
              </a:spcBef>
            </a:pPr>
          </a:p>
        </p:txBody>
      </p:sp>
      <p:sp>
        <p:nvSpPr>
          <p:cNvPr name="TextBox 6" id="6"/>
          <p:cNvSpPr txBox="true"/>
          <p:nvPr/>
        </p:nvSpPr>
        <p:spPr>
          <a:xfrm rot="0">
            <a:off x="3958665" y="1720834"/>
            <a:ext cx="7333292" cy="1232962"/>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249797"/>
            <a:ext cx="1988261" cy="64680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 Indeed, the Lord is perfect!</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25 </a:t>
            </a:r>
          </a:p>
        </p:txBody>
      </p:sp>
      <p:sp>
        <p:nvSpPr>
          <p:cNvPr name="TextBox 11" id="11"/>
          <p:cNvSpPr txBox="true"/>
          <p:nvPr/>
        </p:nvSpPr>
        <p:spPr>
          <a:xfrm rot="0">
            <a:off x="640237" y="493281"/>
            <a:ext cx="2334931"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138</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8785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138</a:t>
            </a:r>
            <a:r>
              <a:rPr lang="en-US" sz="3674">
                <a:solidFill>
                  <a:srgbClr val="FFFFFF"/>
                </a:solidFill>
                <a:latin typeface="Optima"/>
                <a:ea typeface="Optima"/>
                <a:cs typeface="Optima"/>
                <a:sym typeface="Optima"/>
              </a:rPr>
              <a:t> answers to a whole desire of the human heart for perfection. The</a:t>
            </a:r>
            <a:r>
              <a:rPr lang="en-US" b="true" sz="3674">
                <a:solidFill>
                  <a:srgbClr val="F6EC6E"/>
                </a:solidFill>
                <a:latin typeface="Optima Bold"/>
                <a:ea typeface="Optima Bold"/>
                <a:cs typeface="Optima Bold"/>
                <a:sym typeface="Optima Bold"/>
              </a:rPr>
              <a:t> drive to be right with God</a:t>
            </a:r>
            <a:r>
              <a:rPr lang="en-US" sz="3674">
                <a:solidFill>
                  <a:srgbClr val="FFFFFF"/>
                </a:solidFill>
                <a:latin typeface="Optima"/>
                <a:ea typeface="Optima"/>
                <a:cs typeface="Optima"/>
                <a:sym typeface="Optima"/>
              </a:rPr>
              <a:t>, to be approved of God, to be accepted by God seems harmless, but they are slowly twisting our understanding of what God is truly trying to say about us and our status in His eyes.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249797"/>
            <a:ext cx="1988261" cy="64680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 Indeed, the Lord is perfect!</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25 </a:t>
            </a:r>
          </a:p>
        </p:txBody>
      </p:sp>
      <p:sp>
        <p:nvSpPr>
          <p:cNvPr name="TextBox 11" id="11"/>
          <p:cNvSpPr txBox="true"/>
          <p:nvPr/>
        </p:nvSpPr>
        <p:spPr>
          <a:xfrm rot="0">
            <a:off x="640237" y="493281"/>
            <a:ext cx="2334931"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138</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42297"/>
            <a:ext cx="11423965" cy="2704785"/>
          </a:xfrm>
          <a:prstGeom prst="rect">
            <a:avLst/>
          </a:prstGeom>
        </p:spPr>
        <p:txBody>
          <a:bodyPr anchor="t" rtlCol="false" tIns="0" lIns="0" bIns="0" rIns="0">
            <a:spAutoFit/>
          </a:bodyPr>
          <a:lstStyle/>
          <a:p>
            <a:pPr algn="ctr">
              <a:lnSpc>
                <a:spcPts val="7104"/>
              </a:lnSpc>
              <a:spcBef>
                <a:spcPct val="0"/>
              </a:spcBef>
            </a:pPr>
            <a:r>
              <a:rPr lang="en-US" b="true" sz="5074">
                <a:solidFill>
                  <a:srgbClr val="F6EC6E"/>
                </a:solidFill>
                <a:latin typeface="Optima Bold"/>
                <a:ea typeface="Optima Bold"/>
                <a:cs typeface="Optima Bold"/>
                <a:sym typeface="Optima Bold"/>
              </a:rPr>
              <a:t>David's</a:t>
            </a:r>
            <a:r>
              <a:rPr lang="en-US" b="true" sz="5074">
                <a:solidFill>
                  <a:srgbClr val="F6EC6E"/>
                </a:solidFill>
                <a:latin typeface="Optima Bold"/>
                <a:ea typeface="Optima Bold"/>
                <a:cs typeface="Optima Bold"/>
                <a:sym typeface="Optima Bold"/>
              </a:rPr>
              <a:t> answer to humanity’s striving to be perfectly acceptable before God is to look at who God really is.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249797"/>
            <a:ext cx="1988261" cy="64680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 Indeed, the Lord is perfect!</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25 </a:t>
            </a:r>
          </a:p>
        </p:txBody>
      </p:sp>
      <p:sp>
        <p:nvSpPr>
          <p:cNvPr name="TextBox 11" id="11"/>
          <p:cNvSpPr txBox="true"/>
          <p:nvPr/>
        </p:nvSpPr>
        <p:spPr>
          <a:xfrm rot="0">
            <a:off x="640237" y="493281"/>
            <a:ext cx="2334931"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138</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4545331"/>
          </a:xfrm>
          <a:prstGeom prst="rect">
            <a:avLst/>
          </a:prstGeom>
        </p:spPr>
        <p:txBody>
          <a:bodyPr anchor="t" rtlCol="false" tIns="0" lIns="0" bIns="0" rIns="0">
            <a:spAutoFit/>
          </a:bodyPr>
          <a:lstStyle/>
          <a:p>
            <a:pPr algn="l">
              <a:lnSpc>
                <a:spcPts val="5144"/>
              </a:lnSpc>
              <a:spcBef>
                <a:spcPct val="0"/>
              </a:spcBef>
            </a:pPr>
            <a:r>
              <a:rPr lang="en-US" b="true" sz="3674">
                <a:solidFill>
                  <a:srgbClr val="FFFFFF"/>
                </a:solidFill>
                <a:latin typeface="Optima Bold"/>
                <a:ea typeface="Optima Bold"/>
                <a:cs typeface="Optima Bold"/>
                <a:sym typeface="Optima Bold"/>
              </a:rPr>
              <a:t>David did not</a:t>
            </a:r>
            <a:r>
              <a:rPr lang="en-US" b="true" sz="3674">
                <a:solidFill>
                  <a:srgbClr val="FFFFFF"/>
                </a:solidFill>
                <a:latin typeface="Optima Bold"/>
                <a:ea typeface="Optima Bold"/>
                <a:cs typeface="Optima Bold"/>
                <a:sym typeface="Optima Bold"/>
              </a:rPr>
              <a:t> strive for perfection. </a:t>
            </a:r>
            <a:r>
              <a:rPr lang="en-US" sz="3674">
                <a:solidFill>
                  <a:srgbClr val="FFFFFF"/>
                </a:solidFill>
                <a:latin typeface="Optima"/>
                <a:ea typeface="Optima"/>
                <a:cs typeface="Optima"/>
                <a:sym typeface="Optima"/>
              </a:rPr>
              <a:t>David </a:t>
            </a:r>
            <a:r>
              <a:rPr lang="en-US" sz="3674">
                <a:solidFill>
                  <a:srgbClr val="FFFFFF"/>
                </a:solidFill>
                <a:latin typeface="Optima"/>
                <a:ea typeface="Optima"/>
                <a:cs typeface="Optima"/>
                <a:sym typeface="Optima"/>
              </a:rPr>
              <a:t>did not strive for acceptability and being enough. </a:t>
            </a:r>
          </a:p>
          <a:p>
            <a:pPr algn="l">
              <a:lnSpc>
                <a:spcPts val="5144"/>
              </a:lnSpc>
              <a:spcBef>
                <a:spcPct val="0"/>
              </a:spcBef>
            </a:pPr>
          </a:p>
          <a:p>
            <a:pPr algn="l">
              <a:lnSpc>
                <a:spcPts val="5144"/>
              </a:lnSpc>
              <a:spcBef>
                <a:spcPct val="0"/>
              </a:spcBef>
            </a:pPr>
            <a:r>
              <a:rPr lang="en-US" b="true" sz="3674">
                <a:solidFill>
                  <a:srgbClr val="F6EC6E"/>
                </a:solidFill>
                <a:latin typeface="Optima Bold"/>
                <a:ea typeface="Optima Bold"/>
                <a:cs typeface="Optima Bold"/>
                <a:sym typeface="Optima Bold"/>
              </a:rPr>
              <a:t>David just pleaded for God’s mercy, for forgiveness, because he had seen that he was only low.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He is only a mere creation who was sinful at birth.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249797"/>
            <a:ext cx="1988261" cy="64680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 Indeed, the Lord is perfect!</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25 </a:t>
            </a:r>
          </a:p>
        </p:txBody>
      </p:sp>
      <p:sp>
        <p:nvSpPr>
          <p:cNvPr name="TextBox 11" id="11"/>
          <p:cNvSpPr txBox="true"/>
          <p:nvPr/>
        </p:nvSpPr>
        <p:spPr>
          <a:xfrm rot="0">
            <a:off x="640237" y="493281"/>
            <a:ext cx="2334931"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138</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6478906"/>
          </a:xfrm>
          <a:prstGeom prst="rect">
            <a:avLst/>
          </a:prstGeom>
        </p:spPr>
        <p:txBody>
          <a:bodyPr anchor="t" rtlCol="false" tIns="0" lIns="0" bIns="0" rIns="0">
            <a:spAutoFit/>
          </a:bodyPr>
          <a:lstStyle/>
          <a:p>
            <a:pPr algn="l">
              <a:lnSpc>
                <a:spcPts val="5144"/>
              </a:lnSpc>
              <a:spcBef>
                <a:spcPct val="0"/>
              </a:spcBef>
            </a:pPr>
            <a:r>
              <a:rPr lang="en-US" b="true" sz="3674">
                <a:solidFill>
                  <a:srgbClr val="F6EC6E"/>
                </a:solidFill>
                <a:latin typeface="Optima Bold"/>
                <a:ea typeface="Optima Bold"/>
                <a:cs typeface="Optima Bold"/>
                <a:sym typeface="Optima Bold"/>
              </a:rPr>
              <a:t>David claims nothing of h</a:t>
            </a:r>
            <a:r>
              <a:rPr lang="en-US" b="true" sz="3674">
                <a:solidFill>
                  <a:srgbClr val="F6EC6E"/>
                </a:solidFill>
                <a:latin typeface="Optima Bold"/>
                <a:ea typeface="Optima Bold"/>
                <a:cs typeface="Optima Bold"/>
                <a:sym typeface="Optima Bold"/>
              </a:rPr>
              <a:t>is ability to be approved by God.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He knows his exact position; he is low, and only the mercies of God give him the very chance to approach God.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“Though the Lord be high, yet hath he respect unto the lowly: but the proud he knoweth afar off” (v. 6).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249797"/>
            <a:ext cx="1988261" cy="64680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 Indeed, the Lord is perfect!</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25 </a:t>
            </a:r>
          </a:p>
        </p:txBody>
      </p:sp>
      <p:sp>
        <p:nvSpPr>
          <p:cNvPr name="TextBox 11" id="11"/>
          <p:cNvSpPr txBox="true"/>
          <p:nvPr/>
        </p:nvSpPr>
        <p:spPr>
          <a:xfrm rot="0">
            <a:off x="640237" y="493281"/>
            <a:ext cx="2334931"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138</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27640" y="2820397"/>
            <a:ext cx="11423965" cy="6478906"/>
          </a:xfrm>
          <a:prstGeom prst="rect">
            <a:avLst/>
          </a:prstGeom>
        </p:spPr>
        <p:txBody>
          <a:bodyPr anchor="t" rtlCol="false" tIns="0" lIns="0" bIns="0" rIns="0">
            <a:spAutoFit/>
          </a:bodyPr>
          <a:lstStyle/>
          <a:p>
            <a:pPr algn="l">
              <a:lnSpc>
                <a:spcPts val="5144"/>
              </a:lnSpc>
            </a:pPr>
            <a:r>
              <a:rPr lang="en-US" sz="3674" b="true">
                <a:solidFill>
                  <a:srgbClr val="F6EC6E"/>
                </a:solidFill>
                <a:latin typeface="Optima Bold"/>
                <a:ea typeface="Optima Bold"/>
                <a:cs typeface="Optima Bold"/>
                <a:sym typeface="Optima Bold"/>
              </a:rPr>
              <a:t>David was victorious because God was with him. </a:t>
            </a:r>
          </a:p>
          <a:p>
            <a:pPr algn="l">
              <a:lnSpc>
                <a:spcPts val="5144"/>
              </a:lnSpc>
            </a:pPr>
          </a:p>
          <a:p>
            <a:pPr algn="l">
              <a:lnSpc>
                <a:spcPts val="5144"/>
              </a:lnSpc>
              <a:spcBef>
                <a:spcPct val="0"/>
              </a:spcBef>
            </a:pPr>
            <a:r>
              <a:rPr lang="en-US" sz="3674">
                <a:solidFill>
                  <a:srgbClr val="FFFFFF"/>
                </a:solidFill>
                <a:latin typeface="Optima"/>
                <a:ea typeface="Optima"/>
                <a:cs typeface="Optima"/>
                <a:sym typeface="Optima"/>
              </a:rPr>
              <a:t>The very reason</a:t>
            </a:r>
            <a:r>
              <a:rPr lang="en-US" sz="3674">
                <a:solidFill>
                  <a:srgbClr val="FFFFFF"/>
                </a:solidFill>
                <a:latin typeface="Optima"/>
                <a:ea typeface="Optima"/>
                <a:cs typeface="Optima"/>
                <a:sym typeface="Optima"/>
              </a:rPr>
              <a:t> for his existence and all that he does good is the presence of His God. </a:t>
            </a:r>
          </a:p>
          <a:p>
            <a:pPr algn="l">
              <a:lnSpc>
                <a:spcPts val="5144"/>
              </a:lnSpc>
              <a:spcBef>
                <a:spcPct val="0"/>
              </a:spcBef>
            </a:pPr>
          </a:p>
          <a:p>
            <a:pPr algn="l">
              <a:lnSpc>
                <a:spcPts val="5144"/>
              </a:lnSpc>
              <a:spcBef>
                <a:spcPct val="0"/>
              </a:spcBef>
            </a:pPr>
            <a:r>
              <a:rPr lang="en-US" b="true" sz="3674">
                <a:solidFill>
                  <a:srgbClr val="F6EC6E"/>
                </a:solidFill>
                <a:latin typeface="Optima Bold"/>
                <a:ea typeface="Optima Bold"/>
                <a:cs typeface="Optima Bold"/>
                <a:sym typeface="Optima Bold"/>
              </a:rPr>
              <a:t>Why? Because God alone is perfect and no one else.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Not David, not anyone, not even the mightiest ruler, only God is perfect, and this perfection is worthy of our ways.</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249797"/>
            <a:ext cx="1988261" cy="64680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 Indeed, the Lord is perfect!</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25 </a:t>
            </a:r>
          </a:p>
        </p:txBody>
      </p:sp>
      <p:sp>
        <p:nvSpPr>
          <p:cNvPr name="TextBox 11" id="11"/>
          <p:cNvSpPr txBox="true"/>
          <p:nvPr/>
        </p:nvSpPr>
        <p:spPr>
          <a:xfrm rot="0">
            <a:off x="640237" y="493281"/>
            <a:ext cx="2334931"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138</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916681"/>
          </a:xfrm>
          <a:prstGeom prst="rect">
            <a:avLst/>
          </a:prstGeom>
        </p:spPr>
        <p:txBody>
          <a:bodyPr anchor="t" rtlCol="false" tIns="0" lIns="0" bIns="0" rIns="0">
            <a:spAutoFit/>
          </a:bodyPr>
          <a:lstStyle/>
          <a:p>
            <a:pPr algn="l">
              <a:lnSpc>
                <a:spcPts val="5144"/>
              </a:lnSpc>
            </a:pPr>
            <a:r>
              <a:rPr lang="en-US" sz="3674" b="true">
                <a:solidFill>
                  <a:srgbClr val="FFFFFF"/>
                </a:solidFill>
                <a:latin typeface="Optima Bold"/>
                <a:ea typeface="Optima Bold"/>
                <a:cs typeface="Optima Bold"/>
                <a:sym typeface="Optima Bold"/>
              </a:rPr>
              <a:t>God’s love and respect for the lowliest human beings make His perfection shine even brighter. </a:t>
            </a:r>
          </a:p>
          <a:p>
            <a:pPr algn="l">
              <a:lnSpc>
                <a:spcPts val="5144"/>
              </a:lnSpc>
            </a:pPr>
          </a:p>
          <a:p>
            <a:pPr algn="ctr">
              <a:lnSpc>
                <a:spcPts val="5144"/>
              </a:lnSpc>
              <a:spcBef>
                <a:spcPct val="0"/>
              </a:spcBef>
            </a:pPr>
            <a:r>
              <a:rPr lang="en-US" b="true" sz="3674">
                <a:solidFill>
                  <a:srgbClr val="F6EC6E"/>
                </a:solidFill>
                <a:latin typeface="Optima Bold"/>
                <a:ea typeface="Optima Bold"/>
                <a:cs typeface="Optima Bold"/>
                <a:sym typeface="Optima Bold"/>
              </a:rPr>
              <a:t>God’s perfection is marked in His character of love </a:t>
            </a:r>
            <a:r>
              <a:rPr lang="en-US" b="true" sz="3674">
                <a:solidFill>
                  <a:srgbClr val="F6EC6E"/>
                </a:solidFill>
                <a:latin typeface="Optima Bold"/>
                <a:ea typeface="Optima Bold"/>
                <a:cs typeface="Optima Bold"/>
                <a:sym typeface="Optima Bold"/>
              </a:rPr>
              <a:t>and concern towards fallen, limited, and rebellious human beings.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249797"/>
            <a:ext cx="1988261" cy="64680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 Indeed, the Lord is perfect!</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25 </a:t>
            </a:r>
          </a:p>
        </p:txBody>
      </p:sp>
      <p:sp>
        <p:nvSpPr>
          <p:cNvPr name="TextBox 11" id="11"/>
          <p:cNvSpPr txBox="true"/>
          <p:nvPr/>
        </p:nvSpPr>
        <p:spPr>
          <a:xfrm rot="0">
            <a:off x="640237" y="493281"/>
            <a:ext cx="2334931"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138</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51822"/>
            <a:ext cx="11423965" cy="2626362"/>
          </a:xfrm>
          <a:prstGeom prst="rect">
            <a:avLst/>
          </a:prstGeom>
        </p:spPr>
        <p:txBody>
          <a:bodyPr anchor="t" rtlCol="false" tIns="0" lIns="0" bIns="0" rIns="0">
            <a:spAutoFit/>
          </a:bodyPr>
          <a:lstStyle/>
          <a:p>
            <a:pPr algn="ctr">
              <a:lnSpc>
                <a:spcPts val="6964"/>
              </a:lnSpc>
              <a:spcBef>
                <a:spcPct val="0"/>
              </a:spcBef>
            </a:pPr>
            <a:r>
              <a:rPr lang="en-US" b="true" sz="4974">
                <a:solidFill>
                  <a:srgbClr val="F6EC6E"/>
                </a:solidFill>
                <a:latin typeface="Optima Bold"/>
                <a:ea typeface="Optima Bold"/>
                <a:cs typeface="Optima Bold"/>
                <a:sym typeface="Optima Bold"/>
              </a:rPr>
              <a:t>God’s character is the true, perfect one, and we cannot claim it </a:t>
            </a:r>
            <a:r>
              <a:rPr lang="en-US" b="true" sz="4974">
                <a:solidFill>
                  <a:srgbClr val="F6EC6E"/>
                </a:solidFill>
                <a:latin typeface="Optima Bold"/>
                <a:ea typeface="Optima Bold"/>
                <a:cs typeface="Optima Bold"/>
                <a:sym typeface="Optima Bold"/>
              </a:rPr>
              <a:t>to be achievable by our own moral strivings.</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249797"/>
            <a:ext cx="1988261" cy="64680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 Indeed, the Lord is perfect!</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25 </a:t>
            </a:r>
          </a:p>
        </p:txBody>
      </p:sp>
      <p:sp>
        <p:nvSpPr>
          <p:cNvPr name="TextBox 11" id="11"/>
          <p:cNvSpPr txBox="true"/>
          <p:nvPr/>
        </p:nvSpPr>
        <p:spPr>
          <a:xfrm rot="0">
            <a:off x="640237" y="493281"/>
            <a:ext cx="2334931"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138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DAHPaW6TkDs</dc:identifier>
  <dcterms:modified xsi:type="dcterms:W3CDTF">2011-08-01T06:04:30Z</dcterms:modified>
  <cp:revision>1</cp:revision>
  <dc:title>Day 25 Psalm 138 Indeed, the Lord is perfect!</dc:title>
</cp:coreProperties>
</file>