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Lst>
  <p:sldSz cx="10972800" cy="10287000"/>
  <p:notesSz cx="6858000" cy="9144000"/>
  <p:embeddedFontLst>
    <p:embeddedFont>
      <p:font typeface="Glacial Indifference Bold" charset="1" panose="00000800000000000000"/>
      <p:regular r:id="rId2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slides/slide20.xml" Type="http://schemas.openxmlformats.org/officeDocument/2006/relationships/slide"/><Relationship Id="rId26" Target="slides/slide21.xml" Type="http://schemas.openxmlformats.org/officeDocument/2006/relationships/slide"/><Relationship Id="rId27" Target="slides/slide22.xml" Type="http://schemas.openxmlformats.org/officeDocument/2006/relationships/slide"/><Relationship Id="rId28" Target="slides/slide23.xml" Type="http://schemas.openxmlformats.org/officeDocument/2006/relationships/slide"/><Relationship Id="rId29" Target="fonts/font29.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4.png" Type="http://schemas.openxmlformats.org/officeDocument/2006/relationships/image"/><Relationship Id="rId11" Target="../media/image15.svg" Type="http://schemas.openxmlformats.org/officeDocument/2006/relationships/image"/><Relationship Id="rId12" Target="../media/image16.png" Type="http://schemas.openxmlformats.org/officeDocument/2006/relationships/image"/><Relationship Id="rId13" Target="../media/image17.svg" Type="http://schemas.openxmlformats.org/officeDocument/2006/relationships/image"/><Relationship Id="rId14" Target="../media/image18.png" Type="http://schemas.openxmlformats.org/officeDocument/2006/relationships/image"/><Relationship Id="rId2" Target="../media/image6.png" Type="http://schemas.openxmlformats.org/officeDocument/2006/relationships/image"/><Relationship Id="rId3" Target="../media/image7.svg" Type="http://schemas.openxmlformats.org/officeDocument/2006/relationships/image"/><Relationship Id="rId4" Target="../media/image8.png" Type="http://schemas.openxmlformats.org/officeDocument/2006/relationships/image"/><Relationship Id="rId5" Target="../media/image9.svg" Type="http://schemas.openxmlformats.org/officeDocument/2006/relationships/image"/><Relationship Id="rId6" Target="../media/image10.png" Type="http://schemas.openxmlformats.org/officeDocument/2006/relationships/image"/><Relationship Id="rId7" Target="../media/image11.svg" Type="http://schemas.openxmlformats.org/officeDocument/2006/relationships/image"/><Relationship Id="rId8" Target="../media/image12.png" Type="http://schemas.openxmlformats.org/officeDocument/2006/relationships/image"/><Relationship Id="rId9" Target="../media/image13.svg" Type="http://schemas.openxmlformats.org/officeDocument/2006/relationships/image"/></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9.png" Type="http://schemas.openxmlformats.org/officeDocument/2006/relationships/image"/><Relationship Id="rId3" Target="../media/image20.svg" Type="http://schemas.openxmlformats.org/officeDocument/2006/relationships/image"/><Relationship Id="rId4" Target="../media/image18.png" Type="http://schemas.openxmlformats.org/officeDocument/2006/relationships/image"/></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9.png" Type="http://schemas.openxmlformats.org/officeDocument/2006/relationships/image"/><Relationship Id="rId3" Target="../media/image20.svg" Type="http://schemas.openxmlformats.org/officeDocument/2006/relationships/image"/><Relationship Id="rId4" Target="../media/image18.png" Type="http://schemas.openxmlformats.org/officeDocument/2006/relationships/image"/></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9.png" Type="http://schemas.openxmlformats.org/officeDocument/2006/relationships/image"/><Relationship Id="rId3" Target="../media/image20.svg" Type="http://schemas.openxmlformats.org/officeDocument/2006/relationships/image"/><Relationship Id="rId4" Target="../media/image18.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png" Type="http://schemas.openxmlformats.org/officeDocument/2006/relationships/image"/></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3.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png" Type="http://schemas.openxmlformats.org/officeDocument/2006/relationships/image"/><Relationship Id="rId3" Target="../media/image5.sv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png" Type="http://schemas.openxmlformats.org/officeDocument/2006/relationships/image"/><Relationship Id="rId3" Target="../media/image5.sv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png" Type="http://schemas.openxmlformats.org/officeDocument/2006/relationships/image"/><Relationship Id="rId3" Target="../media/image5.sv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1028609" y="4929683"/>
            <a:ext cx="8915583" cy="407670"/>
          </a:xfrm>
          <a:prstGeom prst="rect">
            <a:avLst/>
          </a:prstGeom>
        </p:spPr>
        <p:txBody>
          <a:bodyPr anchor="t" rtlCol="false" tIns="0" lIns="0" bIns="0" rIns="0">
            <a:spAutoFit/>
          </a:bodyPr>
          <a:lstStyle/>
          <a:p>
            <a:pPr algn="ctr">
              <a:lnSpc>
                <a:spcPts val="1679"/>
              </a:lnSpc>
              <a:spcBef>
                <a:spcPct val="0"/>
              </a:spcBef>
            </a:pPr>
            <a:r>
              <a:rPr lang="en-US" b="true" sz="1200">
                <a:solidFill>
                  <a:srgbClr val="000000"/>
                </a:solidFill>
                <a:latin typeface="Glacial Indifference Bold"/>
                <a:ea typeface="Glacial Indifference Bold"/>
                <a:cs typeface="Glacial Indifference Bold"/>
                <a:sym typeface="Glacial Indifference Bold"/>
              </a:rPr>
              <a:t>E MESSAGE OF THE CROSS IS FOOLISHNESS TO THOSE WHO ARE PERISHING, BUT TO US WHO ARE BEING SAVED IT IS THE POWER OF GOD” (1 CORINTHIANS 1:18, NIV).</a:t>
            </a:r>
          </a:p>
        </p:txBody>
      </p:sp>
      <p:sp>
        <p:nvSpPr>
          <p:cNvPr name="Freeform 3" id="3"/>
          <p:cNvSpPr/>
          <p:nvPr/>
        </p:nvSpPr>
        <p:spPr>
          <a:xfrm flipH="false" flipV="false" rot="0">
            <a:off x="0" y="0"/>
            <a:ext cx="10972800" cy="10195485"/>
          </a:xfrm>
          <a:custGeom>
            <a:avLst/>
            <a:gdLst/>
            <a:ahLst/>
            <a:cxnLst/>
            <a:rect r="r" b="b" t="t" l="l"/>
            <a:pathLst>
              <a:path h="10195485" w="10972800">
                <a:moveTo>
                  <a:pt x="0" y="0"/>
                </a:moveTo>
                <a:lnTo>
                  <a:pt x="10972800" y="0"/>
                </a:lnTo>
                <a:lnTo>
                  <a:pt x="10972800" y="10195485"/>
                </a:lnTo>
                <a:lnTo>
                  <a:pt x="0" y="10195485"/>
                </a:lnTo>
                <a:lnTo>
                  <a:pt x="0" y="0"/>
                </a:lnTo>
                <a:close/>
              </a:path>
            </a:pathLst>
          </a:custGeom>
          <a:blipFill>
            <a:blip r:embed="rId2"/>
            <a:stretch>
              <a:fillRect l="0" t="0" r="0" b="0"/>
            </a:stretch>
          </a:blipFill>
        </p:spPr>
      </p:sp>
    </p:spTree>
  </p:cSld>
  <p:clrMapOvr>
    <a:masterClrMapping/>
  </p:clrMapOvr>
</p:sld>
</file>

<file path=ppt/slides/slide10.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AutoShape 2" id="2"/>
          <p:cNvSpPr/>
          <p:nvPr/>
        </p:nvSpPr>
        <p:spPr>
          <a:xfrm>
            <a:off x="306949" y="874799"/>
            <a:ext cx="1132438" cy="0"/>
          </a:xfrm>
          <a:prstGeom prst="line">
            <a:avLst/>
          </a:prstGeom>
          <a:ln cap="flat" w="9525">
            <a:solidFill>
              <a:srgbClr val="5C4738"/>
            </a:solidFill>
            <a:prstDash val="solid"/>
            <a:headEnd type="none" len="sm" w="sm"/>
            <a:tailEnd type="none" len="sm" w="sm"/>
          </a:ln>
        </p:spPr>
      </p:sp>
      <p:grpSp>
        <p:nvGrpSpPr>
          <p:cNvPr name="Group 3" id="3"/>
          <p:cNvGrpSpPr/>
          <p:nvPr/>
        </p:nvGrpSpPr>
        <p:grpSpPr>
          <a:xfrm rot="0">
            <a:off x="1907750" y="874799"/>
            <a:ext cx="9065050" cy="496714"/>
            <a:chOff x="0" y="0"/>
            <a:chExt cx="3066722" cy="168039"/>
          </a:xfrm>
        </p:grpSpPr>
        <p:sp>
          <p:nvSpPr>
            <p:cNvPr name="Freeform 4" id="4"/>
            <p:cNvSpPr/>
            <p:nvPr/>
          </p:nvSpPr>
          <p:spPr>
            <a:xfrm flipH="false" flipV="false" rot="0">
              <a:off x="0" y="0"/>
              <a:ext cx="3066722" cy="168039"/>
            </a:xfrm>
            <a:custGeom>
              <a:avLst/>
              <a:gdLst/>
              <a:ahLst/>
              <a:cxnLst/>
              <a:rect r="r" b="b" t="t" l="l"/>
              <a:pathLst>
                <a:path h="168039" w="3066722">
                  <a:moveTo>
                    <a:pt x="0" y="0"/>
                  </a:moveTo>
                  <a:lnTo>
                    <a:pt x="3066722" y="0"/>
                  </a:lnTo>
                  <a:lnTo>
                    <a:pt x="3066722" y="168039"/>
                  </a:lnTo>
                  <a:lnTo>
                    <a:pt x="0" y="168039"/>
                  </a:lnTo>
                  <a:close/>
                </a:path>
              </a:pathLst>
            </a:custGeom>
            <a:solidFill>
              <a:srgbClr val="EF6C2B">
                <a:alpha val="30980"/>
              </a:srgbClr>
            </a:solidFill>
          </p:spPr>
        </p:sp>
      </p:grpSp>
      <p:sp>
        <p:nvSpPr>
          <p:cNvPr name="TextBox 5" id="5"/>
          <p:cNvSpPr txBox="true"/>
          <p:nvPr/>
        </p:nvSpPr>
        <p:spPr>
          <a:xfrm rot="0">
            <a:off x="1907750" y="966625"/>
            <a:ext cx="9065050" cy="494036"/>
          </a:xfrm>
          <a:prstGeom prst="rect">
            <a:avLst/>
          </a:prstGeom>
        </p:spPr>
        <p:txBody>
          <a:bodyPr anchor="t" rtlCol="false" tIns="0" lIns="0" bIns="0" rIns="0">
            <a:spAutoFit/>
          </a:bodyPr>
          <a:lstStyle/>
          <a:p>
            <a:pPr algn="r">
              <a:lnSpc>
                <a:spcPts val="3463"/>
              </a:lnSpc>
            </a:pPr>
            <a:r>
              <a:rPr lang="en-US" b="true" sz="4440">
                <a:solidFill>
                  <a:srgbClr val="5C4738"/>
                </a:solidFill>
                <a:latin typeface="Glacial Indifference Bold"/>
                <a:ea typeface="Glacial Indifference Bold"/>
                <a:cs typeface="Glacial Indifference Bold"/>
                <a:sym typeface="Glacial Indifference Bold"/>
              </a:rPr>
              <a:t>ANSWER TO THE MAIN QUESTIONS</a:t>
            </a:r>
          </a:p>
        </p:txBody>
      </p:sp>
      <p:sp>
        <p:nvSpPr>
          <p:cNvPr name="AutoShape 6" id="6"/>
          <p:cNvSpPr/>
          <p:nvPr/>
        </p:nvSpPr>
        <p:spPr>
          <a:xfrm>
            <a:off x="6544063" y="1427185"/>
            <a:ext cx="4245319" cy="0"/>
          </a:xfrm>
          <a:prstGeom prst="line">
            <a:avLst/>
          </a:prstGeom>
          <a:ln cap="rnd" w="28575">
            <a:solidFill>
              <a:srgbClr val="5C4738"/>
            </a:solidFill>
            <a:prstDash val="solid"/>
            <a:headEnd type="none" len="sm" w="sm"/>
            <a:tailEnd type="none" len="sm" w="sm"/>
          </a:ln>
        </p:spPr>
      </p:sp>
      <p:sp>
        <p:nvSpPr>
          <p:cNvPr name="TextBox 7" id="7"/>
          <p:cNvSpPr txBox="true"/>
          <p:nvPr/>
        </p:nvSpPr>
        <p:spPr>
          <a:xfrm rot="0">
            <a:off x="306949" y="2177446"/>
            <a:ext cx="10330085" cy="1403093"/>
          </a:xfrm>
          <a:prstGeom prst="rect">
            <a:avLst/>
          </a:prstGeom>
        </p:spPr>
        <p:txBody>
          <a:bodyPr anchor="t" rtlCol="false" tIns="0" lIns="0" bIns="0" rIns="0">
            <a:spAutoFit/>
          </a:bodyPr>
          <a:lstStyle/>
          <a:p>
            <a:pPr algn="l">
              <a:lnSpc>
                <a:spcPts val="2768"/>
              </a:lnSpc>
            </a:pPr>
            <a:r>
              <a:rPr lang="en-US" sz="3076" b="true">
                <a:solidFill>
                  <a:srgbClr val="DF5C4E"/>
                </a:solidFill>
                <a:latin typeface="Glacial Indifference Bold"/>
                <a:ea typeface="Glacial Indifference Bold"/>
                <a:cs typeface="Glacial Indifference Bold"/>
                <a:sym typeface="Glacial Indifference Bold"/>
              </a:rPr>
              <a:t>Q: Compare 1 Corinthians 13:4–7 to Galatians 5:22, 23. What ideas in common do you see between the two passages? How can we manifest this kind of love in our own lives?</a:t>
            </a:r>
          </a:p>
        </p:txBody>
      </p:sp>
      <p:sp>
        <p:nvSpPr>
          <p:cNvPr name="TextBox 8" id="8"/>
          <p:cNvSpPr txBox="true"/>
          <p:nvPr/>
        </p:nvSpPr>
        <p:spPr>
          <a:xfrm rot="0">
            <a:off x="306949" y="3618638"/>
            <a:ext cx="1758683" cy="374393"/>
          </a:xfrm>
          <a:prstGeom prst="rect">
            <a:avLst/>
          </a:prstGeom>
        </p:spPr>
        <p:txBody>
          <a:bodyPr anchor="t" rtlCol="false" tIns="0" lIns="0" bIns="0" rIns="0">
            <a:spAutoFit/>
          </a:bodyPr>
          <a:lstStyle/>
          <a:p>
            <a:pPr algn="l">
              <a:lnSpc>
                <a:spcPts val="2768"/>
              </a:lnSpc>
            </a:pPr>
            <a:r>
              <a:rPr lang="en-US" b="true" sz="3076">
                <a:solidFill>
                  <a:srgbClr val="5C4738"/>
                </a:solidFill>
                <a:latin typeface="Glacial Indifference Bold"/>
                <a:ea typeface="Glacial Indifference Bold"/>
                <a:cs typeface="Glacial Indifference Bold"/>
                <a:sym typeface="Glacial Indifference Bold"/>
              </a:rPr>
              <a:t>ANSWER:</a:t>
            </a:r>
          </a:p>
        </p:txBody>
      </p:sp>
      <p:sp>
        <p:nvSpPr>
          <p:cNvPr name="TextBox 9" id="9"/>
          <p:cNvSpPr txBox="true"/>
          <p:nvPr/>
        </p:nvSpPr>
        <p:spPr>
          <a:xfrm rot="0">
            <a:off x="1028609" y="4088281"/>
            <a:ext cx="9537099" cy="6337697"/>
          </a:xfrm>
          <a:prstGeom prst="rect">
            <a:avLst/>
          </a:prstGeom>
        </p:spPr>
        <p:txBody>
          <a:bodyPr anchor="t" rtlCol="false" tIns="0" lIns="0" bIns="0" rIns="0">
            <a:spAutoFit/>
          </a:bodyPr>
          <a:lstStyle/>
          <a:p>
            <a:pPr algn="l">
              <a:lnSpc>
                <a:spcPts val="2947"/>
              </a:lnSpc>
            </a:pPr>
            <a:r>
              <a:rPr lang="en-US" sz="2947" b="true">
                <a:solidFill>
                  <a:srgbClr val="5C4738"/>
                </a:solidFill>
                <a:latin typeface="Glacial Indifference Bold"/>
                <a:ea typeface="Glacial Indifference Bold"/>
                <a:cs typeface="Glacial Indifference Bold"/>
                <a:sym typeface="Glacial Indifference Bold"/>
              </a:rPr>
              <a:t>Both passages describe love as a Spirit-formed character rather than mere emotion. First Corinthians 13 emphasizes patience, kindness, humility, and endurance, while Galatians 5 highlights love, joy, peace, patience, kindness, faithfulness, gentleness, and self-control. Both challenge religious activity without genuine transformation and point toward Christlike character.</a:t>
            </a:r>
          </a:p>
          <a:p>
            <a:pPr algn="l">
              <a:lnSpc>
                <a:spcPts val="2947"/>
              </a:lnSpc>
            </a:pPr>
          </a:p>
          <a:p>
            <a:pPr algn="l">
              <a:lnSpc>
                <a:spcPts val="2947"/>
              </a:lnSpc>
            </a:pPr>
            <a:r>
              <a:rPr lang="en-US" sz="2947" b="true">
                <a:solidFill>
                  <a:srgbClr val="5C4738"/>
                </a:solidFill>
                <a:latin typeface="Glacial Indifference Bold"/>
                <a:ea typeface="Glacial Indifference Bold"/>
                <a:cs typeface="Glacial Indifference Bold"/>
                <a:sym typeface="Glacial Indifference Bold"/>
              </a:rPr>
              <a:t>We manifest this love not by human effort alone but through dependence on Christ and the Holy Spirit. Our natural tendencies toward pride, anger, selfishness, and resentment must be surrendered to God. As Christ transforms our motives and responses, His character becomes increasingly visible in our relationships, decisions, and treatment of others.</a:t>
            </a:r>
          </a:p>
          <a:p>
            <a:pPr algn="l">
              <a:lnSpc>
                <a:spcPts val="2947"/>
              </a:lnSpc>
            </a:pPr>
          </a:p>
        </p:txBody>
      </p:sp>
      <p:sp>
        <p:nvSpPr>
          <p:cNvPr name="TextBox 10" id="10"/>
          <p:cNvSpPr txBox="true"/>
          <p:nvPr/>
        </p:nvSpPr>
        <p:spPr>
          <a:xfrm rot="0">
            <a:off x="306949" y="525605"/>
            <a:ext cx="10482433" cy="306331"/>
          </a:xfrm>
          <a:prstGeom prst="rect">
            <a:avLst/>
          </a:prstGeom>
        </p:spPr>
        <p:txBody>
          <a:bodyPr anchor="t" rtlCol="false" tIns="0" lIns="0" bIns="0" rIns="0">
            <a:spAutoFit/>
          </a:bodyPr>
          <a:lstStyle/>
          <a:p>
            <a:pPr algn="l">
              <a:lnSpc>
                <a:spcPts val="2286"/>
              </a:lnSpc>
            </a:pPr>
            <a:r>
              <a:rPr lang="en-US" sz="2540" b="true">
                <a:solidFill>
                  <a:srgbClr val="DF5C4E"/>
                </a:solidFill>
                <a:latin typeface="Glacial Indifference Bold"/>
                <a:ea typeface="Glacial Indifference Bold"/>
                <a:cs typeface="Glacial Indifference Bold"/>
                <a:sym typeface="Glacial Indifference Bold"/>
              </a:rPr>
              <a:t>What Love Does</a:t>
            </a:r>
          </a:p>
        </p:txBody>
      </p:sp>
      <p:sp>
        <p:nvSpPr>
          <p:cNvPr name="TextBox 11" id="11"/>
          <p:cNvSpPr txBox="true"/>
          <p:nvPr/>
        </p:nvSpPr>
        <p:spPr>
          <a:xfrm rot="0">
            <a:off x="306949" y="170631"/>
            <a:ext cx="10482433" cy="316873"/>
          </a:xfrm>
          <a:prstGeom prst="rect">
            <a:avLst/>
          </a:prstGeom>
        </p:spPr>
        <p:txBody>
          <a:bodyPr anchor="t" rtlCol="false" tIns="0" lIns="0" bIns="0" rIns="0">
            <a:spAutoFit/>
          </a:bodyPr>
          <a:lstStyle/>
          <a:p>
            <a:pPr algn="l">
              <a:lnSpc>
                <a:spcPts val="2356"/>
              </a:lnSpc>
            </a:pPr>
            <a:r>
              <a:rPr lang="en-US" sz="2480" b="true">
                <a:solidFill>
                  <a:srgbClr val="5C4738"/>
                </a:solidFill>
                <a:latin typeface="Glacial Indifference Bold"/>
                <a:ea typeface="Glacial Indifference Bold"/>
                <a:cs typeface="Glacial Indifference Bold"/>
                <a:sym typeface="Glacial Indifference Bold"/>
              </a:rPr>
              <a:t>LESSON 7 - A PORTRAIT OF LOVE</a:t>
            </a:r>
            <a:r>
              <a:rPr lang="en-US" sz="2480" b="true">
                <a:solidFill>
                  <a:srgbClr val="374662"/>
                </a:solidFill>
                <a:latin typeface="Glacial Indifference Bold"/>
                <a:ea typeface="Glacial Indifference Bold"/>
                <a:cs typeface="Glacial Indifference Bold"/>
                <a:sym typeface="Glacial Indifference Bold"/>
              </a:rPr>
              <a:t> </a:t>
            </a:r>
            <a:r>
              <a:rPr lang="en-US" sz="2480" b="true">
                <a:solidFill>
                  <a:srgbClr val="2A4463"/>
                </a:solidFill>
                <a:latin typeface="Glacial Indifference Bold"/>
                <a:ea typeface="Glacial Indifference Bold"/>
                <a:cs typeface="Glacial Indifference Bold"/>
                <a:sym typeface="Glacial Indifference Bold"/>
              </a:rPr>
              <a:t>I </a:t>
            </a:r>
            <a:r>
              <a:rPr lang="en-US" sz="2480" b="true">
                <a:solidFill>
                  <a:srgbClr val="DF5C4E"/>
                </a:solidFill>
                <a:latin typeface="Glacial Indifference Bold"/>
                <a:ea typeface="Glacial Indifference Bold"/>
                <a:cs typeface="Glacial Indifference Bold"/>
                <a:sym typeface="Glacial Indifference Bold"/>
              </a:rPr>
              <a:t>MONDAY</a:t>
            </a:r>
          </a:p>
        </p:txBody>
      </p:sp>
    </p:spTree>
  </p:cSld>
  <p:clrMapOvr>
    <a:masterClrMapping/>
  </p:clrMapOvr>
</p:sld>
</file>

<file path=ppt/slides/slide11.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TextBox 2" id="2"/>
          <p:cNvSpPr txBox="true"/>
          <p:nvPr/>
        </p:nvSpPr>
        <p:spPr>
          <a:xfrm rot="0">
            <a:off x="306949" y="525605"/>
            <a:ext cx="10482433" cy="306331"/>
          </a:xfrm>
          <a:prstGeom prst="rect">
            <a:avLst/>
          </a:prstGeom>
        </p:spPr>
        <p:txBody>
          <a:bodyPr anchor="t" rtlCol="false" tIns="0" lIns="0" bIns="0" rIns="0">
            <a:spAutoFit/>
          </a:bodyPr>
          <a:lstStyle/>
          <a:p>
            <a:pPr algn="l">
              <a:lnSpc>
                <a:spcPts val="2286"/>
              </a:lnSpc>
            </a:pPr>
            <a:r>
              <a:rPr lang="en-US" sz="2540" b="true">
                <a:solidFill>
                  <a:srgbClr val="DF5C4E"/>
                </a:solidFill>
                <a:latin typeface="Glacial Indifference Bold"/>
                <a:ea typeface="Glacial Indifference Bold"/>
                <a:cs typeface="Glacial Indifference Bold"/>
                <a:sym typeface="Glacial Indifference Bold"/>
              </a:rPr>
              <a:t>What Love Does Not Do </a:t>
            </a:r>
          </a:p>
        </p:txBody>
      </p:sp>
      <p:sp>
        <p:nvSpPr>
          <p:cNvPr name="TextBox 3" id="3"/>
          <p:cNvSpPr txBox="true"/>
          <p:nvPr/>
        </p:nvSpPr>
        <p:spPr>
          <a:xfrm rot="0">
            <a:off x="306949" y="170631"/>
            <a:ext cx="10482433" cy="316873"/>
          </a:xfrm>
          <a:prstGeom prst="rect">
            <a:avLst/>
          </a:prstGeom>
        </p:spPr>
        <p:txBody>
          <a:bodyPr anchor="t" rtlCol="false" tIns="0" lIns="0" bIns="0" rIns="0">
            <a:spAutoFit/>
          </a:bodyPr>
          <a:lstStyle/>
          <a:p>
            <a:pPr algn="l">
              <a:lnSpc>
                <a:spcPts val="2356"/>
              </a:lnSpc>
            </a:pPr>
            <a:r>
              <a:rPr lang="en-US" sz="2480" b="true">
                <a:solidFill>
                  <a:srgbClr val="5C4738"/>
                </a:solidFill>
                <a:latin typeface="Glacial Indifference Bold"/>
                <a:ea typeface="Glacial Indifference Bold"/>
                <a:cs typeface="Glacial Indifference Bold"/>
                <a:sym typeface="Glacial Indifference Bold"/>
              </a:rPr>
              <a:t>LESSON 7 - A PORTRAIT OF LOVE</a:t>
            </a:r>
            <a:r>
              <a:rPr lang="en-US" sz="2480" b="true">
                <a:solidFill>
                  <a:srgbClr val="59101E"/>
                </a:solidFill>
                <a:latin typeface="Glacial Indifference Bold"/>
                <a:ea typeface="Glacial Indifference Bold"/>
                <a:cs typeface="Glacial Indifference Bold"/>
                <a:sym typeface="Glacial Indifference Bold"/>
              </a:rPr>
              <a:t> </a:t>
            </a:r>
            <a:r>
              <a:rPr lang="en-US" sz="2480" b="true">
                <a:solidFill>
                  <a:srgbClr val="374662"/>
                </a:solidFill>
                <a:latin typeface="Glacial Indifference Bold"/>
                <a:ea typeface="Glacial Indifference Bold"/>
                <a:cs typeface="Glacial Indifference Bold"/>
                <a:sym typeface="Glacial Indifference Bold"/>
              </a:rPr>
              <a:t>I </a:t>
            </a:r>
            <a:r>
              <a:rPr lang="en-US" sz="2480" b="true">
                <a:solidFill>
                  <a:srgbClr val="DF5C4E"/>
                </a:solidFill>
                <a:latin typeface="Glacial Indifference Bold"/>
                <a:ea typeface="Glacial Indifference Bold"/>
                <a:cs typeface="Glacial Indifference Bold"/>
                <a:sym typeface="Glacial Indifference Bold"/>
              </a:rPr>
              <a:t>TUESDAY</a:t>
            </a:r>
          </a:p>
        </p:txBody>
      </p:sp>
      <p:sp>
        <p:nvSpPr>
          <p:cNvPr name="AutoShape 4" id="4"/>
          <p:cNvSpPr/>
          <p:nvPr/>
        </p:nvSpPr>
        <p:spPr>
          <a:xfrm>
            <a:off x="306949" y="874799"/>
            <a:ext cx="1132438" cy="0"/>
          </a:xfrm>
          <a:prstGeom prst="line">
            <a:avLst/>
          </a:prstGeom>
          <a:ln cap="flat" w="9525">
            <a:solidFill>
              <a:srgbClr val="5C4738"/>
            </a:solidFill>
            <a:prstDash val="solid"/>
            <a:headEnd type="none" len="sm" w="sm"/>
            <a:tailEnd type="none" len="sm" w="sm"/>
          </a:ln>
        </p:spPr>
      </p:sp>
      <p:grpSp>
        <p:nvGrpSpPr>
          <p:cNvPr name="Group 5" id="5"/>
          <p:cNvGrpSpPr/>
          <p:nvPr/>
        </p:nvGrpSpPr>
        <p:grpSpPr>
          <a:xfrm rot="0">
            <a:off x="-154316" y="1758530"/>
            <a:ext cx="5105394" cy="696514"/>
            <a:chOff x="0" y="0"/>
            <a:chExt cx="1727163" cy="235632"/>
          </a:xfrm>
        </p:grpSpPr>
        <p:sp>
          <p:nvSpPr>
            <p:cNvPr name="Freeform 6" id="6"/>
            <p:cNvSpPr/>
            <p:nvPr/>
          </p:nvSpPr>
          <p:spPr>
            <a:xfrm flipH="false" flipV="false" rot="0">
              <a:off x="0" y="0"/>
              <a:ext cx="1727163" cy="235632"/>
            </a:xfrm>
            <a:custGeom>
              <a:avLst/>
              <a:gdLst/>
              <a:ahLst/>
              <a:cxnLst/>
              <a:rect r="r" b="b" t="t" l="l"/>
              <a:pathLst>
                <a:path h="235632" w="1727163">
                  <a:moveTo>
                    <a:pt x="0" y="0"/>
                  </a:moveTo>
                  <a:lnTo>
                    <a:pt x="1727163" y="0"/>
                  </a:lnTo>
                  <a:lnTo>
                    <a:pt x="1727163" y="235632"/>
                  </a:lnTo>
                  <a:lnTo>
                    <a:pt x="0" y="235632"/>
                  </a:lnTo>
                  <a:close/>
                </a:path>
              </a:pathLst>
            </a:custGeom>
            <a:solidFill>
              <a:srgbClr val="5C4738">
                <a:alpha val="30980"/>
              </a:srgbClr>
            </a:solidFill>
          </p:spPr>
        </p:sp>
      </p:grpSp>
      <p:sp>
        <p:nvSpPr>
          <p:cNvPr name="TextBox 7" id="7"/>
          <p:cNvSpPr txBox="true"/>
          <p:nvPr/>
        </p:nvSpPr>
        <p:spPr>
          <a:xfrm rot="0">
            <a:off x="183417" y="1422325"/>
            <a:ext cx="3687294" cy="1032720"/>
          </a:xfrm>
          <a:prstGeom prst="rect">
            <a:avLst/>
          </a:prstGeom>
        </p:spPr>
        <p:txBody>
          <a:bodyPr anchor="t" rtlCol="false" tIns="0" lIns="0" bIns="0" rIns="0">
            <a:spAutoFit/>
          </a:bodyPr>
          <a:lstStyle/>
          <a:p>
            <a:pPr algn="l">
              <a:lnSpc>
                <a:spcPts val="7575"/>
              </a:lnSpc>
            </a:pPr>
            <a:r>
              <a:rPr lang="en-US" sz="8416" b="true">
                <a:solidFill>
                  <a:srgbClr val="5C4738"/>
                </a:solidFill>
                <a:latin typeface="Glacial Indifference Bold"/>
                <a:ea typeface="Glacial Indifference Bold"/>
                <a:cs typeface="Glacial Indifference Bold"/>
                <a:sym typeface="Glacial Indifference Bold"/>
              </a:rPr>
              <a:t>Gospel </a:t>
            </a:r>
          </a:p>
        </p:txBody>
      </p:sp>
      <p:sp>
        <p:nvSpPr>
          <p:cNvPr name="TextBox 8" id="8"/>
          <p:cNvSpPr txBox="true"/>
          <p:nvPr/>
        </p:nvSpPr>
        <p:spPr>
          <a:xfrm rot="0">
            <a:off x="183417" y="2616970"/>
            <a:ext cx="10452216" cy="2470448"/>
          </a:xfrm>
          <a:prstGeom prst="rect">
            <a:avLst/>
          </a:prstGeom>
        </p:spPr>
        <p:txBody>
          <a:bodyPr anchor="t" rtlCol="false" tIns="0" lIns="0" bIns="0" rIns="0">
            <a:spAutoFit/>
          </a:bodyPr>
          <a:lstStyle/>
          <a:p>
            <a:pPr algn="l">
              <a:lnSpc>
                <a:spcPts val="3254"/>
              </a:lnSpc>
            </a:pPr>
            <a:r>
              <a:rPr lang="en-US" sz="2734" b="true">
                <a:solidFill>
                  <a:srgbClr val="5C4738"/>
                </a:solidFill>
                <a:latin typeface="Glacial Indifference Bold"/>
                <a:ea typeface="Glacial Indifference Bold"/>
                <a:cs typeface="Glacial Indifference Bold"/>
                <a:sym typeface="Glacial Indifference Bold"/>
              </a:rPr>
              <a:t>Paul lists what love does not do because sin often appears beneath respectable religious behavior. Envy, boasting, pride, anger, self-interest, and resentment reveal the ego at work. This challenges us to examine not only our actions but also our motives, because even ministry and good deeds can become self-serving.</a:t>
            </a:r>
          </a:p>
        </p:txBody>
      </p:sp>
      <p:sp>
        <p:nvSpPr>
          <p:cNvPr name="TextBox 9" id="9"/>
          <p:cNvSpPr txBox="true"/>
          <p:nvPr/>
        </p:nvSpPr>
        <p:spPr>
          <a:xfrm rot="0">
            <a:off x="3870712" y="1565804"/>
            <a:ext cx="3777675" cy="889240"/>
          </a:xfrm>
          <a:prstGeom prst="rect">
            <a:avLst/>
          </a:prstGeom>
        </p:spPr>
        <p:txBody>
          <a:bodyPr anchor="t" rtlCol="false" tIns="0" lIns="0" bIns="0" rIns="0">
            <a:spAutoFit/>
          </a:bodyPr>
          <a:lstStyle/>
          <a:p>
            <a:pPr algn="l">
              <a:lnSpc>
                <a:spcPts val="6549"/>
              </a:lnSpc>
            </a:pPr>
            <a:r>
              <a:rPr lang="en-US" sz="7277" b="true">
                <a:solidFill>
                  <a:srgbClr val="5C4738"/>
                </a:solidFill>
                <a:latin typeface="Glacial Indifference Bold"/>
                <a:ea typeface="Glacial Indifference Bold"/>
                <a:cs typeface="Glacial Indifference Bold"/>
                <a:sym typeface="Glacial Indifference Bold"/>
              </a:rPr>
              <a:t>THEMES</a:t>
            </a:r>
          </a:p>
        </p:txBody>
      </p:sp>
      <p:grpSp>
        <p:nvGrpSpPr>
          <p:cNvPr name="Group 10" id="10"/>
          <p:cNvGrpSpPr/>
          <p:nvPr/>
        </p:nvGrpSpPr>
        <p:grpSpPr>
          <a:xfrm rot="0">
            <a:off x="-154316" y="5900645"/>
            <a:ext cx="5105394" cy="696514"/>
            <a:chOff x="0" y="0"/>
            <a:chExt cx="1727163" cy="235632"/>
          </a:xfrm>
        </p:grpSpPr>
        <p:sp>
          <p:nvSpPr>
            <p:cNvPr name="Freeform 11" id="11"/>
            <p:cNvSpPr/>
            <p:nvPr/>
          </p:nvSpPr>
          <p:spPr>
            <a:xfrm flipH="false" flipV="false" rot="0">
              <a:off x="0" y="0"/>
              <a:ext cx="1727163" cy="235632"/>
            </a:xfrm>
            <a:custGeom>
              <a:avLst/>
              <a:gdLst/>
              <a:ahLst/>
              <a:cxnLst/>
              <a:rect r="r" b="b" t="t" l="l"/>
              <a:pathLst>
                <a:path h="235632" w="1727163">
                  <a:moveTo>
                    <a:pt x="0" y="0"/>
                  </a:moveTo>
                  <a:lnTo>
                    <a:pt x="1727163" y="0"/>
                  </a:lnTo>
                  <a:lnTo>
                    <a:pt x="1727163" y="235632"/>
                  </a:lnTo>
                  <a:lnTo>
                    <a:pt x="0" y="235632"/>
                  </a:lnTo>
                  <a:close/>
                </a:path>
              </a:pathLst>
            </a:custGeom>
            <a:solidFill>
              <a:srgbClr val="5C4738">
                <a:alpha val="30980"/>
              </a:srgbClr>
            </a:solidFill>
          </p:spPr>
        </p:sp>
      </p:grpSp>
      <p:sp>
        <p:nvSpPr>
          <p:cNvPr name="TextBox 12" id="12"/>
          <p:cNvSpPr txBox="true"/>
          <p:nvPr/>
        </p:nvSpPr>
        <p:spPr>
          <a:xfrm rot="0">
            <a:off x="183417" y="5564440"/>
            <a:ext cx="3687294" cy="1032720"/>
          </a:xfrm>
          <a:prstGeom prst="rect">
            <a:avLst/>
          </a:prstGeom>
        </p:spPr>
        <p:txBody>
          <a:bodyPr anchor="t" rtlCol="false" tIns="0" lIns="0" bIns="0" rIns="0">
            <a:spAutoFit/>
          </a:bodyPr>
          <a:lstStyle/>
          <a:p>
            <a:pPr algn="l">
              <a:lnSpc>
                <a:spcPts val="7575"/>
              </a:lnSpc>
            </a:pPr>
            <a:r>
              <a:rPr lang="en-US" sz="8416" b="true">
                <a:solidFill>
                  <a:srgbClr val="5C4738"/>
                </a:solidFill>
                <a:latin typeface="Glacial Indifference Bold"/>
                <a:ea typeface="Glacial Indifference Bold"/>
                <a:cs typeface="Glacial Indifference Bold"/>
                <a:sym typeface="Glacial Indifference Bold"/>
              </a:rPr>
              <a:t>Gospel </a:t>
            </a:r>
          </a:p>
        </p:txBody>
      </p:sp>
      <p:sp>
        <p:nvSpPr>
          <p:cNvPr name="TextBox 13" id="13"/>
          <p:cNvSpPr txBox="true"/>
          <p:nvPr/>
        </p:nvSpPr>
        <p:spPr>
          <a:xfrm rot="0">
            <a:off x="183417" y="6759085"/>
            <a:ext cx="10452216" cy="2470448"/>
          </a:xfrm>
          <a:prstGeom prst="rect">
            <a:avLst/>
          </a:prstGeom>
        </p:spPr>
        <p:txBody>
          <a:bodyPr anchor="t" rtlCol="false" tIns="0" lIns="0" bIns="0" rIns="0">
            <a:spAutoFit/>
          </a:bodyPr>
          <a:lstStyle/>
          <a:p>
            <a:pPr algn="l">
              <a:lnSpc>
                <a:spcPts val="3254"/>
              </a:lnSpc>
            </a:pPr>
            <a:r>
              <a:rPr lang="en-US" sz="2734" b="true">
                <a:solidFill>
                  <a:srgbClr val="5C4738"/>
                </a:solidFill>
                <a:latin typeface="Glacial Indifference Bold"/>
                <a:ea typeface="Glacial Indifference Bold"/>
                <a:cs typeface="Glacial Indifference Bold"/>
                <a:sym typeface="Glacial Indifference Bold"/>
              </a:rPr>
              <a:t>Christ-centered love does not excuse sin, tolerate injustice, or ignore boundaries. It refuses to weaponize another person’s failures or celebrate their downfall. Jesus confronted wrongdoing while extending mercy and restoration. Therefore, biblical love is both compassionate and discerning, protecting human dignity without compromising God’s truth.</a:t>
            </a:r>
          </a:p>
        </p:txBody>
      </p:sp>
      <p:sp>
        <p:nvSpPr>
          <p:cNvPr name="TextBox 14" id="14"/>
          <p:cNvSpPr txBox="true"/>
          <p:nvPr/>
        </p:nvSpPr>
        <p:spPr>
          <a:xfrm rot="0">
            <a:off x="3870712" y="5564440"/>
            <a:ext cx="2361357" cy="1032720"/>
          </a:xfrm>
          <a:prstGeom prst="rect">
            <a:avLst/>
          </a:prstGeom>
        </p:spPr>
        <p:txBody>
          <a:bodyPr anchor="t" rtlCol="false" tIns="0" lIns="0" bIns="0" rIns="0">
            <a:spAutoFit/>
          </a:bodyPr>
          <a:lstStyle/>
          <a:p>
            <a:pPr algn="l">
              <a:lnSpc>
                <a:spcPts val="7575"/>
              </a:lnSpc>
            </a:pPr>
            <a:r>
              <a:rPr lang="en-US" sz="8416" b="true">
                <a:solidFill>
                  <a:srgbClr val="5C4738"/>
                </a:solidFill>
                <a:latin typeface="Glacial Indifference Bold"/>
                <a:ea typeface="Glacial Indifference Bold"/>
                <a:cs typeface="Glacial Indifference Bold"/>
                <a:sym typeface="Glacial Indifference Bold"/>
              </a:rPr>
              <a:t>LIFE</a:t>
            </a:r>
          </a:p>
        </p:txBody>
      </p:sp>
    </p:spTree>
  </p:cSld>
  <p:clrMapOvr>
    <a:masterClrMapping/>
  </p:clrMapOvr>
</p:sld>
</file>

<file path=ppt/slides/slide12.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TextBox 2" id="2"/>
          <p:cNvSpPr txBox="true"/>
          <p:nvPr/>
        </p:nvSpPr>
        <p:spPr>
          <a:xfrm rot="0">
            <a:off x="306949" y="525605"/>
            <a:ext cx="10332968" cy="306331"/>
          </a:xfrm>
          <a:prstGeom prst="rect">
            <a:avLst/>
          </a:prstGeom>
        </p:spPr>
        <p:txBody>
          <a:bodyPr anchor="t" rtlCol="false" tIns="0" lIns="0" bIns="0" rIns="0">
            <a:spAutoFit/>
          </a:bodyPr>
          <a:lstStyle/>
          <a:p>
            <a:pPr algn="l">
              <a:lnSpc>
                <a:spcPts val="2286"/>
              </a:lnSpc>
            </a:pPr>
            <a:r>
              <a:rPr lang="en-US" sz="2540" b="true">
                <a:solidFill>
                  <a:srgbClr val="DF5C4E"/>
                </a:solidFill>
                <a:latin typeface="Glacial Indifference Bold"/>
                <a:ea typeface="Glacial Indifference Bold"/>
                <a:cs typeface="Glacial Indifference Bold"/>
                <a:sym typeface="Glacial Indifference Bold"/>
              </a:rPr>
              <a:t>A Portrait of Jesus</a:t>
            </a:r>
          </a:p>
        </p:txBody>
      </p:sp>
      <p:sp>
        <p:nvSpPr>
          <p:cNvPr name="TextBox 3" id="3"/>
          <p:cNvSpPr txBox="true"/>
          <p:nvPr/>
        </p:nvSpPr>
        <p:spPr>
          <a:xfrm rot="0">
            <a:off x="306949" y="170631"/>
            <a:ext cx="10482433" cy="316873"/>
          </a:xfrm>
          <a:prstGeom prst="rect">
            <a:avLst/>
          </a:prstGeom>
        </p:spPr>
        <p:txBody>
          <a:bodyPr anchor="t" rtlCol="false" tIns="0" lIns="0" bIns="0" rIns="0">
            <a:spAutoFit/>
          </a:bodyPr>
          <a:lstStyle/>
          <a:p>
            <a:pPr algn="l">
              <a:lnSpc>
                <a:spcPts val="2356"/>
              </a:lnSpc>
            </a:pPr>
            <a:r>
              <a:rPr lang="en-US" sz="2480" b="true">
                <a:solidFill>
                  <a:srgbClr val="5C4738"/>
                </a:solidFill>
                <a:latin typeface="Glacial Indifference Bold"/>
                <a:ea typeface="Glacial Indifference Bold"/>
                <a:cs typeface="Glacial Indifference Bold"/>
                <a:sym typeface="Glacial Indifference Bold"/>
              </a:rPr>
              <a:t>LESSON 7 - A PORTRAIT OF LOVE</a:t>
            </a:r>
            <a:r>
              <a:rPr lang="en-US" sz="2480" b="true">
                <a:solidFill>
                  <a:srgbClr val="374662"/>
                </a:solidFill>
                <a:latin typeface="Glacial Indifference Bold"/>
                <a:ea typeface="Glacial Indifference Bold"/>
                <a:cs typeface="Glacial Indifference Bold"/>
                <a:sym typeface="Glacial Indifference Bold"/>
              </a:rPr>
              <a:t> I</a:t>
            </a:r>
            <a:r>
              <a:rPr lang="en-US" sz="2480" b="true">
                <a:solidFill>
                  <a:srgbClr val="59101E"/>
                </a:solidFill>
                <a:latin typeface="Glacial Indifference Bold"/>
                <a:ea typeface="Glacial Indifference Bold"/>
                <a:cs typeface="Glacial Indifference Bold"/>
                <a:sym typeface="Glacial Indifference Bold"/>
              </a:rPr>
              <a:t> </a:t>
            </a:r>
            <a:r>
              <a:rPr lang="en-US" sz="2480" b="true">
                <a:solidFill>
                  <a:srgbClr val="DF5C4E"/>
                </a:solidFill>
                <a:latin typeface="Glacial Indifference Bold"/>
                <a:ea typeface="Glacial Indifference Bold"/>
                <a:cs typeface="Glacial Indifference Bold"/>
                <a:sym typeface="Glacial Indifference Bold"/>
              </a:rPr>
              <a:t>WEDNESDAY</a:t>
            </a:r>
          </a:p>
        </p:txBody>
      </p:sp>
      <p:sp>
        <p:nvSpPr>
          <p:cNvPr name="AutoShape 4" id="4"/>
          <p:cNvSpPr/>
          <p:nvPr/>
        </p:nvSpPr>
        <p:spPr>
          <a:xfrm>
            <a:off x="306949" y="874799"/>
            <a:ext cx="1132438" cy="0"/>
          </a:xfrm>
          <a:prstGeom prst="line">
            <a:avLst/>
          </a:prstGeom>
          <a:ln cap="flat" w="9525">
            <a:solidFill>
              <a:srgbClr val="000000"/>
            </a:solidFill>
            <a:prstDash val="solid"/>
            <a:headEnd type="none" len="sm" w="sm"/>
            <a:tailEnd type="none" len="sm" w="sm"/>
          </a:ln>
        </p:spPr>
      </p:sp>
      <p:grpSp>
        <p:nvGrpSpPr>
          <p:cNvPr name="Group 5" id="5"/>
          <p:cNvGrpSpPr/>
          <p:nvPr/>
        </p:nvGrpSpPr>
        <p:grpSpPr>
          <a:xfrm rot="0">
            <a:off x="-154316" y="1758530"/>
            <a:ext cx="5105394" cy="696514"/>
            <a:chOff x="0" y="0"/>
            <a:chExt cx="1727163" cy="235632"/>
          </a:xfrm>
        </p:grpSpPr>
        <p:sp>
          <p:nvSpPr>
            <p:cNvPr name="Freeform 6" id="6"/>
            <p:cNvSpPr/>
            <p:nvPr/>
          </p:nvSpPr>
          <p:spPr>
            <a:xfrm flipH="false" flipV="false" rot="0">
              <a:off x="0" y="0"/>
              <a:ext cx="1727163" cy="235632"/>
            </a:xfrm>
            <a:custGeom>
              <a:avLst/>
              <a:gdLst/>
              <a:ahLst/>
              <a:cxnLst/>
              <a:rect r="r" b="b" t="t" l="l"/>
              <a:pathLst>
                <a:path h="235632" w="1727163">
                  <a:moveTo>
                    <a:pt x="0" y="0"/>
                  </a:moveTo>
                  <a:lnTo>
                    <a:pt x="1727163" y="0"/>
                  </a:lnTo>
                  <a:lnTo>
                    <a:pt x="1727163" y="235632"/>
                  </a:lnTo>
                  <a:lnTo>
                    <a:pt x="0" y="235632"/>
                  </a:lnTo>
                  <a:close/>
                </a:path>
              </a:pathLst>
            </a:custGeom>
            <a:solidFill>
              <a:srgbClr val="5C4738">
                <a:alpha val="30980"/>
              </a:srgbClr>
            </a:solidFill>
          </p:spPr>
        </p:sp>
      </p:grpSp>
      <p:sp>
        <p:nvSpPr>
          <p:cNvPr name="TextBox 7" id="7"/>
          <p:cNvSpPr txBox="true"/>
          <p:nvPr/>
        </p:nvSpPr>
        <p:spPr>
          <a:xfrm rot="0">
            <a:off x="183417" y="1422325"/>
            <a:ext cx="3687294" cy="1032720"/>
          </a:xfrm>
          <a:prstGeom prst="rect">
            <a:avLst/>
          </a:prstGeom>
        </p:spPr>
        <p:txBody>
          <a:bodyPr anchor="t" rtlCol="false" tIns="0" lIns="0" bIns="0" rIns="0">
            <a:spAutoFit/>
          </a:bodyPr>
          <a:lstStyle/>
          <a:p>
            <a:pPr algn="l">
              <a:lnSpc>
                <a:spcPts val="7575"/>
              </a:lnSpc>
            </a:pPr>
            <a:r>
              <a:rPr lang="en-US" sz="8416" b="true">
                <a:solidFill>
                  <a:srgbClr val="5C4738"/>
                </a:solidFill>
                <a:latin typeface="Glacial Indifference Bold"/>
                <a:ea typeface="Glacial Indifference Bold"/>
                <a:cs typeface="Glacial Indifference Bold"/>
                <a:sym typeface="Glacial Indifference Bold"/>
              </a:rPr>
              <a:t>Gospel </a:t>
            </a:r>
          </a:p>
        </p:txBody>
      </p:sp>
      <p:sp>
        <p:nvSpPr>
          <p:cNvPr name="TextBox 8" id="8"/>
          <p:cNvSpPr txBox="true"/>
          <p:nvPr/>
        </p:nvSpPr>
        <p:spPr>
          <a:xfrm rot="0">
            <a:off x="183417" y="2616970"/>
            <a:ext cx="10452216" cy="2470448"/>
          </a:xfrm>
          <a:prstGeom prst="rect">
            <a:avLst/>
          </a:prstGeom>
        </p:spPr>
        <p:txBody>
          <a:bodyPr anchor="t" rtlCol="false" tIns="0" lIns="0" bIns="0" rIns="0">
            <a:spAutoFit/>
          </a:bodyPr>
          <a:lstStyle/>
          <a:p>
            <a:pPr algn="l">
              <a:lnSpc>
                <a:spcPts val="3254"/>
              </a:lnSpc>
            </a:pPr>
            <a:r>
              <a:rPr lang="en-US" sz="2734" b="true">
                <a:solidFill>
                  <a:srgbClr val="5C4738"/>
                </a:solidFill>
                <a:latin typeface="Glacial Indifference Bold"/>
                <a:ea typeface="Glacial Indifference Bold"/>
                <a:cs typeface="Glacial Indifference Bold"/>
                <a:sym typeface="Glacial Indifference Bold"/>
              </a:rPr>
              <a:t>Christ’s love was neither sentimental nor permissive. He welcomed sinners but confronted sin, extended mercy without abandoning truth, and endured suffering without retaliation. Therefore, Jesus is more than an example to imitate—He is the source and standard of biblical love. Our inability to love perfectly reveals our need for His transforming grace.</a:t>
            </a:r>
          </a:p>
        </p:txBody>
      </p:sp>
      <p:sp>
        <p:nvSpPr>
          <p:cNvPr name="TextBox 9" id="9"/>
          <p:cNvSpPr txBox="true"/>
          <p:nvPr/>
        </p:nvSpPr>
        <p:spPr>
          <a:xfrm rot="0">
            <a:off x="3870712" y="1565804"/>
            <a:ext cx="3777675" cy="889240"/>
          </a:xfrm>
          <a:prstGeom prst="rect">
            <a:avLst/>
          </a:prstGeom>
        </p:spPr>
        <p:txBody>
          <a:bodyPr anchor="t" rtlCol="false" tIns="0" lIns="0" bIns="0" rIns="0">
            <a:spAutoFit/>
          </a:bodyPr>
          <a:lstStyle/>
          <a:p>
            <a:pPr algn="l">
              <a:lnSpc>
                <a:spcPts val="6549"/>
              </a:lnSpc>
            </a:pPr>
            <a:r>
              <a:rPr lang="en-US" sz="7277" b="true">
                <a:solidFill>
                  <a:srgbClr val="5C4738"/>
                </a:solidFill>
                <a:latin typeface="Glacial Indifference Bold"/>
                <a:ea typeface="Glacial Indifference Bold"/>
                <a:cs typeface="Glacial Indifference Bold"/>
                <a:sym typeface="Glacial Indifference Bold"/>
              </a:rPr>
              <a:t>THEMES</a:t>
            </a:r>
          </a:p>
        </p:txBody>
      </p:sp>
      <p:grpSp>
        <p:nvGrpSpPr>
          <p:cNvPr name="Group 10" id="10"/>
          <p:cNvGrpSpPr/>
          <p:nvPr/>
        </p:nvGrpSpPr>
        <p:grpSpPr>
          <a:xfrm rot="0">
            <a:off x="-154316" y="5900645"/>
            <a:ext cx="5105394" cy="696514"/>
            <a:chOff x="0" y="0"/>
            <a:chExt cx="1727163" cy="235632"/>
          </a:xfrm>
        </p:grpSpPr>
        <p:sp>
          <p:nvSpPr>
            <p:cNvPr name="Freeform 11" id="11"/>
            <p:cNvSpPr/>
            <p:nvPr/>
          </p:nvSpPr>
          <p:spPr>
            <a:xfrm flipH="false" flipV="false" rot="0">
              <a:off x="0" y="0"/>
              <a:ext cx="1727163" cy="235632"/>
            </a:xfrm>
            <a:custGeom>
              <a:avLst/>
              <a:gdLst/>
              <a:ahLst/>
              <a:cxnLst/>
              <a:rect r="r" b="b" t="t" l="l"/>
              <a:pathLst>
                <a:path h="235632" w="1727163">
                  <a:moveTo>
                    <a:pt x="0" y="0"/>
                  </a:moveTo>
                  <a:lnTo>
                    <a:pt x="1727163" y="0"/>
                  </a:lnTo>
                  <a:lnTo>
                    <a:pt x="1727163" y="235632"/>
                  </a:lnTo>
                  <a:lnTo>
                    <a:pt x="0" y="235632"/>
                  </a:lnTo>
                  <a:close/>
                </a:path>
              </a:pathLst>
            </a:custGeom>
            <a:solidFill>
              <a:srgbClr val="5C4738">
                <a:alpha val="30980"/>
              </a:srgbClr>
            </a:solidFill>
          </p:spPr>
        </p:sp>
      </p:grpSp>
      <p:sp>
        <p:nvSpPr>
          <p:cNvPr name="TextBox 12" id="12"/>
          <p:cNvSpPr txBox="true"/>
          <p:nvPr/>
        </p:nvSpPr>
        <p:spPr>
          <a:xfrm rot="0">
            <a:off x="183417" y="5564440"/>
            <a:ext cx="3687294" cy="1032720"/>
          </a:xfrm>
          <a:prstGeom prst="rect">
            <a:avLst/>
          </a:prstGeom>
        </p:spPr>
        <p:txBody>
          <a:bodyPr anchor="t" rtlCol="false" tIns="0" lIns="0" bIns="0" rIns="0">
            <a:spAutoFit/>
          </a:bodyPr>
          <a:lstStyle/>
          <a:p>
            <a:pPr algn="l">
              <a:lnSpc>
                <a:spcPts val="7575"/>
              </a:lnSpc>
            </a:pPr>
            <a:r>
              <a:rPr lang="en-US" sz="8416" b="true">
                <a:solidFill>
                  <a:srgbClr val="5C4738"/>
                </a:solidFill>
                <a:latin typeface="Glacial Indifference Bold"/>
                <a:ea typeface="Glacial Indifference Bold"/>
                <a:cs typeface="Glacial Indifference Bold"/>
                <a:sym typeface="Glacial Indifference Bold"/>
              </a:rPr>
              <a:t>Gospel </a:t>
            </a:r>
          </a:p>
        </p:txBody>
      </p:sp>
      <p:sp>
        <p:nvSpPr>
          <p:cNvPr name="TextBox 13" id="13"/>
          <p:cNvSpPr txBox="true"/>
          <p:nvPr/>
        </p:nvSpPr>
        <p:spPr>
          <a:xfrm rot="0">
            <a:off x="183417" y="6759085"/>
            <a:ext cx="10452216" cy="2060873"/>
          </a:xfrm>
          <a:prstGeom prst="rect">
            <a:avLst/>
          </a:prstGeom>
        </p:spPr>
        <p:txBody>
          <a:bodyPr anchor="t" rtlCol="false" tIns="0" lIns="0" bIns="0" rIns="0">
            <a:spAutoFit/>
          </a:bodyPr>
          <a:lstStyle/>
          <a:p>
            <a:pPr algn="l">
              <a:lnSpc>
                <a:spcPts val="3254"/>
              </a:lnSpc>
            </a:pPr>
            <a:r>
              <a:rPr lang="en-US" sz="2734" b="true">
                <a:solidFill>
                  <a:srgbClr val="5C4738"/>
                </a:solidFill>
                <a:latin typeface="Glacial Indifference Bold"/>
                <a:ea typeface="Glacial Indifference Bold"/>
                <a:cs typeface="Glacial Indifference Bold"/>
                <a:sym typeface="Glacial Indifference Bold"/>
              </a:rPr>
              <a:t>First Corinthians 13 is not merely a description of an admirable human character; it exposes how far fallen humanity is from genuine love. Jesus alone perfectly embodies these qualities. His life reveals that love is not produced by personality, morality, or religious activity but flows from complete surrender to God.</a:t>
            </a:r>
          </a:p>
        </p:txBody>
      </p:sp>
      <p:sp>
        <p:nvSpPr>
          <p:cNvPr name="TextBox 14" id="14"/>
          <p:cNvSpPr txBox="true"/>
          <p:nvPr/>
        </p:nvSpPr>
        <p:spPr>
          <a:xfrm rot="0">
            <a:off x="3870712" y="5564440"/>
            <a:ext cx="2361357" cy="1032720"/>
          </a:xfrm>
          <a:prstGeom prst="rect">
            <a:avLst/>
          </a:prstGeom>
        </p:spPr>
        <p:txBody>
          <a:bodyPr anchor="t" rtlCol="false" tIns="0" lIns="0" bIns="0" rIns="0">
            <a:spAutoFit/>
          </a:bodyPr>
          <a:lstStyle/>
          <a:p>
            <a:pPr algn="l">
              <a:lnSpc>
                <a:spcPts val="7575"/>
              </a:lnSpc>
            </a:pPr>
            <a:r>
              <a:rPr lang="en-US" sz="8416" b="true">
                <a:solidFill>
                  <a:srgbClr val="5C4738"/>
                </a:solidFill>
                <a:latin typeface="Glacial Indifference Bold"/>
                <a:ea typeface="Glacial Indifference Bold"/>
                <a:cs typeface="Glacial Indifference Bold"/>
                <a:sym typeface="Glacial Indifference Bold"/>
              </a:rPr>
              <a:t>LIFE</a:t>
            </a:r>
          </a:p>
        </p:txBody>
      </p:sp>
    </p:spTree>
  </p:cSld>
  <p:clrMapOvr>
    <a:masterClrMapping/>
  </p:clrMapOvr>
</p:sld>
</file>

<file path=ppt/slides/slide13.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AutoShape 2" id="2"/>
          <p:cNvSpPr/>
          <p:nvPr/>
        </p:nvSpPr>
        <p:spPr>
          <a:xfrm rot="0">
            <a:off x="306949" y="870036"/>
            <a:ext cx="1132438" cy="0"/>
          </a:xfrm>
          <a:prstGeom prst="line">
            <a:avLst/>
          </a:prstGeom>
          <a:ln cap="flat" w="9525">
            <a:solidFill>
              <a:srgbClr val="000000"/>
            </a:solidFill>
            <a:prstDash val="solid"/>
            <a:headEnd type="none" len="sm" w="sm"/>
            <a:tailEnd type="none" len="sm" w="sm"/>
          </a:ln>
        </p:spPr>
      </p:sp>
      <p:grpSp>
        <p:nvGrpSpPr>
          <p:cNvPr name="Group 3" id="3"/>
          <p:cNvGrpSpPr/>
          <p:nvPr/>
        </p:nvGrpSpPr>
        <p:grpSpPr>
          <a:xfrm rot="0">
            <a:off x="1907750" y="874799"/>
            <a:ext cx="9065050" cy="496714"/>
            <a:chOff x="0" y="0"/>
            <a:chExt cx="3066722" cy="168039"/>
          </a:xfrm>
        </p:grpSpPr>
        <p:sp>
          <p:nvSpPr>
            <p:cNvPr name="Freeform 4" id="4"/>
            <p:cNvSpPr/>
            <p:nvPr/>
          </p:nvSpPr>
          <p:spPr>
            <a:xfrm flipH="false" flipV="false" rot="0">
              <a:off x="0" y="0"/>
              <a:ext cx="3066722" cy="168039"/>
            </a:xfrm>
            <a:custGeom>
              <a:avLst/>
              <a:gdLst/>
              <a:ahLst/>
              <a:cxnLst/>
              <a:rect r="r" b="b" t="t" l="l"/>
              <a:pathLst>
                <a:path h="168039" w="3066722">
                  <a:moveTo>
                    <a:pt x="0" y="0"/>
                  </a:moveTo>
                  <a:lnTo>
                    <a:pt x="3066722" y="0"/>
                  </a:lnTo>
                  <a:lnTo>
                    <a:pt x="3066722" y="168039"/>
                  </a:lnTo>
                  <a:lnTo>
                    <a:pt x="0" y="168039"/>
                  </a:lnTo>
                  <a:close/>
                </a:path>
              </a:pathLst>
            </a:custGeom>
            <a:solidFill>
              <a:srgbClr val="EF6C2B">
                <a:alpha val="30980"/>
              </a:srgbClr>
            </a:solidFill>
          </p:spPr>
        </p:sp>
      </p:grpSp>
      <p:sp>
        <p:nvSpPr>
          <p:cNvPr name="TextBox 5" id="5"/>
          <p:cNvSpPr txBox="true"/>
          <p:nvPr/>
        </p:nvSpPr>
        <p:spPr>
          <a:xfrm rot="0">
            <a:off x="1907750" y="966625"/>
            <a:ext cx="9065050" cy="494036"/>
          </a:xfrm>
          <a:prstGeom prst="rect">
            <a:avLst/>
          </a:prstGeom>
        </p:spPr>
        <p:txBody>
          <a:bodyPr anchor="t" rtlCol="false" tIns="0" lIns="0" bIns="0" rIns="0">
            <a:spAutoFit/>
          </a:bodyPr>
          <a:lstStyle/>
          <a:p>
            <a:pPr algn="r">
              <a:lnSpc>
                <a:spcPts val="3463"/>
              </a:lnSpc>
            </a:pPr>
            <a:r>
              <a:rPr lang="en-US" b="true" sz="4440">
                <a:solidFill>
                  <a:srgbClr val="5C4738"/>
                </a:solidFill>
                <a:latin typeface="Glacial Indifference Bold"/>
                <a:ea typeface="Glacial Indifference Bold"/>
                <a:cs typeface="Glacial Indifference Bold"/>
                <a:sym typeface="Glacial Indifference Bold"/>
              </a:rPr>
              <a:t>ANSWER TO THE MAIN QUESTIONS</a:t>
            </a:r>
          </a:p>
        </p:txBody>
      </p:sp>
      <p:sp>
        <p:nvSpPr>
          <p:cNvPr name="AutoShape 6" id="6"/>
          <p:cNvSpPr/>
          <p:nvPr/>
        </p:nvSpPr>
        <p:spPr>
          <a:xfrm>
            <a:off x="6544063" y="1427185"/>
            <a:ext cx="4245319" cy="0"/>
          </a:xfrm>
          <a:prstGeom prst="line">
            <a:avLst/>
          </a:prstGeom>
          <a:ln cap="rnd" w="28575">
            <a:solidFill>
              <a:srgbClr val="5C4738"/>
            </a:solidFill>
            <a:prstDash val="solid"/>
            <a:headEnd type="none" len="sm" w="sm"/>
            <a:tailEnd type="none" len="sm" w="sm"/>
          </a:ln>
        </p:spPr>
      </p:sp>
      <p:sp>
        <p:nvSpPr>
          <p:cNvPr name="TextBox 7" id="7"/>
          <p:cNvSpPr txBox="true"/>
          <p:nvPr/>
        </p:nvSpPr>
        <p:spPr>
          <a:xfrm rot="0">
            <a:off x="264318" y="1936911"/>
            <a:ext cx="10444164" cy="717293"/>
          </a:xfrm>
          <a:prstGeom prst="rect">
            <a:avLst/>
          </a:prstGeom>
        </p:spPr>
        <p:txBody>
          <a:bodyPr anchor="t" rtlCol="false" tIns="0" lIns="0" bIns="0" rIns="0">
            <a:spAutoFit/>
          </a:bodyPr>
          <a:lstStyle/>
          <a:p>
            <a:pPr algn="l">
              <a:lnSpc>
                <a:spcPts val="2768"/>
              </a:lnSpc>
            </a:pPr>
            <a:r>
              <a:rPr lang="en-US" sz="3076" b="true">
                <a:solidFill>
                  <a:srgbClr val="DF5C4E"/>
                </a:solidFill>
                <a:latin typeface="Glacial Indifference Bold"/>
                <a:ea typeface="Glacial Indifference Bold"/>
                <a:cs typeface="Glacial Indifference Bold"/>
                <a:sym typeface="Glacial Indifference Bold"/>
              </a:rPr>
              <a:t>Q: What are other ways that Jesus reveals to us what true love really is?</a:t>
            </a:r>
          </a:p>
        </p:txBody>
      </p:sp>
      <p:sp>
        <p:nvSpPr>
          <p:cNvPr name="TextBox 8" id="8"/>
          <p:cNvSpPr txBox="true"/>
          <p:nvPr/>
        </p:nvSpPr>
        <p:spPr>
          <a:xfrm rot="0">
            <a:off x="306949" y="2902262"/>
            <a:ext cx="1758683" cy="374393"/>
          </a:xfrm>
          <a:prstGeom prst="rect">
            <a:avLst/>
          </a:prstGeom>
        </p:spPr>
        <p:txBody>
          <a:bodyPr anchor="t" rtlCol="false" tIns="0" lIns="0" bIns="0" rIns="0">
            <a:spAutoFit/>
          </a:bodyPr>
          <a:lstStyle/>
          <a:p>
            <a:pPr algn="l">
              <a:lnSpc>
                <a:spcPts val="2768"/>
              </a:lnSpc>
            </a:pPr>
            <a:r>
              <a:rPr lang="en-US" b="true" sz="3076">
                <a:solidFill>
                  <a:srgbClr val="5C4738"/>
                </a:solidFill>
                <a:latin typeface="Glacial Indifference Bold"/>
                <a:ea typeface="Glacial Indifference Bold"/>
                <a:cs typeface="Glacial Indifference Bold"/>
                <a:sym typeface="Glacial Indifference Bold"/>
              </a:rPr>
              <a:t>ANSWER:</a:t>
            </a:r>
          </a:p>
        </p:txBody>
      </p:sp>
      <p:sp>
        <p:nvSpPr>
          <p:cNvPr name="TextBox 9" id="9"/>
          <p:cNvSpPr txBox="true"/>
          <p:nvPr/>
        </p:nvSpPr>
        <p:spPr>
          <a:xfrm rot="0">
            <a:off x="922936" y="3297059"/>
            <a:ext cx="9692621" cy="6710001"/>
          </a:xfrm>
          <a:prstGeom prst="rect">
            <a:avLst/>
          </a:prstGeom>
        </p:spPr>
        <p:txBody>
          <a:bodyPr anchor="t" rtlCol="false" tIns="0" lIns="0" bIns="0" rIns="0">
            <a:spAutoFit/>
          </a:bodyPr>
          <a:lstStyle/>
          <a:p>
            <a:pPr algn="l">
              <a:lnSpc>
                <a:spcPts val="3575"/>
              </a:lnSpc>
            </a:pPr>
            <a:r>
              <a:rPr lang="en-US" sz="2883" b="true">
                <a:solidFill>
                  <a:srgbClr val="5C4738"/>
                </a:solidFill>
                <a:latin typeface="Glacial Indifference Bold"/>
                <a:ea typeface="Glacial Indifference Bold"/>
                <a:cs typeface="Glacial Indifference Bold"/>
                <a:sym typeface="Glacial Indifference Bold"/>
              </a:rPr>
              <a:t>Jesus reveals true love by serving rather than seeking status, forgiving rather than retaliating, telling truth rather than merely pleasing people, and sacrificing Himself for sinners (John 13:1–15; Luke 23:34; John 18:37; 1 John 3:16). His love does not ignore sin or weakness; it meets them with grace and calls people toward restoration.</a:t>
            </a:r>
          </a:p>
          <a:p>
            <a:pPr algn="l">
              <a:lnSpc>
                <a:spcPts val="3575"/>
              </a:lnSpc>
            </a:pPr>
          </a:p>
          <a:p>
            <a:pPr algn="l">
              <a:lnSpc>
                <a:spcPts val="3575"/>
              </a:lnSpc>
            </a:pPr>
            <a:r>
              <a:rPr lang="en-US" sz="2883" b="true">
                <a:solidFill>
                  <a:srgbClr val="5C4738"/>
                </a:solidFill>
                <a:latin typeface="Glacial Indifference Bold"/>
                <a:ea typeface="Glacial Indifference Bold"/>
                <a:cs typeface="Glacial Indifference Bold"/>
                <a:sym typeface="Glacial Indifference Bold"/>
              </a:rPr>
              <a:t>Critically, Jesus shows that true love is self-giving without being self-centered, compassionate without being permissive, and truthful without being cruel. The cross is its clearest expression: Christ loved people who could not repay Him. Thus, Christian love is measured not by what we feel, but by how faithfully we reflect His character.</a:t>
            </a:r>
          </a:p>
        </p:txBody>
      </p:sp>
      <p:sp>
        <p:nvSpPr>
          <p:cNvPr name="TextBox 10" id="10"/>
          <p:cNvSpPr txBox="true"/>
          <p:nvPr/>
        </p:nvSpPr>
        <p:spPr>
          <a:xfrm rot="0">
            <a:off x="306949" y="525605"/>
            <a:ext cx="10401533" cy="306331"/>
          </a:xfrm>
          <a:prstGeom prst="rect">
            <a:avLst/>
          </a:prstGeom>
        </p:spPr>
        <p:txBody>
          <a:bodyPr anchor="t" rtlCol="false" tIns="0" lIns="0" bIns="0" rIns="0">
            <a:spAutoFit/>
          </a:bodyPr>
          <a:lstStyle/>
          <a:p>
            <a:pPr algn="l">
              <a:lnSpc>
                <a:spcPts val="2286"/>
              </a:lnSpc>
            </a:pPr>
            <a:r>
              <a:rPr lang="en-US" sz="2540" b="true">
                <a:solidFill>
                  <a:srgbClr val="DF5C4E"/>
                </a:solidFill>
                <a:latin typeface="Glacial Indifference Bold"/>
                <a:ea typeface="Glacial Indifference Bold"/>
                <a:cs typeface="Glacial Indifference Bold"/>
                <a:sym typeface="Glacial Indifference Bold"/>
              </a:rPr>
              <a:t>A Portrait of Jesus</a:t>
            </a:r>
          </a:p>
        </p:txBody>
      </p:sp>
      <p:sp>
        <p:nvSpPr>
          <p:cNvPr name="TextBox 11" id="11"/>
          <p:cNvSpPr txBox="true"/>
          <p:nvPr/>
        </p:nvSpPr>
        <p:spPr>
          <a:xfrm rot="0">
            <a:off x="306949" y="170631"/>
            <a:ext cx="10401533" cy="316873"/>
          </a:xfrm>
          <a:prstGeom prst="rect">
            <a:avLst/>
          </a:prstGeom>
        </p:spPr>
        <p:txBody>
          <a:bodyPr anchor="t" rtlCol="false" tIns="0" lIns="0" bIns="0" rIns="0">
            <a:spAutoFit/>
          </a:bodyPr>
          <a:lstStyle/>
          <a:p>
            <a:pPr algn="l">
              <a:lnSpc>
                <a:spcPts val="2356"/>
              </a:lnSpc>
            </a:pPr>
            <a:r>
              <a:rPr lang="en-US" sz="2480" b="true">
                <a:solidFill>
                  <a:srgbClr val="5C4738"/>
                </a:solidFill>
                <a:latin typeface="Glacial Indifference Bold"/>
                <a:ea typeface="Glacial Indifference Bold"/>
                <a:cs typeface="Glacial Indifference Bold"/>
                <a:sym typeface="Glacial Indifference Bold"/>
              </a:rPr>
              <a:t>LESSON 7 - A PORTRAIT OF LOVE</a:t>
            </a:r>
            <a:r>
              <a:rPr lang="en-US" sz="2480" b="true">
                <a:solidFill>
                  <a:srgbClr val="59101E"/>
                </a:solidFill>
                <a:latin typeface="Glacial Indifference Bold"/>
                <a:ea typeface="Glacial Indifference Bold"/>
                <a:cs typeface="Glacial Indifference Bold"/>
                <a:sym typeface="Glacial Indifference Bold"/>
              </a:rPr>
              <a:t> </a:t>
            </a:r>
            <a:r>
              <a:rPr lang="en-US" sz="2480" b="true">
                <a:solidFill>
                  <a:srgbClr val="374662"/>
                </a:solidFill>
                <a:latin typeface="Glacial Indifference Bold"/>
                <a:ea typeface="Glacial Indifference Bold"/>
                <a:cs typeface="Glacial Indifference Bold"/>
                <a:sym typeface="Glacial Indifference Bold"/>
              </a:rPr>
              <a:t>I</a:t>
            </a:r>
            <a:r>
              <a:rPr lang="en-US" sz="2480" b="true">
                <a:solidFill>
                  <a:srgbClr val="59101E"/>
                </a:solidFill>
                <a:latin typeface="Glacial Indifference Bold"/>
                <a:ea typeface="Glacial Indifference Bold"/>
                <a:cs typeface="Glacial Indifference Bold"/>
                <a:sym typeface="Glacial Indifference Bold"/>
              </a:rPr>
              <a:t> </a:t>
            </a:r>
            <a:r>
              <a:rPr lang="en-US" sz="2480" b="true">
                <a:solidFill>
                  <a:srgbClr val="DF5C4E"/>
                </a:solidFill>
                <a:latin typeface="Glacial Indifference Bold"/>
                <a:ea typeface="Glacial Indifference Bold"/>
                <a:cs typeface="Glacial Indifference Bold"/>
                <a:sym typeface="Glacial Indifference Bold"/>
              </a:rPr>
              <a:t>WEDNESDAY</a:t>
            </a:r>
          </a:p>
        </p:txBody>
      </p:sp>
    </p:spTree>
  </p:cSld>
  <p:clrMapOvr>
    <a:masterClrMapping/>
  </p:clrMapOvr>
</p:sld>
</file>

<file path=ppt/slides/slide14.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TextBox 2" id="2"/>
          <p:cNvSpPr txBox="true"/>
          <p:nvPr/>
        </p:nvSpPr>
        <p:spPr>
          <a:xfrm rot="0">
            <a:off x="306949" y="525605"/>
            <a:ext cx="10482433" cy="306331"/>
          </a:xfrm>
          <a:prstGeom prst="rect">
            <a:avLst/>
          </a:prstGeom>
        </p:spPr>
        <p:txBody>
          <a:bodyPr anchor="t" rtlCol="false" tIns="0" lIns="0" bIns="0" rIns="0">
            <a:spAutoFit/>
          </a:bodyPr>
          <a:lstStyle/>
          <a:p>
            <a:pPr algn="l">
              <a:lnSpc>
                <a:spcPts val="2286"/>
              </a:lnSpc>
            </a:pPr>
            <a:r>
              <a:rPr lang="en-US" sz="2540" b="true">
                <a:solidFill>
                  <a:srgbClr val="DF5C4E"/>
                </a:solidFill>
                <a:latin typeface="Glacial Indifference Bold"/>
                <a:ea typeface="Glacial Indifference Bold"/>
                <a:cs typeface="Glacial Indifference Bold"/>
                <a:sym typeface="Glacial Indifference Bold"/>
              </a:rPr>
              <a:t>Faith, Hope, and Love </a:t>
            </a:r>
          </a:p>
        </p:txBody>
      </p:sp>
      <p:sp>
        <p:nvSpPr>
          <p:cNvPr name="TextBox 3" id="3"/>
          <p:cNvSpPr txBox="true"/>
          <p:nvPr/>
        </p:nvSpPr>
        <p:spPr>
          <a:xfrm rot="0">
            <a:off x="306949" y="170631"/>
            <a:ext cx="10482433" cy="316873"/>
          </a:xfrm>
          <a:prstGeom prst="rect">
            <a:avLst/>
          </a:prstGeom>
        </p:spPr>
        <p:txBody>
          <a:bodyPr anchor="t" rtlCol="false" tIns="0" lIns="0" bIns="0" rIns="0">
            <a:spAutoFit/>
          </a:bodyPr>
          <a:lstStyle/>
          <a:p>
            <a:pPr algn="l">
              <a:lnSpc>
                <a:spcPts val="2356"/>
              </a:lnSpc>
            </a:pPr>
            <a:r>
              <a:rPr lang="en-US" sz="2480" b="true">
                <a:solidFill>
                  <a:srgbClr val="5C4738"/>
                </a:solidFill>
                <a:latin typeface="Glacial Indifference Bold"/>
                <a:ea typeface="Glacial Indifference Bold"/>
                <a:cs typeface="Glacial Indifference Bold"/>
                <a:sym typeface="Glacial Indifference Bold"/>
              </a:rPr>
              <a:t>LESSON 7 - A PORTRAIT OF LOVE I</a:t>
            </a:r>
            <a:r>
              <a:rPr lang="en-US" sz="2480" b="true">
                <a:solidFill>
                  <a:srgbClr val="374662"/>
                </a:solidFill>
                <a:latin typeface="Glacial Indifference Bold"/>
                <a:ea typeface="Glacial Indifference Bold"/>
                <a:cs typeface="Glacial Indifference Bold"/>
                <a:sym typeface="Glacial Indifference Bold"/>
              </a:rPr>
              <a:t> </a:t>
            </a:r>
            <a:r>
              <a:rPr lang="en-US" sz="2480" b="true">
                <a:solidFill>
                  <a:srgbClr val="DF5C4E"/>
                </a:solidFill>
                <a:latin typeface="Glacial Indifference Bold"/>
                <a:ea typeface="Glacial Indifference Bold"/>
                <a:cs typeface="Glacial Indifference Bold"/>
                <a:sym typeface="Glacial Indifference Bold"/>
              </a:rPr>
              <a:t>THURSDAY</a:t>
            </a:r>
          </a:p>
        </p:txBody>
      </p:sp>
      <p:sp>
        <p:nvSpPr>
          <p:cNvPr name="AutoShape 4" id="4"/>
          <p:cNvSpPr/>
          <p:nvPr/>
        </p:nvSpPr>
        <p:spPr>
          <a:xfrm>
            <a:off x="306949" y="874799"/>
            <a:ext cx="1132438" cy="0"/>
          </a:xfrm>
          <a:prstGeom prst="line">
            <a:avLst/>
          </a:prstGeom>
          <a:ln cap="flat" w="9525">
            <a:solidFill>
              <a:srgbClr val="5C4738"/>
            </a:solidFill>
            <a:prstDash val="solid"/>
            <a:headEnd type="none" len="sm" w="sm"/>
            <a:tailEnd type="none" len="sm" w="sm"/>
          </a:ln>
        </p:spPr>
      </p:sp>
      <p:grpSp>
        <p:nvGrpSpPr>
          <p:cNvPr name="Group 5" id="5"/>
          <p:cNvGrpSpPr/>
          <p:nvPr/>
        </p:nvGrpSpPr>
        <p:grpSpPr>
          <a:xfrm rot="0">
            <a:off x="-154316" y="1758530"/>
            <a:ext cx="5105394" cy="696514"/>
            <a:chOff x="0" y="0"/>
            <a:chExt cx="1727163" cy="235632"/>
          </a:xfrm>
        </p:grpSpPr>
        <p:sp>
          <p:nvSpPr>
            <p:cNvPr name="Freeform 6" id="6"/>
            <p:cNvSpPr/>
            <p:nvPr/>
          </p:nvSpPr>
          <p:spPr>
            <a:xfrm flipH="false" flipV="false" rot="0">
              <a:off x="0" y="0"/>
              <a:ext cx="1727163" cy="235632"/>
            </a:xfrm>
            <a:custGeom>
              <a:avLst/>
              <a:gdLst/>
              <a:ahLst/>
              <a:cxnLst/>
              <a:rect r="r" b="b" t="t" l="l"/>
              <a:pathLst>
                <a:path h="235632" w="1727163">
                  <a:moveTo>
                    <a:pt x="0" y="0"/>
                  </a:moveTo>
                  <a:lnTo>
                    <a:pt x="1727163" y="0"/>
                  </a:lnTo>
                  <a:lnTo>
                    <a:pt x="1727163" y="235632"/>
                  </a:lnTo>
                  <a:lnTo>
                    <a:pt x="0" y="235632"/>
                  </a:lnTo>
                  <a:close/>
                </a:path>
              </a:pathLst>
            </a:custGeom>
            <a:solidFill>
              <a:srgbClr val="5C4738">
                <a:alpha val="30980"/>
              </a:srgbClr>
            </a:solidFill>
          </p:spPr>
        </p:sp>
      </p:grpSp>
      <p:sp>
        <p:nvSpPr>
          <p:cNvPr name="TextBox 7" id="7"/>
          <p:cNvSpPr txBox="true"/>
          <p:nvPr/>
        </p:nvSpPr>
        <p:spPr>
          <a:xfrm rot="0">
            <a:off x="183417" y="1422325"/>
            <a:ext cx="3687294" cy="1032720"/>
          </a:xfrm>
          <a:prstGeom prst="rect">
            <a:avLst/>
          </a:prstGeom>
        </p:spPr>
        <p:txBody>
          <a:bodyPr anchor="t" rtlCol="false" tIns="0" lIns="0" bIns="0" rIns="0">
            <a:spAutoFit/>
          </a:bodyPr>
          <a:lstStyle/>
          <a:p>
            <a:pPr algn="l">
              <a:lnSpc>
                <a:spcPts val="7575"/>
              </a:lnSpc>
            </a:pPr>
            <a:r>
              <a:rPr lang="en-US" sz="8416" b="true">
                <a:solidFill>
                  <a:srgbClr val="5C4738"/>
                </a:solidFill>
                <a:latin typeface="Glacial Indifference Bold"/>
                <a:ea typeface="Glacial Indifference Bold"/>
                <a:cs typeface="Glacial Indifference Bold"/>
                <a:sym typeface="Glacial Indifference Bold"/>
              </a:rPr>
              <a:t>Gospel </a:t>
            </a:r>
          </a:p>
        </p:txBody>
      </p:sp>
      <p:sp>
        <p:nvSpPr>
          <p:cNvPr name="TextBox 8" id="8"/>
          <p:cNvSpPr txBox="true"/>
          <p:nvPr/>
        </p:nvSpPr>
        <p:spPr>
          <a:xfrm rot="0">
            <a:off x="183417" y="2616970"/>
            <a:ext cx="10452216" cy="3289598"/>
          </a:xfrm>
          <a:prstGeom prst="rect">
            <a:avLst/>
          </a:prstGeom>
        </p:spPr>
        <p:txBody>
          <a:bodyPr anchor="t" rtlCol="false" tIns="0" lIns="0" bIns="0" rIns="0">
            <a:spAutoFit/>
          </a:bodyPr>
          <a:lstStyle/>
          <a:p>
            <a:pPr algn="l">
              <a:lnSpc>
                <a:spcPts val="3254"/>
              </a:lnSpc>
            </a:pPr>
            <a:r>
              <a:rPr lang="en-US" sz="2734" b="true">
                <a:solidFill>
                  <a:srgbClr val="5C4738"/>
                </a:solidFill>
                <a:latin typeface="Glacial Indifference Bold"/>
                <a:ea typeface="Glacial Indifference Bold"/>
                <a:cs typeface="Glacial Indifference Bold"/>
                <a:sym typeface="Glacial Indifference Bold"/>
              </a:rPr>
              <a:t>Paul exposes how religious gifts can become distorted when separated from Christlike character. The Corinthians were gifted but struggled with envy, pride, offense, and selfish ambition. This warns us that spiritual activity is not reliable evidence of spiritual maturity; the decisive question is whether our lives increasingly reflect Christ’s love.</a:t>
            </a:r>
          </a:p>
          <a:p>
            <a:pPr algn="l">
              <a:lnSpc>
                <a:spcPts val="3254"/>
              </a:lnSpc>
            </a:pPr>
          </a:p>
          <a:p>
            <a:pPr algn="l">
              <a:lnSpc>
                <a:spcPts val="3254"/>
              </a:lnSpc>
            </a:pPr>
          </a:p>
        </p:txBody>
      </p:sp>
      <p:sp>
        <p:nvSpPr>
          <p:cNvPr name="TextBox 9" id="9"/>
          <p:cNvSpPr txBox="true"/>
          <p:nvPr/>
        </p:nvSpPr>
        <p:spPr>
          <a:xfrm rot="0">
            <a:off x="3870712" y="1565804"/>
            <a:ext cx="3777675" cy="889240"/>
          </a:xfrm>
          <a:prstGeom prst="rect">
            <a:avLst/>
          </a:prstGeom>
        </p:spPr>
        <p:txBody>
          <a:bodyPr anchor="t" rtlCol="false" tIns="0" lIns="0" bIns="0" rIns="0">
            <a:spAutoFit/>
          </a:bodyPr>
          <a:lstStyle/>
          <a:p>
            <a:pPr algn="l">
              <a:lnSpc>
                <a:spcPts val="6549"/>
              </a:lnSpc>
            </a:pPr>
            <a:r>
              <a:rPr lang="en-US" sz="7277" b="true">
                <a:solidFill>
                  <a:srgbClr val="5C4738"/>
                </a:solidFill>
                <a:latin typeface="Glacial Indifference Bold"/>
                <a:ea typeface="Glacial Indifference Bold"/>
                <a:cs typeface="Glacial Indifference Bold"/>
                <a:sym typeface="Glacial Indifference Bold"/>
              </a:rPr>
              <a:t>THEMES</a:t>
            </a:r>
          </a:p>
        </p:txBody>
      </p:sp>
      <p:grpSp>
        <p:nvGrpSpPr>
          <p:cNvPr name="Group 10" id="10"/>
          <p:cNvGrpSpPr/>
          <p:nvPr/>
        </p:nvGrpSpPr>
        <p:grpSpPr>
          <a:xfrm rot="0">
            <a:off x="-154316" y="5900645"/>
            <a:ext cx="5105394" cy="696514"/>
            <a:chOff x="0" y="0"/>
            <a:chExt cx="1727163" cy="235632"/>
          </a:xfrm>
        </p:grpSpPr>
        <p:sp>
          <p:nvSpPr>
            <p:cNvPr name="Freeform 11" id="11"/>
            <p:cNvSpPr/>
            <p:nvPr/>
          </p:nvSpPr>
          <p:spPr>
            <a:xfrm flipH="false" flipV="false" rot="0">
              <a:off x="0" y="0"/>
              <a:ext cx="1727163" cy="235632"/>
            </a:xfrm>
            <a:custGeom>
              <a:avLst/>
              <a:gdLst/>
              <a:ahLst/>
              <a:cxnLst/>
              <a:rect r="r" b="b" t="t" l="l"/>
              <a:pathLst>
                <a:path h="235632" w="1727163">
                  <a:moveTo>
                    <a:pt x="0" y="0"/>
                  </a:moveTo>
                  <a:lnTo>
                    <a:pt x="1727163" y="0"/>
                  </a:lnTo>
                  <a:lnTo>
                    <a:pt x="1727163" y="235632"/>
                  </a:lnTo>
                  <a:lnTo>
                    <a:pt x="0" y="235632"/>
                  </a:lnTo>
                  <a:close/>
                </a:path>
              </a:pathLst>
            </a:custGeom>
            <a:solidFill>
              <a:srgbClr val="5C4738">
                <a:alpha val="30980"/>
              </a:srgbClr>
            </a:solidFill>
          </p:spPr>
        </p:sp>
      </p:grpSp>
      <p:sp>
        <p:nvSpPr>
          <p:cNvPr name="TextBox 12" id="12"/>
          <p:cNvSpPr txBox="true"/>
          <p:nvPr/>
        </p:nvSpPr>
        <p:spPr>
          <a:xfrm rot="0">
            <a:off x="183417" y="5564440"/>
            <a:ext cx="3687294" cy="1032720"/>
          </a:xfrm>
          <a:prstGeom prst="rect">
            <a:avLst/>
          </a:prstGeom>
        </p:spPr>
        <p:txBody>
          <a:bodyPr anchor="t" rtlCol="false" tIns="0" lIns="0" bIns="0" rIns="0">
            <a:spAutoFit/>
          </a:bodyPr>
          <a:lstStyle/>
          <a:p>
            <a:pPr algn="l">
              <a:lnSpc>
                <a:spcPts val="7575"/>
              </a:lnSpc>
            </a:pPr>
            <a:r>
              <a:rPr lang="en-US" sz="8416" b="true">
                <a:solidFill>
                  <a:srgbClr val="5C4738"/>
                </a:solidFill>
                <a:latin typeface="Glacial Indifference Bold"/>
                <a:ea typeface="Glacial Indifference Bold"/>
                <a:cs typeface="Glacial Indifference Bold"/>
                <a:sym typeface="Glacial Indifference Bold"/>
              </a:rPr>
              <a:t>Gospel </a:t>
            </a:r>
          </a:p>
        </p:txBody>
      </p:sp>
      <p:sp>
        <p:nvSpPr>
          <p:cNvPr name="TextBox 13" id="13"/>
          <p:cNvSpPr txBox="true"/>
          <p:nvPr/>
        </p:nvSpPr>
        <p:spPr>
          <a:xfrm rot="0">
            <a:off x="183417" y="6759085"/>
            <a:ext cx="10452216" cy="2470448"/>
          </a:xfrm>
          <a:prstGeom prst="rect">
            <a:avLst/>
          </a:prstGeom>
        </p:spPr>
        <p:txBody>
          <a:bodyPr anchor="t" rtlCol="false" tIns="0" lIns="0" bIns="0" rIns="0">
            <a:spAutoFit/>
          </a:bodyPr>
          <a:lstStyle/>
          <a:p>
            <a:pPr algn="l">
              <a:lnSpc>
                <a:spcPts val="3254"/>
              </a:lnSpc>
            </a:pPr>
            <a:r>
              <a:rPr lang="en-US" sz="2734" b="true">
                <a:solidFill>
                  <a:srgbClr val="5C4738"/>
                </a:solidFill>
                <a:latin typeface="Glacial Indifference Bold"/>
                <a:ea typeface="Glacial Indifference Bold"/>
                <a:cs typeface="Glacial Indifference Bold"/>
                <a:sym typeface="Glacial Indifference Bold"/>
              </a:rPr>
              <a:t>Faith, hope, and love orient believers toward God’s ultimate reality. Faith trusts what is unseen, hope anticipates God’s promises, and love reflects His character. Faith will become sight and hope fulfillment, but love remains. Therefore, love is greatest because it most clearly reveals the eternal character of God.</a:t>
            </a:r>
          </a:p>
        </p:txBody>
      </p:sp>
      <p:sp>
        <p:nvSpPr>
          <p:cNvPr name="TextBox 14" id="14"/>
          <p:cNvSpPr txBox="true"/>
          <p:nvPr/>
        </p:nvSpPr>
        <p:spPr>
          <a:xfrm rot="0">
            <a:off x="3870712" y="5564440"/>
            <a:ext cx="2361357" cy="1032720"/>
          </a:xfrm>
          <a:prstGeom prst="rect">
            <a:avLst/>
          </a:prstGeom>
        </p:spPr>
        <p:txBody>
          <a:bodyPr anchor="t" rtlCol="false" tIns="0" lIns="0" bIns="0" rIns="0">
            <a:spAutoFit/>
          </a:bodyPr>
          <a:lstStyle/>
          <a:p>
            <a:pPr algn="l">
              <a:lnSpc>
                <a:spcPts val="7575"/>
              </a:lnSpc>
            </a:pPr>
            <a:r>
              <a:rPr lang="en-US" sz="8416" b="true">
                <a:solidFill>
                  <a:srgbClr val="5C4738"/>
                </a:solidFill>
                <a:latin typeface="Glacial Indifference Bold"/>
                <a:ea typeface="Glacial Indifference Bold"/>
                <a:cs typeface="Glacial Indifference Bold"/>
                <a:sym typeface="Glacial Indifference Bold"/>
              </a:rPr>
              <a:t>LIFE</a:t>
            </a:r>
          </a:p>
        </p:txBody>
      </p:sp>
    </p:spTree>
  </p:cSld>
  <p:clrMapOvr>
    <a:masterClrMapping/>
  </p:clrMapOvr>
</p:sld>
</file>

<file path=ppt/slides/slide15.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AutoShape 2" id="2"/>
          <p:cNvSpPr/>
          <p:nvPr/>
        </p:nvSpPr>
        <p:spPr>
          <a:xfrm rot="0">
            <a:off x="306949" y="870036"/>
            <a:ext cx="1132438" cy="0"/>
          </a:xfrm>
          <a:prstGeom prst="line">
            <a:avLst/>
          </a:prstGeom>
          <a:ln cap="flat" w="9525">
            <a:solidFill>
              <a:srgbClr val="000000"/>
            </a:solidFill>
            <a:prstDash val="solid"/>
            <a:headEnd type="none" len="sm" w="sm"/>
            <a:tailEnd type="none" len="sm" w="sm"/>
          </a:ln>
        </p:spPr>
      </p:sp>
      <p:grpSp>
        <p:nvGrpSpPr>
          <p:cNvPr name="Group 3" id="3"/>
          <p:cNvGrpSpPr/>
          <p:nvPr/>
        </p:nvGrpSpPr>
        <p:grpSpPr>
          <a:xfrm rot="0">
            <a:off x="1907750" y="874799"/>
            <a:ext cx="9065050" cy="496714"/>
            <a:chOff x="0" y="0"/>
            <a:chExt cx="3066722" cy="168039"/>
          </a:xfrm>
        </p:grpSpPr>
        <p:sp>
          <p:nvSpPr>
            <p:cNvPr name="Freeform 4" id="4"/>
            <p:cNvSpPr/>
            <p:nvPr/>
          </p:nvSpPr>
          <p:spPr>
            <a:xfrm flipH="false" flipV="false" rot="0">
              <a:off x="0" y="0"/>
              <a:ext cx="3066722" cy="168039"/>
            </a:xfrm>
            <a:custGeom>
              <a:avLst/>
              <a:gdLst/>
              <a:ahLst/>
              <a:cxnLst/>
              <a:rect r="r" b="b" t="t" l="l"/>
              <a:pathLst>
                <a:path h="168039" w="3066722">
                  <a:moveTo>
                    <a:pt x="0" y="0"/>
                  </a:moveTo>
                  <a:lnTo>
                    <a:pt x="3066722" y="0"/>
                  </a:lnTo>
                  <a:lnTo>
                    <a:pt x="3066722" y="168039"/>
                  </a:lnTo>
                  <a:lnTo>
                    <a:pt x="0" y="168039"/>
                  </a:lnTo>
                  <a:close/>
                </a:path>
              </a:pathLst>
            </a:custGeom>
            <a:solidFill>
              <a:srgbClr val="EF6C2B">
                <a:alpha val="30980"/>
              </a:srgbClr>
            </a:solidFill>
          </p:spPr>
        </p:sp>
      </p:grpSp>
      <p:sp>
        <p:nvSpPr>
          <p:cNvPr name="TextBox 5" id="5"/>
          <p:cNvSpPr txBox="true"/>
          <p:nvPr/>
        </p:nvSpPr>
        <p:spPr>
          <a:xfrm rot="0">
            <a:off x="1907750" y="966625"/>
            <a:ext cx="9065050" cy="494036"/>
          </a:xfrm>
          <a:prstGeom prst="rect">
            <a:avLst/>
          </a:prstGeom>
        </p:spPr>
        <p:txBody>
          <a:bodyPr anchor="t" rtlCol="false" tIns="0" lIns="0" bIns="0" rIns="0">
            <a:spAutoFit/>
          </a:bodyPr>
          <a:lstStyle/>
          <a:p>
            <a:pPr algn="r">
              <a:lnSpc>
                <a:spcPts val="3463"/>
              </a:lnSpc>
            </a:pPr>
            <a:r>
              <a:rPr lang="en-US" b="true" sz="4440">
                <a:solidFill>
                  <a:srgbClr val="5C4738"/>
                </a:solidFill>
                <a:latin typeface="Glacial Indifference Bold"/>
                <a:ea typeface="Glacial Indifference Bold"/>
                <a:cs typeface="Glacial Indifference Bold"/>
                <a:sym typeface="Glacial Indifference Bold"/>
              </a:rPr>
              <a:t>ANSWER TO THE MAIN QUESTIONS</a:t>
            </a:r>
          </a:p>
        </p:txBody>
      </p:sp>
      <p:sp>
        <p:nvSpPr>
          <p:cNvPr name="AutoShape 6" id="6"/>
          <p:cNvSpPr/>
          <p:nvPr/>
        </p:nvSpPr>
        <p:spPr>
          <a:xfrm>
            <a:off x="6544063" y="1427185"/>
            <a:ext cx="4245319" cy="0"/>
          </a:xfrm>
          <a:prstGeom prst="line">
            <a:avLst/>
          </a:prstGeom>
          <a:ln cap="rnd" w="28575">
            <a:solidFill>
              <a:srgbClr val="5C4738"/>
            </a:solidFill>
            <a:prstDash val="solid"/>
            <a:headEnd type="none" len="sm" w="sm"/>
            <a:tailEnd type="none" len="sm" w="sm"/>
          </a:ln>
        </p:spPr>
      </p:sp>
      <p:sp>
        <p:nvSpPr>
          <p:cNvPr name="TextBox 7" id="7"/>
          <p:cNvSpPr txBox="true"/>
          <p:nvPr/>
        </p:nvSpPr>
        <p:spPr>
          <a:xfrm rot="0">
            <a:off x="192870" y="2177446"/>
            <a:ext cx="10444164" cy="1403093"/>
          </a:xfrm>
          <a:prstGeom prst="rect">
            <a:avLst/>
          </a:prstGeom>
        </p:spPr>
        <p:txBody>
          <a:bodyPr anchor="t" rtlCol="false" tIns="0" lIns="0" bIns="0" rIns="0">
            <a:spAutoFit/>
          </a:bodyPr>
          <a:lstStyle/>
          <a:p>
            <a:pPr algn="l">
              <a:lnSpc>
                <a:spcPts val="2768"/>
              </a:lnSpc>
            </a:pPr>
            <a:r>
              <a:rPr lang="en-US" sz="3076" b="true">
                <a:solidFill>
                  <a:srgbClr val="DF5C4E"/>
                </a:solidFill>
                <a:latin typeface="Glacial Indifference Bold"/>
                <a:ea typeface="Glacial Indifference Bold"/>
                <a:cs typeface="Glacial Indifference Bold"/>
                <a:sym typeface="Glacial Indifference Bold"/>
              </a:rPr>
              <a:t>Q: Dwell on the statement “God is love.” How are we supposed to understand exactly what that means? And though we can grasp the idea only in part, why is that phrase such good news for us?</a:t>
            </a:r>
          </a:p>
        </p:txBody>
      </p:sp>
      <p:sp>
        <p:nvSpPr>
          <p:cNvPr name="TextBox 8" id="8"/>
          <p:cNvSpPr txBox="true"/>
          <p:nvPr/>
        </p:nvSpPr>
        <p:spPr>
          <a:xfrm rot="0">
            <a:off x="249910" y="3961538"/>
            <a:ext cx="1758683" cy="374393"/>
          </a:xfrm>
          <a:prstGeom prst="rect">
            <a:avLst/>
          </a:prstGeom>
        </p:spPr>
        <p:txBody>
          <a:bodyPr anchor="t" rtlCol="false" tIns="0" lIns="0" bIns="0" rIns="0">
            <a:spAutoFit/>
          </a:bodyPr>
          <a:lstStyle/>
          <a:p>
            <a:pPr algn="l">
              <a:lnSpc>
                <a:spcPts val="2768"/>
              </a:lnSpc>
            </a:pPr>
            <a:r>
              <a:rPr lang="en-US" b="true" sz="3076">
                <a:solidFill>
                  <a:srgbClr val="5C4738"/>
                </a:solidFill>
                <a:latin typeface="Glacial Indifference Bold"/>
                <a:ea typeface="Glacial Indifference Bold"/>
                <a:cs typeface="Glacial Indifference Bold"/>
                <a:sym typeface="Glacial Indifference Bold"/>
              </a:rPr>
              <a:t>ANSWER:</a:t>
            </a:r>
          </a:p>
        </p:txBody>
      </p:sp>
      <p:sp>
        <p:nvSpPr>
          <p:cNvPr name="TextBox 9" id="9"/>
          <p:cNvSpPr txBox="true"/>
          <p:nvPr/>
        </p:nvSpPr>
        <p:spPr>
          <a:xfrm rot="0">
            <a:off x="971569" y="4469281"/>
            <a:ext cx="9608426" cy="5029155"/>
          </a:xfrm>
          <a:prstGeom prst="rect">
            <a:avLst/>
          </a:prstGeom>
        </p:spPr>
        <p:txBody>
          <a:bodyPr anchor="t" rtlCol="false" tIns="0" lIns="0" bIns="0" rIns="0">
            <a:spAutoFit/>
          </a:bodyPr>
          <a:lstStyle/>
          <a:p>
            <a:pPr algn="l">
              <a:lnSpc>
                <a:spcPts val="2698"/>
              </a:lnSpc>
            </a:pPr>
            <a:r>
              <a:rPr lang="en-US" sz="2998" b="true">
                <a:solidFill>
                  <a:srgbClr val="5C4738"/>
                </a:solidFill>
                <a:latin typeface="Glacial Indifference Bold"/>
                <a:ea typeface="Glacial Indifference Bold"/>
                <a:cs typeface="Glacial Indifference Bold"/>
                <a:sym typeface="Glacial Indifference Bold"/>
              </a:rPr>
              <a:t>“God is love” (1 John 4:8) means that love is not merely something God does; it is central to His character. Yet biblical love is not sentimental or permissive. God’s love is holy, truthful, self-giving, and restorative, perfectly revealed in Christ. This corrects our tendency to define love according to human emotions and desires.</a:t>
            </a:r>
          </a:p>
          <a:p>
            <a:pPr algn="l">
              <a:lnSpc>
                <a:spcPts val="2698"/>
              </a:lnSpc>
            </a:pPr>
          </a:p>
          <a:p>
            <a:pPr algn="l">
              <a:lnSpc>
                <a:spcPts val="2698"/>
              </a:lnSpc>
            </a:pPr>
            <a:r>
              <a:rPr lang="en-US" sz="2998" b="true">
                <a:solidFill>
                  <a:srgbClr val="5C4738"/>
                </a:solidFill>
                <a:latin typeface="Glacial Indifference Bold"/>
                <a:ea typeface="Glacial Indifference Bold"/>
                <a:cs typeface="Glacial Indifference Bold"/>
                <a:sym typeface="Glacial Indifference Bold"/>
              </a:rPr>
              <a:t>This is good news because our love is inconsistent and often shaped by selfishness, fear, or weakness, but God’s character is not. The cross demonstrates that God’s love moves toward sinful humanity rather than abandoning it. We may never fully comprehend divine love, but in Christ we can trust it, receive it, and allow it to transform how we love others.</a:t>
            </a:r>
          </a:p>
        </p:txBody>
      </p:sp>
      <p:sp>
        <p:nvSpPr>
          <p:cNvPr name="TextBox 10" id="10"/>
          <p:cNvSpPr txBox="true"/>
          <p:nvPr/>
        </p:nvSpPr>
        <p:spPr>
          <a:xfrm rot="0">
            <a:off x="306949" y="525605"/>
            <a:ext cx="10482433" cy="306331"/>
          </a:xfrm>
          <a:prstGeom prst="rect">
            <a:avLst/>
          </a:prstGeom>
        </p:spPr>
        <p:txBody>
          <a:bodyPr anchor="t" rtlCol="false" tIns="0" lIns="0" bIns="0" rIns="0">
            <a:spAutoFit/>
          </a:bodyPr>
          <a:lstStyle/>
          <a:p>
            <a:pPr algn="l">
              <a:lnSpc>
                <a:spcPts val="2286"/>
              </a:lnSpc>
            </a:pPr>
            <a:r>
              <a:rPr lang="en-US" sz="2540" b="true">
                <a:solidFill>
                  <a:srgbClr val="DF5C4E"/>
                </a:solidFill>
                <a:latin typeface="Glacial Indifference Bold"/>
                <a:ea typeface="Glacial Indifference Bold"/>
                <a:cs typeface="Glacial Indifference Bold"/>
                <a:sym typeface="Glacial Indifference Bold"/>
              </a:rPr>
              <a:t>Faith, Hope, and Love </a:t>
            </a:r>
          </a:p>
        </p:txBody>
      </p:sp>
      <p:sp>
        <p:nvSpPr>
          <p:cNvPr name="TextBox 11" id="11"/>
          <p:cNvSpPr txBox="true"/>
          <p:nvPr/>
        </p:nvSpPr>
        <p:spPr>
          <a:xfrm rot="0">
            <a:off x="306949" y="170631"/>
            <a:ext cx="10482433" cy="316873"/>
          </a:xfrm>
          <a:prstGeom prst="rect">
            <a:avLst/>
          </a:prstGeom>
        </p:spPr>
        <p:txBody>
          <a:bodyPr anchor="t" rtlCol="false" tIns="0" lIns="0" bIns="0" rIns="0">
            <a:spAutoFit/>
          </a:bodyPr>
          <a:lstStyle/>
          <a:p>
            <a:pPr algn="l">
              <a:lnSpc>
                <a:spcPts val="2356"/>
              </a:lnSpc>
            </a:pPr>
            <a:r>
              <a:rPr lang="en-US" sz="2480" b="true">
                <a:solidFill>
                  <a:srgbClr val="5C4738"/>
                </a:solidFill>
                <a:latin typeface="Glacial Indifference Bold"/>
                <a:ea typeface="Glacial Indifference Bold"/>
                <a:cs typeface="Glacial Indifference Bold"/>
                <a:sym typeface="Glacial Indifference Bold"/>
              </a:rPr>
              <a:t>LESSON 7 - A PORTRAIT OF LOVE I</a:t>
            </a:r>
            <a:r>
              <a:rPr lang="en-US" sz="2480" b="true">
                <a:solidFill>
                  <a:srgbClr val="00434D"/>
                </a:solidFill>
                <a:latin typeface="Glacial Indifference Bold"/>
                <a:ea typeface="Glacial Indifference Bold"/>
                <a:cs typeface="Glacial Indifference Bold"/>
                <a:sym typeface="Glacial Indifference Bold"/>
              </a:rPr>
              <a:t> </a:t>
            </a:r>
            <a:r>
              <a:rPr lang="en-US" sz="2480" b="true">
                <a:solidFill>
                  <a:srgbClr val="DF5C4E"/>
                </a:solidFill>
                <a:latin typeface="Glacial Indifference Bold"/>
                <a:ea typeface="Glacial Indifference Bold"/>
                <a:cs typeface="Glacial Indifference Bold"/>
                <a:sym typeface="Glacial Indifference Bold"/>
              </a:rPr>
              <a:t>THURSDAY</a:t>
            </a:r>
          </a:p>
        </p:txBody>
      </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bg>
      <p:bgPr>
        <a:solidFill>
          <a:srgbClr val="5C4738"/>
        </a:solidFill>
      </p:bgPr>
    </p:bg>
    <p:spTree>
      <p:nvGrpSpPr>
        <p:cNvPr id="1" name=""/>
        <p:cNvGrpSpPr/>
        <p:nvPr/>
      </p:nvGrpSpPr>
      <p:grpSpPr>
        <a:xfrm>
          <a:off x="0" y="0"/>
          <a:ext cx="0" cy="0"/>
          <a:chOff x="0" y="0"/>
          <a:chExt cx="0" cy="0"/>
        </a:xfrm>
      </p:grpSpPr>
      <p:sp>
        <p:nvSpPr>
          <p:cNvPr name="Freeform 2" id="2"/>
          <p:cNvSpPr/>
          <p:nvPr/>
        </p:nvSpPr>
        <p:spPr>
          <a:xfrm flipH="false" flipV="false" rot="0">
            <a:off x="306949" y="874799"/>
            <a:ext cx="5355797" cy="5206281"/>
          </a:xfrm>
          <a:custGeom>
            <a:avLst/>
            <a:gdLst/>
            <a:ahLst/>
            <a:cxnLst/>
            <a:rect r="r" b="b" t="t" l="l"/>
            <a:pathLst>
              <a:path h="5206281" w="5355797">
                <a:moveTo>
                  <a:pt x="0" y="0"/>
                </a:moveTo>
                <a:lnTo>
                  <a:pt x="5355797" y="0"/>
                </a:lnTo>
                <a:lnTo>
                  <a:pt x="5355797" y="5206280"/>
                </a:lnTo>
                <a:lnTo>
                  <a:pt x="0" y="520628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3" id="3"/>
          <p:cNvSpPr txBox="true"/>
          <p:nvPr/>
        </p:nvSpPr>
        <p:spPr>
          <a:xfrm rot="0">
            <a:off x="636803" y="2122466"/>
            <a:ext cx="4742725" cy="544808"/>
          </a:xfrm>
          <a:prstGeom prst="rect">
            <a:avLst/>
          </a:prstGeom>
        </p:spPr>
        <p:txBody>
          <a:bodyPr anchor="t" rtlCol="false" tIns="0" lIns="0" bIns="0" rIns="0">
            <a:spAutoFit/>
          </a:bodyPr>
          <a:lstStyle/>
          <a:p>
            <a:pPr algn="l">
              <a:lnSpc>
                <a:spcPts val="3739"/>
              </a:lnSpc>
            </a:pPr>
            <a:r>
              <a:rPr lang="en-US" sz="4794" b="true">
                <a:solidFill>
                  <a:srgbClr val="DF5C4E"/>
                </a:solidFill>
                <a:latin typeface="Glacial Indifference Bold"/>
                <a:ea typeface="Glacial Indifference Bold"/>
                <a:cs typeface="Glacial Indifference Bold"/>
                <a:sym typeface="Glacial Indifference Bold"/>
              </a:rPr>
              <a:t>Gospel Reality!</a:t>
            </a:r>
          </a:p>
        </p:txBody>
      </p:sp>
      <p:sp>
        <p:nvSpPr>
          <p:cNvPr name="AutoShape 4" id="4"/>
          <p:cNvSpPr/>
          <p:nvPr/>
        </p:nvSpPr>
        <p:spPr>
          <a:xfrm>
            <a:off x="6432742" y="1619586"/>
            <a:ext cx="2959075" cy="0"/>
          </a:xfrm>
          <a:prstGeom prst="line">
            <a:avLst/>
          </a:prstGeom>
          <a:ln cap="rnd" w="28575">
            <a:solidFill>
              <a:srgbClr val="FFE885"/>
            </a:solidFill>
            <a:prstDash val="solid"/>
            <a:headEnd type="none" len="sm" w="sm"/>
            <a:tailEnd type="none" len="sm" w="sm"/>
          </a:ln>
        </p:spPr>
      </p:sp>
      <p:sp>
        <p:nvSpPr>
          <p:cNvPr name="AutoShape 5" id="5"/>
          <p:cNvSpPr/>
          <p:nvPr/>
        </p:nvSpPr>
        <p:spPr>
          <a:xfrm rot="0">
            <a:off x="306949" y="870036"/>
            <a:ext cx="1132438" cy="0"/>
          </a:xfrm>
          <a:prstGeom prst="line">
            <a:avLst/>
          </a:prstGeom>
          <a:ln cap="flat" w="9525">
            <a:solidFill>
              <a:srgbClr val="FFFFFF"/>
            </a:solidFill>
            <a:prstDash val="solid"/>
            <a:headEnd type="none" len="sm" w="sm"/>
            <a:tailEnd type="none" len="sm" w="sm"/>
          </a:ln>
        </p:spPr>
      </p:sp>
      <p:sp>
        <p:nvSpPr>
          <p:cNvPr name="Freeform 6" id="6"/>
          <p:cNvSpPr/>
          <p:nvPr/>
        </p:nvSpPr>
        <p:spPr>
          <a:xfrm flipH="false" flipV="false" rot="0">
            <a:off x="5721674" y="5304276"/>
            <a:ext cx="5051264" cy="4981810"/>
          </a:xfrm>
          <a:custGeom>
            <a:avLst/>
            <a:gdLst/>
            <a:ahLst/>
            <a:cxnLst/>
            <a:rect r="r" b="b" t="t" l="l"/>
            <a:pathLst>
              <a:path h="4981810" w="5051264">
                <a:moveTo>
                  <a:pt x="0" y="0"/>
                </a:moveTo>
                <a:lnTo>
                  <a:pt x="5051265" y="0"/>
                </a:lnTo>
                <a:lnTo>
                  <a:pt x="5051265" y="4981810"/>
                </a:lnTo>
                <a:lnTo>
                  <a:pt x="0" y="498181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7" id="7"/>
          <p:cNvGrpSpPr/>
          <p:nvPr/>
        </p:nvGrpSpPr>
        <p:grpSpPr>
          <a:xfrm rot="-249457">
            <a:off x="5719258" y="4612910"/>
            <a:ext cx="4262457" cy="1180947"/>
            <a:chOff x="0" y="0"/>
            <a:chExt cx="4040189" cy="1119366"/>
          </a:xfrm>
        </p:grpSpPr>
        <p:sp>
          <p:nvSpPr>
            <p:cNvPr name="Freeform 8" id="8"/>
            <p:cNvSpPr/>
            <p:nvPr/>
          </p:nvSpPr>
          <p:spPr>
            <a:xfrm flipH="false" flipV="false" rot="0">
              <a:off x="0" y="1"/>
              <a:ext cx="4040189" cy="1119366"/>
            </a:xfrm>
            <a:custGeom>
              <a:avLst/>
              <a:gdLst/>
              <a:ahLst/>
              <a:cxnLst/>
              <a:rect r="r" b="b" t="t" l="l"/>
              <a:pathLst>
                <a:path h="1119366" w="4040189">
                  <a:moveTo>
                    <a:pt x="3109035" y="1110401"/>
                  </a:moveTo>
                  <a:cubicBezTo>
                    <a:pt x="3109035" y="1110401"/>
                    <a:pt x="2689283" y="1121589"/>
                    <a:pt x="2226698" y="1118968"/>
                  </a:cubicBezTo>
                  <a:cubicBezTo>
                    <a:pt x="1747725" y="1116805"/>
                    <a:pt x="1057073" y="1108980"/>
                    <a:pt x="1057073" y="1108980"/>
                  </a:cubicBezTo>
                  <a:cubicBezTo>
                    <a:pt x="812931" y="1100146"/>
                    <a:pt x="565145" y="1083165"/>
                    <a:pt x="398404" y="1024988"/>
                  </a:cubicBezTo>
                  <a:cubicBezTo>
                    <a:pt x="120505" y="928026"/>
                    <a:pt x="0" y="750497"/>
                    <a:pt x="0" y="567545"/>
                  </a:cubicBezTo>
                  <a:cubicBezTo>
                    <a:pt x="8536" y="436167"/>
                    <a:pt x="34263" y="307039"/>
                    <a:pt x="140291" y="221495"/>
                  </a:cubicBezTo>
                  <a:cubicBezTo>
                    <a:pt x="342602" y="58267"/>
                    <a:pt x="736658" y="3410"/>
                    <a:pt x="1155311" y="3410"/>
                  </a:cubicBezTo>
                  <a:cubicBezTo>
                    <a:pt x="1155311" y="3410"/>
                    <a:pt x="1551711" y="11418"/>
                    <a:pt x="2056683" y="3410"/>
                  </a:cubicBezTo>
                  <a:cubicBezTo>
                    <a:pt x="2470356" y="-4263"/>
                    <a:pt x="2934283" y="3410"/>
                    <a:pt x="2934283" y="3410"/>
                  </a:cubicBezTo>
                  <a:cubicBezTo>
                    <a:pt x="3302591" y="10889"/>
                    <a:pt x="3665904" y="80221"/>
                    <a:pt x="3863644" y="202803"/>
                  </a:cubicBezTo>
                  <a:cubicBezTo>
                    <a:pt x="4014661" y="296420"/>
                    <a:pt x="4047935" y="421095"/>
                    <a:pt x="4038795" y="567545"/>
                  </a:cubicBezTo>
                  <a:cubicBezTo>
                    <a:pt x="4038795" y="868463"/>
                    <a:pt x="3755798" y="1082560"/>
                    <a:pt x="3109035" y="1110401"/>
                  </a:cubicBezTo>
                  <a:close/>
                </a:path>
              </a:pathLst>
            </a:custGeom>
            <a:solidFill>
              <a:srgbClr val="FFFFFF"/>
            </a:solidFill>
          </p:spPr>
        </p:sp>
      </p:grpSp>
      <p:sp>
        <p:nvSpPr>
          <p:cNvPr name="Freeform 9" id="9"/>
          <p:cNvSpPr/>
          <p:nvPr/>
        </p:nvSpPr>
        <p:spPr>
          <a:xfrm flipH="false" flipV="false" rot="652001">
            <a:off x="9781001" y="3659553"/>
            <a:ext cx="590820" cy="751441"/>
          </a:xfrm>
          <a:custGeom>
            <a:avLst/>
            <a:gdLst/>
            <a:ahLst/>
            <a:cxnLst/>
            <a:rect r="r" b="b" t="t" l="l"/>
            <a:pathLst>
              <a:path h="751441" w="590820">
                <a:moveTo>
                  <a:pt x="0" y="0"/>
                </a:moveTo>
                <a:lnTo>
                  <a:pt x="590821" y="0"/>
                </a:lnTo>
                <a:lnTo>
                  <a:pt x="590821" y="751441"/>
                </a:lnTo>
                <a:lnTo>
                  <a:pt x="0" y="751441"/>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0" id="10"/>
          <p:cNvSpPr/>
          <p:nvPr/>
        </p:nvSpPr>
        <p:spPr>
          <a:xfrm flipH="false" flipV="false" rot="-3604883">
            <a:off x="4708868" y="5372695"/>
            <a:ext cx="369185" cy="1562686"/>
          </a:xfrm>
          <a:custGeom>
            <a:avLst/>
            <a:gdLst/>
            <a:ahLst/>
            <a:cxnLst/>
            <a:rect r="r" b="b" t="t" l="l"/>
            <a:pathLst>
              <a:path h="1562686" w="369185">
                <a:moveTo>
                  <a:pt x="0" y="0"/>
                </a:moveTo>
                <a:lnTo>
                  <a:pt x="369184" y="0"/>
                </a:lnTo>
                <a:lnTo>
                  <a:pt x="369184" y="1562686"/>
                </a:lnTo>
                <a:lnTo>
                  <a:pt x="0" y="1562686"/>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1" id="11"/>
          <p:cNvSpPr/>
          <p:nvPr/>
        </p:nvSpPr>
        <p:spPr>
          <a:xfrm flipH="false" flipV="true" rot="5672179">
            <a:off x="699334" y="7150479"/>
            <a:ext cx="2325288" cy="4869714"/>
          </a:xfrm>
          <a:custGeom>
            <a:avLst/>
            <a:gdLst/>
            <a:ahLst/>
            <a:cxnLst/>
            <a:rect r="r" b="b" t="t" l="l"/>
            <a:pathLst>
              <a:path h="4869714" w="2325288">
                <a:moveTo>
                  <a:pt x="0" y="4869713"/>
                </a:moveTo>
                <a:lnTo>
                  <a:pt x="2325288" y="4869713"/>
                </a:lnTo>
                <a:lnTo>
                  <a:pt x="2325288" y="0"/>
                </a:lnTo>
                <a:lnTo>
                  <a:pt x="0" y="0"/>
                </a:lnTo>
                <a:lnTo>
                  <a:pt x="0" y="4869713"/>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2" id="12"/>
          <p:cNvSpPr/>
          <p:nvPr/>
        </p:nvSpPr>
        <p:spPr>
          <a:xfrm flipH="false" flipV="false" rot="0">
            <a:off x="5907595" y="608340"/>
            <a:ext cx="4389120" cy="1859890"/>
          </a:xfrm>
          <a:custGeom>
            <a:avLst/>
            <a:gdLst/>
            <a:ahLst/>
            <a:cxnLst/>
            <a:rect r="r" b="b" t="t" l="l"/>
            <a:pathLst>
              <a:path h="1859890" w="4389120">
                <a:moveTo>
                  <a:pt x="0" y="0"/>
                </a:moveTo>
                <a:lnTo>
                  <a:pt x="4389120" y="0"/>
                </a:lnTo>
                <a:lnTo>
                  <a:pt x="4389120" y="1859890"/>
                </a:lnTo>
                <a:lnTo>
                  <a:pt x="0" y="1859890"/>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13" id="13"/>
          <p:cNvSpPr/>
          <p:nvPr/>
        </p:nvSpPr>
        <p:spPr>
          <a:xfrm flipH="false" flipV="false" rot="-388239">
            <a:off x="6654488" y="977724"/>
            <a:ext cx="3003539" cy="1189156"/>
          </a:xfrm>
          <a:custGeom>
            <a:avLst/>
            <a:gdLst/>
            <a:ahLst/>
            <a:cxnLst/>
            <a:rect r="r" b="b" t="t" l="l"/>
            <a:pathLst>
              <a:path h="1189156" w="3003539">
                <a:moveTo>
                  <a:pt x="0" y="0"/>
                </a:moveTo>
                <a:lnTo>
                  <a:pt x="3003539" y="0"/>
                </a:lnTo>
                <a:lnTo>
                  <a:pt x="3003539" y="1189157"/>
                </a:lnTo>
                <a:lnTo>
                  <a:pt x="0" y="1189157"/>
                </a:lnTo>
                <a:lnTo>
                  <a:pt x="0" y="0"/>
                </a:lnTo>
                <a:close/>
              </a:path>
            </a:pathLst>
          </a:custGeom>
          <a:blipFill>
            <a:blip r:embed="rId14"/>
            <a:stretch>
              <a:fillRect l="-24311" t="-119814" r="-24810" b="-133293"/>
            </a:stretch>
          </a:blipFill>
        </p:spPr>
      </p:sp>
      <p:sp>
        <p:nvSpPr>
          <p:cNvPr name="TextBox 14" id="14"/>
          <p:cNvSpPr txBox="true"/>
          <p:nvPr/>
        </p:nvSpPr>
        <p:spPr>
          <a:xfrm rot="0">
            <a:off x="636803" y="2994052"/>
            <a:ext cx="4742725" cy="2302621"/>
          </a:xfrm>
          <a:prstGeom prst="rect">
            <a:avLst/>
          </a:prstGeom>
        </p:spPr>
        <p:txBody>
          <a:bodyPr anchor="t" rtlCol="false" tIns="0" lIns="0" bIns="0" rIns="0">
            <a:spAutoFit/>
          </a:bodyPr>
          <a:lstStyle/>
          <a:p>
            <a:pPr algn="l">
              <a:lnSpc>
                <a:spcPts val="4545"/>
              </a:lnSpc>
            </a:pPr>
            <a:r>
              <a:rPr lang="en-US" b="true" sz="4591">
                <a:solidFill>
                  <a:srgbClr val="5C4738"/>
                </a:solidFill>
                <a:latin typeface="Glacial Indifference Bold"/>
                <a:ea typeface="Glacial Indifference Bold"/>
                <a:cs typeface="Glacial Indifference Bold"/>
                <a:sym typeface="Glacial Indifference Bold"/>
              </a:rPr>
              <a:t>GOD IS LOVE AND THERE IS NO OTHER MUCH BIGGER REALITY!</a:t>
            </a:r>
          </a:p>
        </p:txBody>
      </p:sp>
      <p:sp>
        <p:nvSpPr>
          <p:cNvPr name="TextBox 15" id="15"/>
          <p:cNvSpPr txBox="true"/>
          <p:nvPr/>
        </p:nvSpPr>
        <p:spPr>
          <a:xfrm rot="0">
            <a:off x="306949" y="291613"/>
            <a:ext cx="8597012" cy="424264"/>
          </a:xfrm>
          <a:prstGeom prst="rect">
            <a:avLst/>
          </a:prstGeom>
        </p:spPr>
        <p:txBody>
          <a:bodyPr anchor="t" rtlCol="false" tIns="0" lIns="0" bIns="0" rIns="0">
            <a:spAutoFit/>
          </a:bodyPr>
          <a:lstStyle/>
          <a:p>
            <a:pPr algn="l">
              <a:lnSpc>
                <a:spcPts val="3135"/>
              </a:lnSpc>
            </a:pPr>
            <a:r>
              <a:rPr lang="en-US" sz="3300" b="true">
                <a:solidFill>
                  <a:srgbClr val="FFFFFF"/>
                </a:solidFill>
                <a:latin typeface="Glacial Indifference Bold"/>
                <a:ea typeface="Glacial Indifference Bold"/>
                <a:cs typeface="Glacial Indifference Bold"/>
                <a:sym typeface="Glacial Indifference Bold"/>
              </a:rPr>
              <a:t>LESSON 7 - A PORTRAIT OF LOVE</a:t>
            </a:r>
          </a:p>
        </p:txBody>
      </p:sp>
      <p:sp>
        <p:nvSpPr>
          <p:cNvPr name="TextBox 16" id="16"/>
          <p:cNvSpPr txBox="true"/>
          <p:nvPr/>
        </p:nvSpPr>
        <p:spPr>
          <a:xfrm rot="-145180">
            <a:off x="6026173" y="4964957"/>
            <a:ext cx="4251837" cy="549870"/>
          </a:xfrm>
          <a:prstGeom prst="rect">
            <a:avLst/>
          </a:prstGeom>
        </p:spPr>
        <p:txBody>
          <a:bodyPr anchor="t" rtlCol="false" tIns="0" lIns="0" bIns="0" rIns="0">
            <a:spAutoFit/>
          </a:bodyPr>
          <a:lstStyle/>
          <a:p>
            <a:pPr algn="l">
              <a:lnSpc>
                <a:spcPts val="3801"/>
              </a:lnSpc>
            </a:pPr>
            <a:r>
              <a:rPr lang="en-US" sz="4873" b="true">
                <a:solidFill>
                  <a:srgbClr val="5C4738"/>
                </a:solidFill>
                <a:latin typeface="Glacial Indifference Bold"/>
                <a:ea typeface="Glacial Indifference Bold"/>
                <a:cs typeface="Glacial Indifference Bold"/>
                <a:sym typeface="Glacial Indifference Bold"/>
              </a:rPr>
              <a:t>GOOD NEWS</a:t>
            </a:r>
          </a:p>
        </p:txBody>
      </p:sp>
      <p:sp>
        <p:nvSpPr>
          <p:cNvPr name="TextBox 17" id="17"/>
          <p:cNvSpPr txBox="true"/>
          <p:nvPr/>
        </p:nvSpPr>
        <p:spPr>
          <a:xfrm rot="0">
            <a:off x="6349079" y="6196836"/>
            <a:ext cx="4114741" cy="1428347"/>
          </a:xfrm>
          <a:prstGeom prst="rect">
            <a:avLst/>
          </a:prstGeom>
        </p:spPr>
        <p:txBody>
          <a:bodyPr anchor="t" rtlCol="false" tIns="0" lIns="0" bIns="0" rIns="0">
            <a:spAutoFit/>
          </a:bodyPr>
          <a:lstStyle/>
          <a:p>
            <a:pPr algn="l">
              <a:lnSpc>
                <a:spcPts val="5484"/>
              </a:lnSpc>
            </a:pPr>
            <a:r>
              <a:rPr lang="en-US" b="true" sz="5539">
                <a:solidFill>
                  <a:srgbClr val="5C4738"/>
                </a:solidFill>
                <a:latin typeface="Glacial Indifference Bold"/>
                <a:ea typeface="Glacial Indifference Bold"/>
                <a:cs typeface="Glacial Indifference Bold"/>
                <a:sym typeface="Glacial Indifference Bold"/>
              </a:rPr>
              <a:t>#Loving or self serving?</a:t>
            </a:r>
          </a:p>
        </p:txBody>
      </p:sp>
    </p:spTree>
  </p:cSld>
  <p:clrMapOvr>
    <a:masterClrMapping/>
  </p:clrMapOvr>
</p:sld>
</file>

<file path=ppt/slides/slide1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306949" y="3839203"/>
            <a:ext cx="10614655" cy="498409"/>
          </a:xfrm>
          <a:prstGeom prst="rect">
            <a:avLst/>
          </a:prstGeom>
        </p:spPr>
        <p:txBody>
          <a:bodyPr anchor="t" rtlCol="false" tIns="0" lIns="0" bIns="0" rIns="0">
            <a:spAutoFit/>
          </a:bodyPr>
          <a:lstStyle/>
          <a:p>
            <a:pPr algn="l">
              <a:lnSpc>
                <a:spcPts val="3673"/>
              </a:lnSpc>
            </a:pPr>
            <a:r>
              <a:rPr lang="en-US" sz="4081" b="true">
                <a:solidFill>
                  <a:srgbClr val="5C4738"/>
                </a:solidFill>
                <a:latin typeface="Glacial Indifference Bold"/>
                <a:ea typeface="Glacial Indifference Bold"/>
                <a:cs typeface="Glacial Indifference Bold"/>
                <a:sym typeface="Glacial Indifference Bold"/>
              </a:rPr>
              <a:t>Loving or self serving?</a:t>
            </a:r>
          </a:p>
        </p:txBody>
      </p:sp>
      <p:sp>
        <p:nvSpPr>
          <p:cNvPr name="AutoShape 3" id="3"/>
          <p:cNvSpPr/>
          <p:nvPr/>
        </p:nvSpPr>
        <p:spPr>
          <a:xfrm rot="0">
            <a:off x="306949" y="870036"/>
            <a:ext cx="1132438" cy="0"/>
          </a:xfrm>
          <a:prstGeom prst="line">
            <a:avLst/>
          </a:prstGeom>
          <a:ln cap="flat" w="9525">
            <a:solidFill>
              <a:srgbClr val="5C4738"/>
            </a:solidFill>
            <a:prstDash val="solid"/>
            <a:headEnd type="none" len="sm" w="sm"/>
            <a:tailEnd type="none" len="sm" w="sm"/>
          </a:ln>
        </p:spPr>
      </p:sp>
      <p:sp>
        <p:nvSpPr>
          <p:cNvPr name="Freeform 4" id="4"/>
          <p:cNvSpPr/>
          <p:nvPr/>
        </p:nvSpPr>
        <p:spPr>
          <a:xfrm flipH="false" flipV="false" rot="0">
            <a:off x="6953484" y="156018"/>
            <a:ext cx="4389120" cy="1859890"/>
          </a:xfrm>
          <a:custGeom>
            <a:avLst/>
            <a:gdLst/>
            <a:ahLst/>
            <a:cxnLst/>
            <a:rect r="r" b="b" t="t" l="l"/>
            <a:pathLst>
              <a:path h="1859890" w="4389120">
                <a:moveTo>
                  <a:pt x="0" y="0"/>
                </a:moveTo>
                <a:lnTo>
                  <a:pt x="4389120" y="0"/>
                </a:lnTo>
                <a:lnTo>
                  <a:pt x="4389120" y="1859890"/>
                </a:lnTo>
                <a:lnTo>
                  <a:pt x="0" y="185989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5" id="5"/>
          <p:cNvSpPr/>
          <p:nvPr/>
        </p:nvSpPr>
        <p:spPr>
          <a:xfrm flipH="false" flipV="false" rot="-388239">
            <a:off x="7700377" y="525403"/>
            <a:ext cx="3003539" cy="1189156"/>
          </a:xfrm>
          <a:custGeom>
            <a:avLst/>
            <a:gdLst/>
            <a:ahLst/>
            <a:cxnLst/>
            <a:rect r="r" b="b" t="t" l="l"/>
            <a:pathLst>
              <a:path h="1189156" w="3003539">
                <a:moveTo>
                  <a:pt x="0" y="0"/>
                </a:moveTo>
                <a:lnTo>
                  <a:pt x="3003539" y="0"/>
                </a:lnTo>
                <a:lnTo>
                  <a:pt x="3003539" y="1189156"/>
                </a:lnTo>
                <a:lnTo>
                  <a:pt x="0" y="1189156"/>
                </a:lnTo>
                <a:lnTo>
                  <a:pt x="0" y="0"/>
                </a:lnTo>
                <a:close/>
              </a:path>
            </a:pathLst>
          </a:custGeom>
          <a:blipFill>
            <a:blip r:embed="rId4"/>
            <a:stretch>
              <a:fillRect l="-24311" t="-119814" r="-24810" b="-133293"/>
            </a:stretch>
          </a:blipFill>
        </p:spPr>
      </p:sp>
      <p:sp>
        <p:nvSpPr>
          <p:cNvPr name="TextBox 6" id="6"/>
          <p:cNvSpPr txBox="true"/>
          <p:nvPr/>
        </p:nvSpPr>
        <p:spPr>
          <a:xfrm rot="0">
            <a:off x="306949" y="327264"/>
            <a:ext cx="8895197" cy="388613"/>
          </a:xfrm>
          <a:prstGeom prst="rect">
            <a:avLst/>
          </a:prstGeom>
        </p:spPr>
        <p:txBody>
          <a:bodyPr anchor="t" rtlCol="false" tIns="0" lIns="0" bIns="0" rIns="0">
            <a:spAutoFit/>
          </a:bodyPr>
          <a:lstStyle/>
          <a:p>
            <a:pPr algn="l">
              <a:lnSpc>
                <a:spcPts val="2852"/>
              </a:lnSpc>
            </a:pPr>
            <a:r>
              <a:rPr lang="en-US" b="true" sz="3002">
                <a:solidFill>
                  <a:srgbClr val="5C4738"/>
                </a:solidFill>
                <a:latin typeface="Glacial Indifference Bold"/>
                <a:ea typeface="Glacial Indifference Bold"/>
                <a:cs typeface="Glacial Indifference Bold"/>
                <a:sym typeface="Glacial Indifference Bold"/>
              </a:rPr>
              <a:t>LESSON 7 - A PORTRAIT OF LOVE</a:t>
            </a:r>
          </a:p>
        </p:txBody>
      </p:sp>
      <p:grpSp>
        <p:nvGrpSpPr>
          <p:cNvPr name="Group 7" id="7"/>
          <p:cNvGrpSpPr/>
          <p:nvPr/>
        </p:nvGrpSpPr>
        <p:grpSpPr>
          <a:xfrm rot="0">
            <a:off x="-154316" y="1471365"/>
            <a:ext cx="5105394" cy="983680"/>
            <a:chOff x="0" y="0"/>
            <a:chExt cx="1727163" cy="332781"/>
          </a:xfrm>
        </p:grpSpPr>
        <p:sp>
          <p:nvSpPr>
            <p:cNvPr name="Freeform 8" id="8"/>
            <p:cNvSpPr/>
            <p:nvPr/>
          </p:nvSpPr>
          <p:spPr>
            <a:xfrm flipH="false" flipV="false" rot="0">
              <a:off x="0" y="0"/>
              <a:ext cx="1727163" cy="332780"/>
            </a:xfrm>
            <a:custGeom>
              <a:avLst/>
              <a:gdLst/>
              <a:ahLst/>
              <a:cxnLst/>
              <a:rect r="r" b="b" t="t" l="l"/>
              <a:pathLst>
                <a:path h="332780" w="1727163">
                  <a:moveTo>
                    <a:pt x="0" y="0"/>
                  </a:moveTo>
                  <a:lnTo>
                    <a:pt x="1727163" y="0"/>
                  </a:lnTo>
                  <a:lnTo>
                    <a:pt x="1727163" y="332780"/>
                  </a:lnTo>
                  <a:lnTo>
                    <a:pt x="0" y="332780"/>
                  </a:lnTo>
                  <a:close/>
                </a:path>
              </a:pathLst>
            </a:custGeom>
            <a:solidFill>
              <a:srgbClr val="5C4738">
                <a:alpha val="30980"/>
              </a:srgbClr>
            </a:solidFill>
          </p:spPr>
        </p:sp>
      </p:grpSp>
      <p:sp>
        <p:nvSpPr>
          <p:cNvPr name="TextBox 9" id="9"/>
          <p:cNvSpPr txBox="true"/>
          <p:nvPr/>
        </p:nvSpPr>
        <p:spPr>
          <a:xfrm rot="0">
            <a:off x="1028609" y="2254033"/>
            <a:ext cx="3687294" cy="1032720"/>
          </a:xfrm>
          <a:prstGeom prst="rect">
            <a:avLst/>
          </a:prstGeom>
        </p:spPr>
        <p:txBody>
          <a:bodyPr anchor="t" rtlCol="false" tIns="0" lIns="0" bIns="0" rIns="0">
            <a:spAutoFit/>
          </a:bodyPr>
          <a:lstStyle/>
          <a:p>
            <a:pPr algn="l">
              <a:lnSpc>
                <a:spcPts val="7575"/>
              </a:lnSpc>
            </a:pPr>
            <a:r>
              <a:rPr lang="en-US" sz="8416" b="true">
                <a:solidFill>
                  <a:srgbClr val="5C4738"/>
                </a:solidFill>
                <a:latin typeface="Glacial Indifference Bold"/>
                <a:ea typeface="Glacial Indifference Bold"/>
                <a:cs typeface="Glacial Indifference Bold"/>
                <a:sym typeface="Glacial Indifference Bold"/>
              </a:rPr>
              <a:t>Gospel </a:t>
            </a:r>
          </a:p>
        </p:txBody>
      </p:sp>
      <p:sp>
        <p:nvSpPr>
          <p:cNvPr name="TextBox 10" id="10"/>
          <p:cNvSpPr txBox="true"/>
          <p:nvPr/>
        </p:nvSpPr>
        <p:spPr>
          <a:xfrm rot="0">
            <a:off x="183417" y="1523051"/>
            <a:ext cx="3082773" cy="889240"/>
          </a:xfrm>
          <a:prstGeom prst="rect">
            <a:avLst/>
          </a:prstGeom>
        </p:spPr>
        <p:txBody>
          <a:bodyPr anchor="t" rtlCol="false" tIns="0" lIns="0" bIns="0" rIns="0">
            <a:spAutoFit/>
          </a:bodyPr>
          <a:lstStyle/>
          <a:p>
            <a:pPr algn="l">
              <a:lnSpc>
                <a:spcPts val="6549"/>
              </a:lnSpc>
            </a:pPr>
            <a:r>
              <a:rPr lang="en-US" sz="7277" b="true">
                <a:solidFill>
                  <a:srgbClr val="5C4738"/>
                </a:solidFill>
                <a:latin typeface="Glacial Indifference Bold"/>
                <a:ea typeface="Glacial Indifference Bold"/>
                <a:cs typeface="Glacial Indifference Bold"/>
                <a:sym typeface="Glacial Indifference Bold"/>
              </a:rPr>
              <a:t>HEART </a:t>
            </a:r>
          </a:p>
        </p:txBody>
      </p:sp>
      <p:sp>
        <p:nvSpPr>
          <p:cNvPr name="TextBox 11" id="11"/>
          <p:cNvSpPr txBox="true"/>
          <p:nvPr/>
        </p:nvSpPr>
        <p:spPr>
          <a:xfrm rot="0">
            <a:off x="2872256" y="1599052"/>
            <a:ext cx="1209677" cy="670563"/>
          </a:xfrm>
          <a:prstGeom prst="rect">
            <a:avLst/>
          </a:prstGeom>
        </p:spPr>
        <p:txBody>
          <a:bodyPr anchor="t" rtlCol="false" tIns="0" lIns="0" bIns="0" rIns="0">
            <a:spAutoFit/>
          </a:bodyPr>
          <a:lstStyle/>
          <a:p>
            <a:pPr algn="ctr">
              <a:lnSpc>
                <a:spcPts val="4815"/>
              </a:lnSpc>
            </a:pPr>
            <a:r>
              <a:rPr lang="en-US" b="true" sz="5350">
                <a:solidFill>
                  <a:srgbClr val="5C4738"/>
                </a:solidFill>
                <a:latin typeface="Glacial Indifference Bold"/>
                <a:ea typeface="Glacial Indifference Bold"/>
                <a:cs typeface="Glacial Indifference Bold"/>
                <a:sym typeface="Glacial Indifference Bold"/>
              </a:rPr>
              <a:t>of</a:t>
            </a:r>
          </a:p>
        </p:txBody>
      </p:sp>
      <p:sp>
        <p:nvSpPr>
          <p:cNvPr name="TextBox 12" id="12"/>
          <p:cNvSpPr txBox="true"/>
          <p:nvPr/>
        </p:nvSpPr>
        <p:spPr>
          <a:xfrm rot="0">
            <a:off x="3931264" y="1517210"/>
            <a:ext cx="1209677" cy="670563"/>
          </a:xfrm>
          <a:prstGeom prst="rect">
            <a:avLst/>
          </a:prstGeom>
        </p:spPr>
        <p:txBody>
          <a:bodyPr anchor="t" rtlCol="false" tIns="0" lIns="0" bIns="0" rIns="0">
            <a:spAutoFit/>
          </a:bodyPr>
          <a:lstStyle/>
          <a:p>
            <a:pPr algn="ctr">
              <a:lnSpc>
                <a:spcPts val="4815"/>
              </a:lnSpc>
            </a:pPr>
            <a:r>
              <a:rPr lang="en-US" b="true" sz="5350">
                <a:solidFill>
                  <a:srgbClr val="5C4738"/>
                </a:solidFill>
                <a:latin typeface="Glacial Indifference Bold"/>
                <a:ea typeface="Glacial Indifference Bold"/>
                <a:cs typeface="Glacial Indifference Bold"/>
                <a:sym typeface="Glacial Indifference Bold"/>
              </a:rPr>
              <a:t>the</a:t>
            </a:r>
          </a:p>
        </p:txBody>
      </p:sp>
      <p:sp>
        <p:nvSpPr>
          <p:cNvPr name="TextBox 13" id="13"/>
          <p:cNvSpPr txBox="true"/>
          <p:nvPr/>
        </p:nvSpPr>
        <p:spPr>
          <a:xfrm rot="0">
            <a:off x="358145" y="5232962"/>
            <a:ext cx="10125294" cy="4622733"/>
          </a:xfrm>
          <a:prstGeom prst="rect">
            <a:avLst/>
          </a:prstGeom>
        </p:spPr>
        <p:txBody>
          <a:bodyPr anchor="t" rtlCol="false" tIns="0" lIns="0" bIns="0" rIns="0">
            <a:spAutoFit/>
          </a:bodyPr>
          <a:lstStyle/>
          <a:p>
            <a:pPr algn="l">
              <a:lnSpc>
                <a:spcPts val="4573"/>
              </a:lnSpc>
            </a:pPr>
            <a:r>
              <a:rPr lang="en-US" sz="5081" b="true">
                <a:solidFill>
                  <a:srgbClr val="5C4738"/>
                </a:solidFill>
                <a:latin typeface="Glacial Indifference Bold"/>
                <a:ea typeface="Glacial Indifference Bold"/>
                <a:cs typeface="Glacial Indifference Bold"/>
                <a:sym typeface="Glacial Indifference Bold"/>
              </a:rPr>
              <a:t>People can act from self-serving motives without consciously deciding to be self-serving. Much of human behavior is shaped by unexamined needs, fears, attachment patterns, expectations, and learned ways of relating.</a:t>
            </a:r>
          </a:p>
        </p:txBody>
      </p:sp>
    </p:spTree>
  </p:cSld>
  <p:clrMapOvr>
    <a:masterClrMapping/>
  </p:clrMapOvr>
</p:sld>
</file>

<file path=ppt/slides/slide1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306949" y="3839203"/>
            <a:ext cx="10614655" cy="498409"/>
          </a:xfrm>
          <a:prstGeom prst="rect">
            <a:avLst/>
          </a:prstGeom>
        </p:spPr>
        <p:txBody>
          <a:bodyPr anchor="t" rtlCol="false" tIns="0" lIns="0" bIns="0" rIns="0">
            <a:spAutoFit/>
          </a:bodyPr>
          <a:lstStyle/>
          <a:p>
            <a:pPr algn="l">
              <a:lnSpc>
                <a:spcPts val="3673"/>
              </a:lnSpc>
            </a:pPr>
            <a:r>
              <a:rPr lang="en-US" sz="4081" b="true">
                <a:solidFill>
                  <a:srgbClr val="5C4738"/>
                </a:solidFill>
                <a:latin typeface="Glacial Indifference Bold"/>
                <a:ea typeface="Glacial Indifference Bold"/>
                <a:cs typeface="Glacial Indifference Bold"/>
                <a:sym typeface="Glacial Indifference Bold"/>
              </a:rPr>
              <a:t>Loving or self serving?</a:t>
            </a:r>
          </a:p>
        </p:txBody>
      </p:sp>
      <p:sp>
        <p:nvSpPr>
          <p:cNvPr name="AutoShape 3" id="3"/>
          <p:cNvSpPr/>
          <p:nvPr/>
        </p:nvSpPr>
        <p:spPr>
          <a:xfrm rot="0">
            <a:off x="306949" y="870036"/>
            <a:ext cx="1132438" cy="0"/>
          </a:xfrm>
          <a:prstGeom prst="line">
            <a:avLst/>
          </a:prstGeom>
          <a:ln cap="flat" w="9525">
            <a:solidFill>
              <a:srgbClr val="5C4738"/>
            </a:solidFill>
            <a:prstDash val="solid"/>
            <a:headEnd type="none" len="sm" w="sm"/>
            <a:tailEnd type="none" len="sm" w="sm"/>
          </a:ln>
        </p:spPr>
      </p:sp>
      <p:sp>
        <p:nvSpPr>
          <p:cNvPr name="Freeform 4" id="4"/>
          <p:cNvSpPr/>
          <p:nvPr/>
        </p:nvSpPr>
        <p:spPr>
          <a:xfrm flipH="false" flipV="false" rot="0">
            <a:off x="6953484" y="156018"/>
            <a:ext cx="4389120" cy="1859890"/>
          </a:xfrm>
          <a:custGeom>
            <a:avLst/>
            <a:gdLst/>
            <a:ahLst/>
            <a:cxnLst/>
            <a:rect r="r" b="b" t="t" l="l"/>
            <a:pathLst>
              <a:path h="1859890" w="4389120">
                <a:moveTo>
                  <a:pt x="0" y="0"/>
                </a:moveTo>
                <a:lnTo>
                  <a:pt x="4389120" y="0"/>
                </a:lnTo>
                <a:lnTo>
                  <a:pt x="4389120" y="1859890"/>
                </a:lnTo>
                <a:lnTo>
                  <a:pt x="0" y="185989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5" id="5"/>
          <p:cNvSpPr/>
          <p:nvPr/>
        </p:nvSpPr>
        <p:spPr>
          <a:xfrm flipH="false" flipV="false" rot="-388239">
            <a:off x="7700377" y="525403"/>
            <a:ext cx="3003539" cy="1189156"/>
          </a:xfrm>
          <a:custGeom>
            <a:avLst/>
            <a:gdLst/>
            <a:ahLst/>
            <a:cxnLst/>
            <a:rect r="r" b="b" t="t" l="l"/>
            <a:pathLst>
              <a:path h="1189156" w="3003539">
                <a:moveTo>
                  <a:pt x="0" y="0"/>
                </a:moveTo>
                <a:lnTo>
                  <a:pt x="3003539" y="0"/>
                </a:lnTo>
                <a:lnTo>
                  <a:pt x="3003539" y="1189156"/>
                </a:lnTo>
                <a:lnTo>
                  <a:pt x="0" y="1189156"/>
                </a:lnTo>
                <a:lnTo>
                  <a:pt x="0" y="0"/>
                </a:lnTo>
                <a:close/>
              </a:path>
            </a:pathLst>
          </a:custGeom>
          <a:blipFill>
            <a:blip r:embed="rId4"/>
            <a:stretch>
              <a:fillRect l="-24311" t="-119814" r="-24810" b="-133293"/>
            </a:stretch>
          </a:blipFill>
        </p:spPr>
      </p:sp>
      <p:sp>
        <p:nvSpPr>
          <p:cNvPr name="TextBox 6" id="6"/>
          <p:cNvSpPr txBox="true"/>
          <p:nvPr/>
        </p:nvSpPr>
        <p:spPr>
          <a:xfrm rot="0">
            <a:off x="306949" y="327264"/>
            <a:ext cx="8895197" cy="388613"/>
          </a:xfrm>
          <a:prstGeom prst="rect">
            <a:avLst/>
          </a:prstGeom>
        </p:spPr>
        <p:txBody>
          <a:bodyPr anchor="t" rtlCol="false" tIns="0" lIns="0" bIns="0" rIns="0">
            <a:spAutoFit/>
          </a:bodyPr>
          <a:lstStyle/>
          <a:p>
            <a:pPr algn="l">
              <a:lnSpc>
                <a:spcPts val="2852"/>
              </a:lnSpc>
            </a:pPr>
            <a:r>
              <a:rPr lang="en-US" b="true" sz="3002">
                <a:solidFill>
                  <a:srgbClr val="5C4738"/>
                </a:solidFill>
                <a:latin typeface="Glacial Indifference Bold"/>
                <a:ea typeface="Glacial Indifference Bold"/>
                <a:cs typeface="Glacial Indifference Bold"/>
                <a:sym typeface="Glacial Indifference Bold"/>
              </a:rPr>
              <a:t>LESSON 7 - A PORTRAIT OF LOVE</a:t>
            </a:r>
          </a:p>
        </p:txBody>
      </p:sp>
      <p:grpSp>
        <p:nvGrpSpPr>
          <p:cNvPr name="Group 7" id="7"/>
          <p:cNvGrpSpPr/>
          <p:nvPr/>
        </p:nvGrpSpPr>
        <p:grpSpPr>
          <a:xfrm rot="0">
            <a:off x="-154316" y="1471365"/>
            <a:ext cx="5105394" cy="983680"/>
            <a:chOff x="0" y="0"/>
            <a:chExt cx="1727163" cy="332781"/>
          </a:xfrm>
        </p:grpSpPr>
        <p:sp>
          <p:nvSpPr>
            <p:cNvPr name="Freeform 8" id="8"/>
            <p:cNvSpPr/>
            <p:nvPr/>
          </p:nvSpPr>
          <p:spPr>
            <a:xfrm flipH="false" flipV="false" rot="0">
              <a:off x="0" y="0"/>
              <a:ext cx="1727163" cy="332780"/>
            </a:xfrm>
            <a:custGeom>
              <a:avLst/>
              <a:gdLst/>
              <a:ahLst/>
              <a:cxnLst/>
              <a:rect r="r" b="b" t="t" l="l"/>
              <a:pathLst>
                <a:path h="332780" w="1727163">
                  <a:moveTo>
                    <a:pt x="0" y="0"/>
                  </a:moveTo>
                  <a:lnTo>
                    <a:pt x="1727163" y="0"/>
                  </a:lnTo>
                  <a:lnTo>
                    <a:pt x="1727163" y="332780"/>
                  </a:lnTo>
                  <a:lnTo>
                    <a:pt x="0" y="332780"/>
                  </a:lnTo>
                  <a:close/>
                </a:path>
              </a:pathLst>
            </a:custGeom>
            <a:solidFill>
              <a:srgbClr val="5C4738">
                <a:alpha val="30980"/>
              </a:srgbClr>
            </a:solidFill>
          </p:spPr>
        </p:sp>
      </p:grpSp>
      <p:sp>
        <p:nvSpPr>
          <p:cNvPr name="TextBox 9" id="9"/>
          <p:cNvSpPr txBox="true"/>
          <p:nvPr/>
        </p:nvSpPr>
        <p:spPr>
          <a:xfrm rot="0">
            <a:off x="1028609" y="2254033"/>
            <a:ext cx="3687294" cy="1032720"/>
          </a:xfrm>
          <a:prstGeom prst="rect">
            <a:avLst/>
          </a:prstGeom>
        </p:spPr>
        <p:txBody>
          <a:bodyPr anchor="t" rtlCol="false" tIns="0" lIns="0" bIns="0" rIns="0">
            <a:spAutoFit/>
          </a:bodyPr>
          <a:lstStyle/>
          <a:p>
            <a:pPr algn="l">
              <a:lnSpc>
                <a:spcPts val="7575"/>
              </a:lnSpc>
            </a:pPr>
            <a:r>
              <a:rPr lang="en-US" sz="8416" b="true">
                <a:solidFill>
                  <a:srgbClr val="5C4738"/>
                </a:solidFill>
                <a:latin typeface="Glacial Indifference Bold"/>
                <a:ea typeface="Glacial Indifference Bold"/>
                <a:cs typeface="Glacial Indifference Bold"/>
                <a:sym typeface="Glacial Indifference Bold"/>
              </a:rPr>
              <a:t>Gospel </a:t>
            </a:r>
          </a:p>
        </p:txBody>
      </p:sp>
      <p:sp>
        <p:nvSpPr>
          <p:cNvPr name="TextBox 10" id="10"/>
          <p:cNvSpPr txBox="true"/>
          <p:nvPr/>
        </p:nvSpPr>
        <p:spPr>
          <a:xfrm rot="0">
            <a:off x="183417" y="1523051"/>
            <a:ext cx="3082773" cy="889240"/>
          </a:xfrm>
          <a:prstGeom prst="rect">
            <a:avLst/>
          </a:prstGeom>
        </p:spPr>
        <p:txBody>
          <a:bodyPr anchor="t" rtlCol="false" tIns="0" lIns="0" bIns="0" rIns="0">
            <a:spAutoFit/>
          </a:bodyPr>
          <a:lstStyle/>
          <a:p>
            <a:pPr algn="l">
              <a:lnSpc>
                <a:spcPts val="6549"/>
              </a:lnSpc>
            </a:pPr>
            <a:r>
              <a:rPr lang="en-US" sz="7277" b="true">
                <a:solidFill>
                  <a:srgbClr val="5C4738"/>
                </a:solidFill>
                <a:latin typeface="Glacial Indifference Bold"/>
                <a:ea typeface="Glacial Indifference Bold"/>
                <a:cs typeface="Glacial Indifference Bold"/>
                <a:sym typeface="Glacial Indifference Bold"/>
              </a:rPr>
              <a:t>HEART </a:t>
            </a:r>
          </a:p>
        </p:txBody>
      </p:sp>
      <p:sp>
        <p:nvSpPr>
          <p:cNvPr name="TextBox 11" id="11"/>
          <p:cNvSpPr txBox="true"/>
          <p:nvPr/>
        </p:nvSpPr>
        <p:spPr>
          <a:xfrm rot="0">
            <a:off x="2872256" y="1599052"/>
            <a:ext cx="1209677" cy="670563"/>
          </a:xfrm>
          <a:prstGeom prst="rect">
            <a:avLst/>
          </a:prstGeom>
        </p:spPr>
        <p:txBody>
          <a:bodyPr anchor="t" rtlCol="false" tIns="0" lIns="0" bIns="0" rIns="0">
            <a:spAutoFit/>
          </a:bodyPr>
          <a:lstStyle/>
          <a:p>
            <a:pPr algn="ctr">
              <a:lnSpc>
                <a:spcPts val="4815"/>
              </a:lnSpc>
            </a:pPr>
            <a:r>
              <a:rPr lang="en-US" b="true" sz="5350">
                <a:solidFill>
                  <a:srgbClr val="5C4738"/>
                </a:solidFill>
                <a:latin typeface="Glacial Indifference Bold"/>
                <a:ea typeface="Glacial Indifference Bold"/>
                <a:cs typeface="Glacial Indifference Bold"/>
                <a:sym typeface="Glacial Indifference Bold"/>
              </a:rPr>
              <a:t>of</a:t>
            </a:r>
          </a:p>
        </p:txBody>
      </p:sp>
      <p:sp>
        <p:nvSpPr>
          <p:cNvPr name="TextBox 12" id="12"/>
          <p:cNvSpPr txBox="true"/>
          <p:nvPr/>
        </p:nvSpPr>
        <p:spPr>
          <a:xfrm rot="0">
            <a:off x="3931264" y="1517210"/>
            <a:ext cx="1209677" cy="670563"/>
          </a:xfrm>
          <a:prstGeom prst="rect">
            <a:avLst/>
          </a:prstGeom>
        </p:spPr>
        <p:txBody>
          <a:bodyPr anchor="t" rtlCol="false" tIns="0" lIns="0" bIns="0" rIns="0">
            <a:spAutoFit/>
          </a:bodyPr>
          <a:lstStyle/>
          <a:p>
            <a:pPr algn="ctr">
              <a:lnSpc>
                <a:spcPts val="4815"/>
              </a:lnSpc>
            </a:pPr>
            <a:r>
              <a:rPr lang="en-US" b="true" sz="5350">
                <a:solidFill>
                  <a:srgbClr val="5C4738"/>
                </a:solidFill>
                <a:latin typeface="Glacial Indifference Bold"/>
                <a:ea typeface="Glacial Indifference Bold"/>
                <a:cs typeface="Glacial Indifference Bold"/>
                <a:sym typeface="Glacial Indifference Bold"/>
              </a:rPr>
              <a:t>the</a:t>
            </a:r>
          </a:p>
        </p:txBody>
      </p:sp>
      <p:sp>
        <p:nvSpPr>
          <p:cNvPr name="TextBox 13" id="13"/>
          <p:cNvSpPr txBox="true"/>
          <p:nvPr/>
        </p:nvSpPr>
        <p:spPr>
          <a:xfrm rot="0">
            <a:off x="358145" y="5232962"/>
            <a:ext cx="10125294" cy="4462713"/>
          </a:xfrm>
          <a:prstGeom prst="rect">
            <a:avLst/>
          </a:prstGeom>
        </p:spPr>
        <p:txBody>
          <a:bodyPr anchor="t" rtlCol="false" tIns="0" lIns="0" bIns="0" rIns="0">
            <a:spAutoFit/>
          </a:bodyPr>
          <a:lstStyle/>
          <a:p>
            <a:pPr algn="l">
              <a:lnSpc>
                <a:spcPts val="4393"/>
              </a:lnSpc>
            </a:pPr>
            <a:r>
              <a:rPr lang="en-US" sz="4881" b="true">
                <a:solidFill>
                  <a:srgbClr val="5C4738"/>
                </a:solidFill>
                <a:latin typeface="Glacial Indifference Bold"/>
                <a:ea typeface="Glacial Indifference Bold"/>
                <a:cs typeface="Glacial Indifference Bold"/>
                <a:sym typeface="Glacial Indifference Bold"/>
              </a:rPr>
              <a:t>Human </a:t>
            </a:r>
            <a:r>
              <a:rPr lang="en-US" sz="4881" b="true">
                <a:solidFill>
                  <a:srgbClr val="5C4738"/>
                </a:solidFill>
                <a:latin typeface="Glacial Indifference Bold"/>
                <a:ea typeface="Glacial Indifference Bold"/>
                <a:cs typeface="Glacial Indifference Bold"/>
                <a:sym typeface="Glacial Indifference Bold"/>
              </a:rPr>
              <a:t>love can be genuinely caring while still being unconsciously mixed with self-interest. A person may truly care for someone and, at the same time, unconsciously need that person for affirmation, security, control, or belonging.</a:t>
            </a:r>
          </a:p>
        </p:txBody>
      </p:sp>
    </p:spTree>
  </p:cSld>
  <p:clrMapOvr>
    <a:masterClrMapping/>
  </p:clrMapOvr>
</p:sld>
</file>

<file path=ppt/slides/slide1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306949" y="3839203"/>
            <a:ext cx="10614655" cy="498409"/>
          </a:xfrm>
          <a:prstGeom prst="rect">
            <a:avLst/>
          </a:prstGeom>
        </p:spPr>
        <p:txBody>
          <a:bodyPr anchor="t" rtlCol="false" tIns="0" lIns="0" bIns="0" rIns="0">
            <a:spAutoFit/>
          </a:bodyPr>
          <a:lstStyle/>
          <a:p>
            <a:pPr algn="l">
              <a:lnSpc>
                <a:spcPts val="3673"/>
              </a:lnSpc>
            </a:pPr>
            <a:r>
              <a:rPr lang="en-US" sz="4081" b="true">
                <a:solidFill>
                  <a:srgbClr val="5C4738"/>
                </a:solidFill>
                <a:latin typeface="Glacial Indifference Bold"/>
                <a:ea typeface="Glacial Indifference Bold"/>
                <a:cs typeface="Glacial Indifference Bold"/>
                <a:sym typeface="Glacial Indifference Bold"/>
              </a:rPr>
              <a:t>Loving or self serving?</a:t>
            </a:r>
          </a:p>
        </p:txBody>
      </p:sp>
      <p:sp>
        <p:nvSpPr>
          <p:cNvPr name="AutoShape 3" id="3"/>
          <p:cNvSpPr/>
          <p:nvPr/>
        </p:nvSpPr>
        <p:spPr>
          <a:xfrm rot="0">
            <a:off x="306949" y="870036"/>
            <a:ext cx="1132438" cy="0"/>
          </a:xfrm>
          <a:prstGeom prst="line">
            <a:avLst/>
          </a:prstGeom>
          <a:ln cap="flat" w="9525">
            <a:solidFill>
              <a:srgbClr val="5C4738"/>
            </a:solidFill>
            <a:prstDash val="solid"/>
            <a:headEnd type="none" len="sm" w="sm"/>
            <a:tailEnd type="none" len="sm" w="sm"/>
          </a:ln>
        </p:spPr>
      </p:sp>
      <p:sp>
        <p:nvSpPr>
          <p:cNvPr name="Freeform 4" id="4"/>
          <p:cNvSpPr/>
          <p:nvPr/>
        </p:nvSpPr>
        <p:spPr>
          <a:xfrm flipH="false" flipV="false" rot="0">
            <a:off x="6953484" y="156018"/>
            <a:ext cx="4389120" cy="1859890"/>
          </a:xfrm>
          <a:custGeom>
            <a:avLst/>
            <a:gdLst/>
            <a:ahLst/>
            <a:cxnLst/>
            <a:rect r="r" b="b" t="t" l="l"/>
            <a:pathLst>
              <a:path h="1859890" w="4389120">
                <a:moveTo>
                  <a:pt x="0" y="0"/>
                </a:moveTo>
                <a:lnTo>
                  <a:pt x="4389120" y="0"/>
                </a:lnTo>
                <a:lnTo>
                  <a:pt x="4389120" y="1859890"/>
                </a:lnTo>
                <a:lnTo>
                  <a:pt x="0" y="185989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5" id="5"/>
          <p:cNvSpPr/>
          <p:nvPr/>
        </p:nvSpPr>
        <p:spPr>
          <a:xfrm flipH="false" flipV="false" rot="-388239">
            <a:off x="7700377" y="525403"/>
            <a:ext cx="3003539" cy="1189156"/>
          </a:xfrm>
          <a:custGeom>
            <a:avLst/>
            <a:gdLst/>
            <a:ahLst/>
            <a:cxnLst/>
            <a:rect r="r" b="b" t="t" l="l"/>
            <a:pathLst>
              <a:path h="1189156" w="3003539">
                <a:moveTo>
                  <a:pt x="0" y="0"/>
                </a:moveTo>
                <a:lnTo>
                  <a:pt x="3003539" y="0"/>
                </a:lnTo>
                <a:lnTo>
                  <a:pt x="3003539" y="1189156"/>
                </a:lnTo>
                <a:lnTo>
                  <a:pt x="0" y="1189156"/>
                </a:lnTo>
                <a:lnTo>
                  <a:pt x="0" y="0"/>
                </a:lnTo>
                <a:close/>
              </a:path>
            </a:pathLst>
          </a:custGeom>
          <a:blipFill>
            <a:blip r:embed="rId4"/>
            <a:stretch>
              <a:fillRect l="-24311" t="-119814" r="-24810" b="-133293"/>
            </a:stretch>
          </a:blipFill>
        </p:spPr>
      </p:sp>
      <p:sp>
        <p:nvSpPr>
          <p:cNvPr name="TextBox 6" id="6"/>
          <p:cNvSpPr txBox="true"/>
          <p:nvPr/>
        </p:nvSpPr>
        <p:spPr>
          <a:xfrm rot="0">
            <a:off x="306949" y="327264"/>
            <a:ext cx="8895197" cy="388613"/>
          </a:xfrm>
          <a:prstGeom prst="rect">
            <a:avLst/>
          </a:prstGeom>
        </p:spPr>
        <p:txBody>
          <a:bodyPr anchor="t" rtlCol="false" tIns="0" lIns="0" bIns="0" rIns="0">
            <a:spAutoFit/>
          </a:bodyPr>
          <a:lstStyle/>
          <a:p>
            <a:pPr algn="l">
              <a:lnSpc>
                <a:spcPts val="2852"/>
              </a:lnSpc>
            </a:pPr>
            <a:r>
              <a:rPr lang="en-US" b="true" sz="3002">
                <a:solidFill>
                  <a:srgbClr val="5C4738"/>
                </a:solidFill>
                <a:latin typeface="Glacial Indifference Bold"/>
                <a:ea typeface="Glacial Indifference Bold"/>
                <a:cs typeface="Glacial Indifference Bold"/>
                <a:sym typeface="Glacial Indifference Bold"/>
              </a:rPr>
              <a:t>LESSON 7 - A PORTRAIT OF LOVE</a:t>
            </a:r>
          </a:p>
        </p:txBody>
      </p:sp>
      <p:grpSp>
        <p:nvGrpSpPr>
          <p:cNvPr name="Group 7" id="7"/>
          <p:cNvGrpSpPr/>
          <p:nvPr/>
        </p:nvGrpSpPr>
        <p:grpSpPr>
          <a:xfrm rot="0">
            <a:off x="-154316" y="1471365"/>
            <a:ext cx="5105394" cy="983680"/>
            <a:chOff x="0" y="0"/>
            <a:chExt cx="1727163" cy="332781"/>
          </a:xfrm>
        </p:grpSpPr>
        <p:sp>
          <p:nvSpPr>
            <p:cNvPr name="Freeform 8" id="8"/>
            <p:cNvSpPr/>
            <p:nvPr/>
          </p:nvSpPr>
          <p:spPr>
            <a:xfrm flipH="false" flipV="false" rot="0">
              <a:off x="0" y="0"/>
              <a:ext cx="1727163" cy="332780"/>
            </a:xfrm>
            <a:custGeom>
              <a:avLst/>
              <a:gdLst/>
              <a:ahLst/>
              <a:cxnLst/>
              <a:rect r="r" b="b" t="t" l="l"/>
              <a:pathLst>
                <a:path h="332780" w="1727163">
                  <a:moveTo>
                    <a:pt x="0" y="0"/>
                  </a:moveTo>
                  <a:lnTo>
                    <a:pt x="1727163" y="0"/>
                  </a:lnTo>
                  <a:lnTo>
                    <a:pt x="1727163" y="332780"/>
                  </a:lnTo>
                  <a:lnTo>
                    <a:pt x="0" y="332780"/>
                  </a:lnTo>
                  <a:close/>
                </a:path>
              </a:pathLst>
            </a:custGeom>
            <a:solidFill>
              <a:srgbClr val="5C4738">
                <a:alpha val="30980"/>
              </a:srgbClr>
            </a:solidFill>
          </p:spPr>
        </p:sp>
      </p:grpSp>
      <p:sp>
        <p:nvSpPr>
          <p:cNvPr name="TextBox 9" id="9"/>
          <p:cNvSpPr txBox="true"/>
          <p:nvPr/>
        </p:nvSpPr>
        <p:spPr>
          <a:xfrm rot="0">
            <a:off x="1028609" y="2254033"/>
            <a:ext cx="3687294" cy="1032720"/>
          </a:xfrm>
          <a:prstGeom prst="rect">
            <a:avLst/>
          </a:prstGeom>
        </p:spPr>
        <p:txBody>
          <a:bodyPr anchor="t" rtlCol="false" tIns="0" lIns="0" bIns="0" rIns="0">
            <a:spAutoFit/>
          </a:bodyPr>
          <a:lstStyle/>
          <a:p>
            <a:pPr algn="l">
              <a:lnSpc>
                <a:spcPts val="7575"/>
              </a:lnSpc>
            </a:pPr>
            <a:r>
              <a:rPr lang="en-US" sz="8416" b="true">
                <a:solidFill>
                  <a:srgbClr val="5C4738"/>
                </a:solidFill>
                <a:latin typeface="Glacial Indifference Bold"/>
                <a:ea typeface="Glacial Indifference Bold"/>
                <a:cs typeface="Glacial Indifference Bold"/>
                <a:sym typeface="Glacial Indifference Bold"/>
              </a:rPr>
              <a:t>Gospel </a:t>
            </a:r>
          </a:p>
        </p:txBody>
      </p:sp>
      <p:sp>
        <p:nvSpPr>
          <p:cNvPr name="TextBox 10" id="10"/>
          <p:cNvSpPr txBox="true"/>
          <p:nvPr/>
        </p:nvSpPr>
        <p:spPr>
          <a:xfrm rot="0">
            <a:off x="183417" y="1523051"/>
            <a:ext cx="3082773" cy="889240"/>
          </a:xfrm>
          <a:prstGeom prst="rect">
            <a:avLst/>
          </a:prstGeom>
        </p:spPr>
        <p:txBody>
          <a:bodyPr anchor="t" rtlCol="false" tIns="0" lIns="0" bIns="0" rIns="0">
            <a:spAutoFit/>
          </a:bodyPr>
          <a:lstStyle/>
          <a:p>
            <a:pPr algn="l">
              <a:lnSpc>
                <a:spcPts val="6549"/>
              </a:lnSpc>
            </a:pPr>
            <a:r>
              <a:rPr lang="en-US" sz="7277" b="true">
                <a:solidFill>
                  <a:srgbClr val="5C4738"/>
                </a:solidFill>
                <a:latin typeface="Glacial Indifference Bold"/>
                <a:ea typeface="Glacial Indifference Bold"/>
                <a:cs typeface="Glacial Indifference Bold"/>
                <a:sym typeface="Glacial Indifference Bold"/>
              </a:rPr>
              <a:t>HEART </a:t>
            </a:r>
          </a:p>
        </p:txBody>
      </p:sp>
      <p:sp>
        <p:nvSpPr>
          <p:cNvPr name="TextBox 11" id="11"/>
          <p:cNvSpPr txBox="true"/>
          <p:nvPr/>
        </p:nvSpPr>
        <p:spPr>
          <a:xfrm rot="0">
            <a:off x="2872256" y="1599052"/>
            <a:ext cx="1209677" cy="670563"/>
          </a:xfrm>
          <a:prstGeom prst="rect">
            <a:avLst/>
          </a:prstGeom>
        </p:spPr>
        <p:txBody>
          <a:bodyPr anchor="t" rtlCol="false" tIns="0" lIns="0" bIns="0" rIns="0">
            <a:spAutoFit/>
          </a:bodyPr>
          <a:lstStyle/>
          <a:p>
            <a:pPr algn="ctr">
              <a:lnSpc>
                <a:spcPts val="4815"/>
              </a:lnSpc>
            </a:pPr>
            <a:r>
              <a:rPr lang="en-US" b="true" sz="5350">
                <a:solidFill>
                  <a:srgbClr val="5C4738"/>
                </a:solidFill>
                <a:latin typeface="Glacial Indifference Bold"/>
                <a:ea typeface="Glacial Indifference Bold"/>
                <a:cs typeface="Glacial Indifference Bold"/>
                <a:sym typeface="Glacial Indifference Bold"/>
              </a:rPr>
              <a:t>of</a:t>
            </a:r>
          </a:p>
        </p:txBody>
      </p:sp>
      <p:sp>
        <p:nvSpPr>
          <p:cNvPr name="TextBox 12" id="12"/>
          <p:cNvSpPr txBox="true"/>
          <p:nvPr/>
        </p:nvSpPr>
        <p:spPr>
          <a:xfrm rot="0">
            <a:off x="3931264" y="1517210"/>
            <a:ext cx="1209677" cy="670563"/>
          </a:xfrm>
          <a:prstGeom prst="rect">
            <a:avLst/>
          </a:prstGeom>
        </p:spPr>
        <p:txBody>
          <a:bodyPr anchor="t" rtlCol="false" tIns="0" lIns="0" bIns="0" rIns="0">
            <a:spAutoFit/>
          </a:bodyPr>
          <a:lstStyle/>
          <a:p>
            <a:pPr algn="ctr">
              <a:lnSpc>
                <a:spcPts val="4815"/>
              </a:lnSpc>
            </a:pPr>
            <a:r>
              <a:rPr lang="en-US" b="true" sz="5350">
                <a:solidFill>
                  <a:srgbClr val="5C4738"/>
                </a:solidFill>
                <a:latin typeface="Glacial Indifference Bold"/>
                <a:ea typeface="Glacial Indifference Bold"/>
                <a:cs typeface="Glacial Indifference Bold"/>
                <a:sym typeface="Glacial Indifference Bold"/>
              </a:rPr>
              <a:t>the</a:t>
            </a:r>
          </a:p>
        </p:txBody>
      </p:sp>
      <p:sp>
        <p:nvSpPr>
          <p:cNvPr name="TextBox 13" id="13"/>
          <p:cNvSpPr txBox="true"/>
          <p:nvPr/>
        </p:nvSpPr>
        <p:spPr>
          <a:xfrm rot="0">
            <a:off x="306949" y="4632887"/>
            <a:ext cx="10125294" cy="5567613"/>
          </a:xfrm>
          <a:prstGeom prst="rect">
            <a:avLst/>
          </a:prstGeom>
        </p:spPr>
        <p:txBody>
          <a:bodyPr anchor="t" rtlCol="false" tIns="0" lIns="0" bIns="0" rIns="0">
            <a:spAutoFit/>
          </a:bodyPr>
          <a:lstStyle/>
          <a:p>
            <a:pPr algn="l">
              <a:lnSpc>
                <a:spcPts val="4393"/>
              </a:lnSpc>
            </a:pPr>
            <a:r>
              <a:rPr lang="en-US" sz="4881" b="true">
                <a:solidFill>
                  <a:srgbClr val="5C4738"/>
                </a:solidFill>
                <a:latin typeface="Glacial Indifference Bold"/>
                <a:ea typeface="Glacial Indifference Bold"/>
                <a:cs typeface="Glacial Indifference Bold"/>
                <a:sym typeface="Glacial Indifference Bold"/>
              </a:rPr>
              <a:t>Self-serving motives is not necessarily consciously selfish behavior; it can be a distorted form of attachment in which genuine care becomes intertwined with unconscious self-interest. Biblical love calls us beyond merely examining what we do to allowing Christ to transform why we do it.</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0939170" cy="10286086"/>
          </a:xfrm>
          <a:custGeom>
            <a:avLst/>
            <a:gdLst/>
            <a:ahLst/>
            <a:cxnLst/>
            <a:rect r="r" b="b" t="t" l="l"/>
            <a:pathLst>
              <a:path h="10286086" w="10939170">
                <a:moveTo>
                  <a:pt x="0" y="0"/>
                </a:moveTo>
                <a:lnTo>
                  <a:pt x="10939170" y="0"/>
                </a:lnTo>
                <a:lnTo>
                  <a:pt x="10939170" y="10286086"/>
                </a:lnTo>
                <a:lnTo>
                  <a:pt x="0" y="10286086"/>
                </a:lnTo>
                <a:lnTo>
                  <a:pt x="0" y="0"/>
                </a:lnTo>
                <a:close/>
              </a:path>
            </a:pathLst>
          </a:custGeom>
          <a:blipFill>
            <a:blip r:embed="rId2"/>
            <a:stretch>
              <a:fillRect l="0" t="0" r="0" b="0"/>
            </a:stretch>
          </a:blipFill>
        </p:spPr>
      </p:sp>
    </p:spTree>
  </p:cSld>
  <p:clrMapOvr>
    <a:masterClrMapping/>
  </p:clrMapOvr>
</p:sld>
</file>

<file path=ppt/slides/slide20.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grpSp>
        <p:nvGrpSpPr>
          <p:cNvPr name="Group 2" id="2"/>
          <p:cNvGrpSpPr/>
          <p:nvPr/>
        </p:nvGrpSpPr>
        <p:grpSpPr>
          <a:xfrm rot="0">
            <a:off x="-23690" y="1244753"/>
            <a:ext cx="11020180" cy="523118"/>
            <a:chOff x="0" y="0"/>
            <a:chExt cx="5360235" cy="254445"/>
          </a:xfrm>
        </p:grpSpPr>
        <p:sp>
          <p:nvSpPr>
            <p:cNvPr name="Freeform 3" id="3"/>
            <p:cNvSpPr/>
            <p:nvPr/>
          </p:nvSpPr>
          <p:spPr>
            <a:xfrm flipH="false" flipV="false" rot="0">
              <a:off x="0" y="0"/>
              <a:ext cx="5360235" cy="254445"/>
            </a:xfrm>
            <a:custGeom>
              <a:avLst/>
              <a:gdLst/>
              <a:ahLst/>
              <a:cxnLst/>
              <a:rect r="r" b="b" t="t" l="l"/>
              <a:pathLst>
                <a:path h="254445" w="5360235">
                  <a:moveTo>
                    <a:pt x="0" y="0"/>
                  </a:moveTo>
                  <a:lnTo>
                    <a:pt x="5360235" y="0"/>
                  </a:lnTo>
                  <a:lnTo>
                    <a:pt x="5360235" y="254445"/>
                  </a:lnTo>
                  <a:lnTo>
                    <a:pt x="0" y="254445"/>
                  </a:lnTo>
                  <a:close/>
                </a:path>
              </a:pathLst>
            </a:custGeom>
            <a:solidFill>
              <a:srgbClr val="DF5C4E"/>
            </a:solidFill>
          </p:spPr>
        </p:sp>
      </p:grpSp>
      <p:sp>
        <p:nvSpPr>
          <p:cNvPr name="TextBox 4" id="4"/>
          <p:cNvSpPr txBox="true"/>
          <p:nvPr/>
        </p:nvSpPr>
        <p:spPr>
          <a:xfrm rot="0">
            <a:off x="207107" y="1304493"/>
            <a:ext cx="10789383" cy="463378"/>
          </a:xfrm>
          <a:prstGeom prst="rect">
            <a:avLst/>
          </a:prstGeom>
        </p:spPr>
        <p:txBody>
          <a:bodyPr anchor="t" rtlCol="false" tIns="0" lIns="0" bIns="0" rIns="0">
            <a:spAutoFit/>
          </a:bodyPr>
          <a:lstStyle/>
          <a:p>
            <a:pPr algn="l">
              <a:lnSpc>
                <a:spcPts val="3361"/>
              </a:lnSpc>
            </a:pPr>
            <a:r>
              <a:rPr lang="en-US" sz="3734" b="true">
                <a:solidFill>
                  <a:srgbClr val="FFFFFF"/>
                </a:solidFill>
                <a:latin typeface="Glacial Indifference Bold"/>
                <a:ea typeface="Glacial Indifference Bold"/>
                <a:cs typeface="Glacial Indifference Bold"/>
                <a:sym typeface="Glacial Indifference Bold"/>
              </a:rPr>
              <a:t>ANSWERS TO FRIDAY’S DICUSSION QUESTIONS:</a:t>
            </a:r>
          </a:p>
        </p:txBody>
      </p:sp>
      <p:sp>
        <p:nvSpPr>
          <p:cNvPr name="TextBox 5" id="5"/>
          <p:cNvSpPr txBox="true"/>
          <p:nvPr/>
        </p:nvSpPr>
        <p:spPr>
          <a:xfrm rot="0">
            <a:off x="192870" y="2167921"/>
            <a:ext cx="10779930" cy="583644"/>
          </a:xfrm>
          <a:prstGeom prst="rect">
            <a:avLst/>
          </a:prstGeom>
        </p:spPr>
        <p:txBody>
          <a:bodyPr anchor="t" rtlCol="false" tIns="0" lIns="0" bIns="0" rIns="0">
            <a:spAutoFit/>
          </a:bodyPr>
          <a:lstStyle/>
          <a:p>
            <a:pPr algn="l">
              <a:lnSpc>
                <a:spcPts val="2275"/>
              </a:lnSpc>
            </a:pPr>
            <a:r>
              <a:rPr lang="en-US" sz="2528" b="true">
                <a:solidFill>
                  <a:srgbClr val="DF5C4E"/>
                </a:solidFill>
                <a:latin typeface="Glacial Indifference Bold"/>
                <a:ea typeface="Glacial Indifference Bold"/>
                <a:cs typeface="Glacial Indifference Bold"/>
                <a:sym typeface="Glacial Indifference Bold"/>
              </a:rPr>
              <a:t>Q1 : Ê Do you think Paul’s list of positive features of love is exhaus-tive? If not, what other elements would you add to the list?</a:t>
            </a:r>
          </a:p>
        </p:txBody>
      </p:sp>
      <p:sp>
        <p:nvSpPr>
          <p:cNvPr name="TextBox 6" id="6"/>
          <p:cNvSpPr txBox="true"/>
          <p:nvPr/>
        </p:nvSpPr>
        <p:spPr>
          <a:xfrm rot="0">
            <a:off x="306949" y="189681"/>
            <a:ext cx="7633145" cy="417367"/>
          </a:xfrm>
          <a:prstGeom prst="rect">
            <a:avLst/>
          </a:prstGeom>
        </p:spPr>
        <p:txBody>
          <a:bodyPr anchor="t" rtlCol="false" tIns="0" lIns="0" bIns="0" rIns="0">
            <a:spAutoFit/>
          </a:bodyPr>
          <a:lstStyle/>
          <a:p>
            <a:pPr algn="l">
              <a:lnSpc>
                <a:spcPts val="3092"/>
              </a:lnSpc>
            </a:pPr>
            <a:r>
              <a:rPr lang="en-US" sz="3255" b="true">
                <a:solidFill>
                  <a:srgbClr val="5C4738"/>
                </a:solidFill>
                <a:latin typeface="Glacial Indifference Bold"/>
                <a:ea typeface="Glacial Indifference Bold"/>
                <a:cs typeface="Glacial Indifference Bold"/>
                <a:sym typeface="Glacial Indifference Bold"/>
              </a:rPr>
              <a:t>LESSON 7 - A Portrait of Love</a:t>
            </a:r>
          </a:p>
        </p:txBody>
      </p:sp>
      <p:sp>
        <p:nvSpPr>
          <p:cNvPr name="AutoShape 7" id="7"/>
          <p:cNvSpPr/>
          <p:nvPr/>
        </p:nvSpPr>
        <p:spPr>
          <a:xfrm rot="0">
            <a:off x="306949" y="870036"/>
            <a:ext cx="1132438" cy="0"/>
          </a:xfrm>
          <a:prstGeom prst="line">
            <a:avLst/>
          </a:prstGeom>
          <a:ln cap="flat" w="9525">
            <a:solidFill>
              <a:srgbClr val="5C4738"/>
            </a:solidFill>
            <a:prstDash val="solid"/>
            <a:headEnd type="none" len="sm" w="sm"/>
            <a:tailEnd type="none" len="sm" w="sm"/>
          </a:ln>
        </p:spPr>
      </p:sp>
      <p:sp>
        <p:nvSpPr>
          <p:cNvPr name="TextBox 8" id="8"/>
          <p:cNvSpPr txBox="true"/>
          <p:nvPr/>
        </p:nvSpPr>
        <p:spPr>
          <a:xfrm rot="0">
            <a:off x="306949" y="3537849"/>
            <a:ext cx="1758683" cy="374393"/>
          </a:xfrm>
          <a:prstGeom prst="rect">
            <a:avLst/>
          </a:prstGeom>
        </p:spPr>
        <p:txBody>
          <a:bodyPr anchor="t" rtlCol="false" tIns="0" lIns="0" bIns="0" rIns="0">
            <a:spAutoFit/>
          </a:bodyPr>
          <a:lstStyle/>
          <a:p>
            <a:pPr algn="l">
              <a:lnSpc>
                <a:spcPts val="2768"/>
              </a:lnSpc>
            </a:pPr>
            <a:r>
              <a:rPr lang="en-US" b="true" sz="3076">
                <a:solidFill>
                  <a:srgbClr val="5C4738"/>
                </a:solidFill>
                <a:latin typeface="Glacial Indifference Bold"/>
                <a:ea typeface="Glacial Indifference Bold"/>
                <a:cs typeface="Glacial Indifference Bold"/>
                <a:sym typeface="Glacial Indifference Bold"/>
              </a:rPr>
              <a:t>ANSWER:</a:t>
            </a:r>
          </a:p>
        </p:txBody>
      </p:sp>
      <p:sp>
        <p:nvSpPr>
          <p:cNvPr name="TextBox 9" id="9"/>
          <p:cNvSpPr txBox="true"/>
          <p:nvPr/>
        </p:nvSpPr>
        <p:spPr>
          <a:xfrm rot="0">
            <a:off x="938613" y="4131317"/>
            <a:ext cx="9608426" cy="4881623"/>
          </a:xfrm>
          <a:prstGeom prst="rect">
            <a:avLst/>
          </a:prstGeom>
        </p:spPr>
        <p:txBody>
          <a:bodyPr anchor="t" rtlCol="false" tIns="0" lIns="0" bIns="0" rIns="0">
            <a:spAutoFit/>
          </a:bodyPr>
          <a:lstStyle/>
          <a:p>
            <a:pPr algn="l">
              <a:lnSpc>
                <a:spcPts val="2588"/>
              </a:lnSpc>
            </a:pPr>
            <a:r>
              <a:rPr lang="en-US" sz="2876" b="true">
                <a:solidFill>
                  <a:srgbClr val="5C4738"/>
                </a:solidFill>
                <a:latin typeface="Glacial Indifference Bold"/>
                <a:ea typeface="Glacial Indifference Bold"/>
                <a:cs typeface="Glacial Indifference Bold"/>
                <a:sym typeface="Glacial Indifference Bold"/>
              </a:rPr>
              <a:t>Paul’s list is not exhaustive. It highlights essential qualities but does not describe every expression of biblical love. We could add faithfulness, compassion, courage, honesty, humility, forgiveness, justice, and sacrificial service. These qualities are consistent with Christ’s character and show that biblical love involves both grace and truth.</a:t>
            </a:r>
          </a:p>
          <a:p>
            <a:pPr algn="l">
              <a:lnSpc>
                <a:spcPts val="2588"/>
              </a:lnSpc>
            </a:pPr>
          </a:p>
          <a:p>
            <a:pPr algn="l">
              <a:lnSpc>
                <a:spcPts val="2588"/>
              </a:lnSpc>
            </a:pPr>
            <a:r>
              <a:rPr lang="en-US" sz="2876" b="true">
                <a:solidFill>
                  <a:srgbClr val="5C4738"/>
                </a:solidFill>
                <a:latin typeface="Glacial Indifference Bold"/>
                <a:ea typeface="Glacial Indifference Bold"/>
                <a:cs typeface="Glacial Indifference Bold"/>
                <a:sym typeface="Glacial Indifference Bold"/>
              </a:rPr>
              <a:t>Critically, adding qualities should not turn love into a mere checklist of virtues. The central issue is whether these qualities flow from God’s love revealed in Christ. Genuine love seeks another’s good, confronts wrong when necessary, forgives, protects, and remains faithful even when doing so is difficult or costly.</a:t>
            </a:r>
          </a:p>
          <a:p>
            <a:pPr algn="l">
              <a:lnSpc>
                <a:spcPts val="2588"/>
              </a:lnSpc>
            </a:pPr>
          </a:p>
        </p:txBody>
      </p:sp>
    </p:spTree>
  </p:cSld>
  <p:clrMapOvr>
    <a:masterClrMapping/>
  </p:clrMapOvr>
</p:sld>
</file>

<file path=ppt/slides/slide21.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grpSp>
        <p:nvGrpSpPr>
          <p:cNvPr name="Group 2" id="2"/>
          <p:cNvGrpSpPr/>
          <p:nvPr/>
        </p:nvGrpSpPr>
        <p:grpSpPr>
          <a:xfrm rot="0">
            <a:off x="-23690" y="1244753"/>
            <a:ext cx="11020180" cy="523118"/>
            <a:chOff x="0" y="0"/>
            <a:chExt cx="5360235" cy="254445"/>
          </a:xfrm>
        </p:grpSpPr>
        <p:sp>
          <p:nvSpPr>
            <p:cNvPr name="Freeform 3" id="3"/>
            <p:cNvSpPr/>
            <p:nvPr/>
          </p:nvSpPr>
          <p:spPr>
            <a:xfrm flipH="false" flipV="false" rot="0">
              <a:off x="0" y="0"/>
              <a:ext cx="5360235" cy="254445"/>
            </a:xfrm>
            <a:custGeom>
              <a:avLst/>
              <a:gdLst/>
              <a:ahLst/>
              <a:cxnLst/>
              <a:rect r="r" b="b" t="t" l="l"/>
              <a:pathLst>
                <a:path h="254445" w="5360235">
                  <a:moveTo>
                    <a:pt x="0" y="0"/>
                  </a:moveTo>
                  <a:lnTo>
                    <a:pt x="5360235" y="0"/>
                  </a:lnTo>
                  <a:lnTo>
                    <a:pt x="5360235" y="254445"/>
                  </a:lnTo>
                  <a:lnTo>
                    <a:pt x="0" y="254445"/>
                  </a:lnTo>
                  <a:close/>
                </a:path>
              </a:pathLst>
            </a:custGeom>
            <a:solidFill>
              <a:srgbClr val="DF5C4E"/>
            </a:solidFill>
          </p:spPr>
        </p:sp>
      </p:grpSp>
      <p:sp>
        <p:nvSpPr>
          <p:cNvPr name="TextBox 4" id="4"/>
          <p:cNvSpPr txBox="true"/>
          <p:nvPr/>
        </p:nvSpPr>
        <p:spPr>
          <a:xfrm rot="0">
            <a:off x="207107" y="1304493"/>
            <a:ext cx="10789383" cy="463378"/>
          </a:xfrm>
          <a:prstGeom prst="rect">
            <a:avLst/>
          </a:prstGeom>
        </p:spPr>
        <p:txBody>
          <a:bodyPr anchor="t" rtlCol="false" tIns="0" lIns="0" bIns="0" rIns="0">
            <a:spAutoFit/>
          </a:bodyPr>
          <a:lstStyle/>
          <a:p>
            <a:pPr algn="l">
              <a:lnSpc>
                <a:spcPts val="3361"/>
              </a:lnSpc>
            </a:pPr>
            <a:r>
              <a:rPr lang="en-US" sz="3734" b="true">
                <a:solidFill>
                  <a:srgbClr val="FFFFFF"/>
                </a:solidFill>
                <a:latin typeface="Glacial Indifference Bold"/>
                <a:ea typeface="Glacial Indifference Bold"/>
                <a:cs typeface="Glacial Indifference Bold"/>
                <a:sym typeface="Glacial Indifference Bold"/>
              </a:rPr>
              <a:t>ANSWERS TO FRIDAY’S DICUSSION QUESTIONS:</a:t>
            </a:r>
          </a:p>
        </p:txBody>
      </p:sp>
      <p:sp>
        <p:nvSpPr>
          <p:cNvPr name="TextBox 5" id="5"/>
          <p:cNvSpPr txBox="true"/>
          <p:nvPr/>
        </p:nvSpPr>
        <p:spPr>
          <a:xfrm rot="0">
            <a:off x="192870" y="2167921"/>
            <a:ext cx="10779930" cy="865406"/>
          </a:xfrm>
          <a:prstGeom prst="rect">
            <a:avLst/>
          </a:prstGeom>
        </p:spPr>
        <p:txBody>
          <a:bodyPr anchor="t" rtlCol="false" tIns="0" lIns="0" bIns="0" rIns="0">
            <a:spAutoFit/>
          </a:bodyPr>
          <a:lstStyle/>
          <a:p>
            <a:pPr algn="l">
              <a:lnSpc>
                <a:spcPts val="2275"/>
              </a:lnSpc>
            </a:pPr>
            <a:r>
              <a:rPr lang="en-US" sz="2528" b="true">
                <a:solidFill>
                  <a:srgbClr val="DF5C4E"/>
                </a:solidFill>
                <a:latin typeface="Glacial Indifference Bold"/>
                <a:ea typeface="Glacial Indifference Bold"/>
                <a:cs typeface="Glacial Indifference Bold"/>
                <a:sym typeface="Glacial Indifference Bold"/>
              </a:rPr>
              <a:t>Q2 : Ë What do you think Paul meant by the command “Pursue love” (1 Cor. 14:1, NKJV)? What does this have to do with what he says in 1 Corinthians 13:4–7?</a:t>
            </a:r>
          </a:p>
        </p:txBody>
      </p:sp>
      <p:sp>
        <p:nvSpPr>
          <p:cNvPr name="TextBox 6" id="6"/>
          <p:cNvSpPr txBox="true"/>
          <p:nvPr/>
        </p:nvSpPr>
        <p:spPr>
          <a:xfrm rot="0">
            <a:off x="306949" y="189681"/>
            <a:ext cx="7633145" cy="417367"/>
          </a:xfrm>
          <a:prstGeom prst="rect">
            <a:avLst/>
          </a:prstGeom>
        </p:spPr>
        <p:txBody>
          <a:bodyPr anchor="t" rtlCol="false" tIns="0" lIns="0" bIns="0" rIns="0">
            <a:spAutoFit/>
          </a:bodyPr>
          <a:lstStyle/>
          <a:p>
            <a:pPr algn="l">
              <a:lnSpc>
                <a:spcPts val="3092"/>
              </a:lnSpc>
            </a:pPr>
            <a:r>
              <a:rPr lang="en-US" sz="3255" b="true">
                <a:solidFill>
                  <a:srgbClr val="5C4738"/>
                </a:solidFill>
                <a:latin typeface="Glacial Indifference Bold"/>
                <a:ea typeface="Glacial Indifference Bold"/>
                <a:cs typeface="Glacial Indifference Bold"/>
                <a:sym typeface="Glacial Indifference Bold"/>
              </a:rPr>
              <a:t>LESSON 7 - A Portrait of Love</a:t>
            </a:r>
          </a:p>
        </p:txBody>
      </p:sp>
      <p:sp>
        <p:nvSpPr>
          <p:cNvPr name="AutoShape 7" id="7"/>
          <p:cNvSpPr/>
          <p:nvPr/>
        </p:nvSpPr>
        <p:spPr>
          <a:xfrm rot="0">
            <a:off x="306949" y="870036"/>
            <a:ext cx="1132438" cy="0"/>
          </a:xfrm>
          <a:prstGeom prst="line">
            <a:avLst/>
          </a:prstGeom>
          <a:ln cap="flat" w="9525">
            <a:solidFill>
              <a:srgbClr val="5C4738"/>
            </a:solidFill>
            <a:prstDash val="solid"/>
            <a:headEnd type="none" len="sm" w="sm"/>
            <a:tailEnd type="none" len="sm" w="sm"/>
          </a:ln>
        </p:spPr>
      </p:sp>
      <p:sp>
        <p:nvSpPr>
          <p:cNvPr name="TextBox 8" id="8"/>
          <p:cNvSpPr txBox="true"/>
          <p:nvPr/>
        </p:nvSpPr>
        <p:spPr>
          <a:xfrm rot="0">
            <a:off x="306949" y="3362871"/>
            <a:ext cx="1758683" cy="374393"/>
          </a:xfrm>
          <a:prstGeom prst="rect">
            <a:avLst/>
          </a:prstGeom>
        </p:spPr>
        <p:txBody>
          <a:bodyPr anchor="t" rtlCol="false" tIns="0" lIns="0" bIns="0" rIns="0">
            <a:spAutoFit/>
          </a:bodyPr>
          <a:lstStyle/>
          <a:p>
            <a:pPr algn="l">
              <a:lnSpc>
                <a:spcPts val="2768"/>
              </a:lnSpc>
            </a:pPr>
            <a:r>
              <a:rPr lang="en-US" b="true" sz="3076">
                <a:solidFill>
                  <a:srgbClr val="5C4738"/>
                </a:solidFill>
                <a:latin typeface="Glacial Indifference Bold"/>
                <a:ea typeface="Glacial Indifference Bold"/>
                <a:cs typeface="Glacial Indifference Bold"/>
                <a:sym typeface="Glacial Indifference Bold"/>
              </a:rPr>
              <a:t>ANSWER:</a:t>
            </a:r>
          </a:p>
        </p:txBody>
      </p:sp>
      <p:sp>
        <p:nvSpPr>
          <p:cNvPr name="TextBox 9" id="9"/>
          <p:cNvSpPr txBox="true"/>
          <p:nvPr/>
        </p:nvSpPr>
        <p:spPr>
          <a:xfrm rot="0">
            <a:off x="883478" y="3813464"/>
            <a:ext cx="9736626" cy="4158324"/>
          </a:xfrm>
          <a:prstGeom prst="rect">
            <a:avLst/>
          </a:prstGeom>
        </p:spPr>
        <p:txBody>
          <a:bodyPr anchor="t" rtlCol="false" tIns="0" lIns="0" bIns="0" rIns="0">
            <a:spAutoFit/>
          </a:bodyPr>
          <a:lstStyle/>
          <a:p>
            <a:pPr algn="l">
              <a:lnSpc>
                <a:spcPts val="2378"/>
              </a:lnSpc>
            </a:pPr>
            <a:r>
              <a:rPr lang="en-US" sz="2642" b="true">
                <a:solidFill>
                  <a:srgbClr val="5C4738"/>
                </a:solidFill>
                <a:latin typeface="Glacial Indifference Bold"/>
                <a:ea typeface="Glacial Indifference Bold"/>
                <a:cs typeface="Glacial Indifference Bold"/>
                <a:sym typeface="Glacial Indifference Bold"/>
              </a:rPr>
              <a:t>“Pursue love” means that love is not passive or merely emotional; it requires intentional practice. Paul connects it with 1 Corinthians 13:4–7, where love is demonstrated through patience, kindness, humility, truth, forgiveness, and endurance. Love must therefore shape behavior, especially when relationships become difficult.</a:t>
            </a:r>
          </a:p>
          <a:p>
            <a:pPr algn="l">
              <a:lnSpc>
                <a:spcPts val="2378"/>
              </a:lnSpc>
            </a:pPr>
          </a:p>
          <a:p>
            <a:pPr algn="l">
              <a:lnSpc>
                <a:spcPts val="2378"/>
              </a:lnSpc>
            </a:pPr>
            <a:r>
              <a:rPr lang="en-US" sz="2642" b="true">
                <a:solidFill>
                  <a:srgbClr val="5C4738"/>
                </a:solidFill>
                <a:latin typeface="Glacial Indifference Bold"/>
                <a:ea typeface="Glacial Indifference Bold"/>
                <a:cs typeface="Glacial Indifference Bold"/>
                <a:sym typeface="Glacial Indifference Bold"/>
              </a:rPr>
              <a:t>Critically, pursuing love means resisting our natural tendencies toward pride, anger, selfishness, and retaliation. It is not pursuing comfort or approval, but pursuing Christlike character. Through the Holy Spirit, believers intentionally choose responses that reflect Christ, making love a daily discipline rather than merely an ideal.</a:t>
            </a:r>
          </a:p>
          <a:p>
            <a:pPr algn="l">
              <a:lnSpc>
                <a:spcPts val="2378"/>
              </a:lnSpc>
            </a:pPr>
          </a:p>
        </p:txBody>
      </p:sp>
    </p:spTree>
  </p:cSld>
  <p:clrMapOvr>
    <a:masterClrMapping/>
  </p:clrMapOvr>
</p:sld>
</file>

<file path=ppt/slides/slide22.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grpSp>
        <p:nvGrpSpPr>
          <p:cNvPr name="Group 2" id="2"/>
          <p:cNvGrpSpPr/>
          <p:nvPr/>
        </p:nvGrpSpPr>
        <p:grpSpPr>
          <a:xfrm rot="0">
            <a:off x="-23690" y="1244753"/>
            <a:ext cx="11020180" cy="523118"/>
            <a:chOff x="0" y="0"/>
            <a:chExt cx="5360235" cy="254445"/>
          </a:xfrm>
        </p:grpSpPr>
        <p:sp>
          <p:nvSpPr>
            <p:cNvPr name="Freeform 3" id="3"/>
            <p:cNvSpPr/>
            <p:nvPr/>
          </p:nvSpPr>
          <p:spPr>
            <a:xfrm flipH="false" flipV="false" rot="0">
              <a:off x="0" y="0"/>
              <a:ext cx="5360235" cy="254445"/>
            </a:xfrm>
            <a:custGeom>
              <a:avLst/>
              <a:gdLst/>
              <a:ahLst/>
              <a:cxnLst/>
              <a:rect r="r" b="b" t="t" l="l"/>
              <a:pathLst>
                <a:path h="254445" w="5360235">
                  <a:moveTo>
                    <a:pt x="0" y="0"/>
                  </a:moveTo>
                  <a:lnTo>
                    <a:pt x="5360235" y="0"/>
                  </a:lnTo>
                  <a:lnTo>
                    <a:pt x="5360235" y="254445"/>
                  </a:lnTo>
                  <a:lnTo>
                    <a:pt x="0" y="254445"/>
                  </a:lnTo>
                  <a:close/>
                </a:path>
              </a:pathLst>
            </a:custGeom>
            <a:solidFill>
              <a:srgbClr val="DF5C4E"/>
            </a:solidFill>
          </p:spPr>
        </p:sp>
      </p:grpSp>
      <p:sp>
        <p:nvSpPr>
          <p:cNvPr name="TextBox 4" id="4"/>
          <p:cNvSpPr txBox="true"/>
          <p:nvPr/>
        </p:nvSpPr>
        <p:spPr>
          <a:xfrm rot="0">
            <a:off x="207107" y="1304493"/>
            <a:ext cx="10789383" cy="463378"/>
          </a:xfrm>
          <a:prstGeom prst="rect">
            <a:avLst/>
          </a:prstGeom>
        </p:spPr>
        <p:txBody>
          <a:bodyPr anchor="t" rtlCol="false" tIns="0" lIns="0" bIns="0" rIns="0">
            <a:spAutoFit/>
          </a:bodyPr>
          <a:lstStyle/>
          <a:p>
            <a:pPr algn="l">
              <a:lnSpc>
                <a:spcPts val="3361"/>
              </a:lnSpc>
            </a:pPr>
            <a:r>
              <a:rPr lang="en-US" sz="3734" b="true">
                <a:solidFill>
                  <a:srgbClr val="FFFFFF"/>
                </a:solidFill>
                <a:latin typeface="Glacial Indifference Bold"/>
                <a:ea typeface="Glacial Indifference Bold"/>
                <a:cs typeface="Glacial Indifference Bold"/>
                <a:sym typeface="Glacial Indifference Bold"/>
              </a:rPr>
              <a:t>ANSWERS TO FRIDAY’S DICUSSION QUESTIONS:</a:t>
            </a:r>
          </a:p>
        </p:txBody>
      </p:sp>
      <p:sp>
        <p:nvSpPr>
          <p:cNvPr name="TextBox 5" id="5"/>
          <p:cNvSpPr txBox="true"/>
          <p:nvPr/>
        </p:nvSpPr>
        <p:spPr>
          <a:xfrm rot="0">
            <a:off x="192870" y="2167921"/>
            <a:ext cx="10779930" cy="1147169"/>
          </a:xfrm>
          <a:prstGeom prst="rect">
            <a:avLst/>
          </a:prstGeom>
        </p:spPr>
        <p:txBody>
          <a:bodyPr anchor="t" rtlCol="false" tIns="0" lIns="0" bIns="0" rIns="0">
            <a:spAutoFit/>
          </a:bodyPr>
          <a:lstStyle/>
          <a:p>
            <a:pPr algn="l">
              <a:lnSpc>
                <a:spcPts val="2275"/>
              </a:lnSpc>
            </a:pPr>
            <a:r>
              <a:rPr lang="en-US" sz="2528" b="true">
                <a:solidFill>
                  <a:srgbClr val="DF5C4E"/>
                </a:solidFill>
                <a:latin typeface="Glacial Indifference Bold"/>
                <a:ea typeface="Glacial Indifference Bold"/>
                <a:cs typeface="Glacial Indifference Bold"/>
                <a:sym typeface="Glacial Indifference Bold"/>
              </a:rPr>
              <a:t>Q3 :  Which characteristic of love do you most need to put into practice in your daily life? Which ones are more necessary in your local church? By the way, why does Paul compare love with such gifts as prophecy, tongues, and knowledge (1 Cor. 13:8)?</a:t>
            </a:r>
          </a:p>
        </p:txBody>
      </p:sp>
      <p:sp>
        <p:nvSpPr>
          <p:cNvPr name="TextBox 6" id="6"/>
          <p:cNvSpPr txBox="true"/>
          <p:nvPr/>
        </p:nvSpPr>
        <p:spPr>
          <a:xfrm rot="0">
            <a:off x="306949" y="189681"/>
            <a:ext cx="7633145" cy="417367"/>
          </a:xfrm>
          <a:prstGeom prst="rect">
            <a:avLst/>
          </a:prstGeom>
        </p:spPr>
        <p:txBody>
          <a:bodyPr anchor="t" rtlCol="false" tIns="0" lIns="0" bIns="0" rIns="0">
            <a:spAutoFit/>
          </a:bodyPr>
          <a:lstStyle/>
          <a:p>
            <a:pPr algn="l">
              <a:lnSpc>
                <a:spcPts val="3092"/>
              </a:lnSpc>
            </a:pPr>
            <a:r>
              <a:rPr lang="en-US" sz="3255" b="true">
                <a:solidFill>
                  <a:srgbClr val="5C4738"/>
                </a:solidFill>
                <a:latin typeface="Glacial Indifference Bold"/>
                <a:ea typeface="Glacial Indifference Bold"/>
                <a:cs typeface="Glacial Indifference Bold"/>
                <a:sym typeface="Glacial Indifference Bold"/>
              </a:rPr>
              <a:t>LESSON 7 - A Portrait of Love</a:t>
            </a:r>
          </a:p>
        </p:txBody>
      </p:sp>
      <p:sp>
        <p:nvSpPr>
          <p:cNvPr name="AutoShape 7" id="7"/>
          <p:cNvSpPr/>
          <p:nvPr/>
        </p:nvSpPr>
        <p:spPr>
          <a:xfrm rot="0">
            <a:off x="306949" y="870036"/>
            <a:ext cx="1132438" cy="0"/>
          </a:xfrm>
          <a:prstGeom prst="line">
            <a:avLst/>
          </a:prstGeom>
          <a:ln cap="flat" w="9525">
            <a:solidFill>
              <a:srgbClr val="5C4738"/>
            </a:solidFill>
            <a:prstDash val="solid"/>
            <a:headEnd type="none" len="sm" w="sm"/>
            <a:tailEnd type="none" len="sm" w="sm"/>
          </a:ln>
        </p:spPr>
      </p:sp>
      <p:sp>
        <p:nvSpPr>
          <p:cNvPr name="TextBox 8" id="8"/>
          <p:cNvSpPr txBox="true"/>
          <p:nvPr/>
        </p:nvSpPr>
        <p:spPr>
          <a:xfrm rot="0">
            <a:off x="306949" y="3667515"/>
            <a:ext cx="1758683" cy="374393"/>
          </a:xfrm>
          <a:prstGeom prst="rect">
            <a:avLst/>
          </a:prstGeom>
        </p:spPr>
        <p:txBody>
          <a:bodyPr anchor="t" rtlCol="false" tIns="0" lIns="0" bIns="0" rIns="0">
            <a:spAutoFit/>
          </a:bodyPr>
          <a:lstStyle/>
          <a:p>
            <a:pPr algn="l">
              <a:lnSpc>
                <a:spcPts val="2768"/>
              </a:lnSpc>
            </a:pPr>
            <a:r>
              <a:rPr lang="en-US" b="true" sz="3076">
                <a:solidFill>
                  <a:srgbClr val="5C4738"/>
                </a:solidFill>
                <a:latin typeface="Glacial Indifference Bold"/>
                <a:ea typeface="Glacial Indifference Bold"/>
                <a:cs typeface="Glacial Indifference Bold"/>
                <a:sym typeface="Glacial Indifference Bold"/>
              </a:rPr>
              <a:t>ANSWER:</a:t>
            </a:r>
          </a:p>
        </p:txBody>
      </p:sp>
      <p:sp>
        <p:nvSpPr>
          <p:cNvPr name="TextBox 9" id="9"/>
          <p:cNvSpPr txBox="true"/>
          <p:nvPr/>
        </p:nvSpPr>
        <p:spPr>
          <a:xfrm rot="0">
            <a:off x="883478" y="4384807"/>
            <a:ext cx="9436640" cy="3884004"/>
          </a:xfrm>
          <a:prstGeom prst="rect">
            <a:avLst/>
          </a:prstGeom>
        </p:spPr>
        <p:txBody>
          <a:bodyPr anchor="t" rtlCol="false" tIns="0" lIns="0" bIns="0" rIns="0">
            <a:spAutoFit/>
          </a:bodyPr>
          <a:lstStyle/>
          <a:p>
            <a:pPr algn="l">
              <a:lnSpc>
                <a:spcPts val="2198"/>
              </a:lnSpc>
            </a:pPr>
            <a:r>
              <a:rPr lang="en-US" sz="2442" b="true">
                <a:solidFill>
                  <a:srgbClr val="5C4738"/>
                </a:solidFill>
                <a:latin typeface="Glacial Indifference Bold"/>
                <a:ea typeface="Glacial Indifference Bold"/>
                <a:cs typeface="Glacial Indifference Bold"/>
                <a:sym typeface="Glacial Indifference Bold"/>
              </a:rPr>
              <a:t>The characteristics most needed in daily life are often patience, humility, forgiveness, and self-control because human weakness easily produces irritation, pride, and resentment. In the church, love must especially express unity, kindness, humility, and willingness to seek others’ good rather than compete for recognition or spiritual status.</a:t>
            </a:r>
          </a:p>
          <a:p>
            <a:pPr algn="l">
              <a:lnSpc>
                <a:spcPts val="2198"/>
              </a:lnSpc>
            </a:pPr>
          </a:p>
          <a:p>
            <a:pPr algn="l">
              <a:lnSpc>
                <a:spcPts val="2198"/>
              </a:lnSpc>
            </a:pPr>
            <a:r>
              <a:rPr lang="en-US" sz="2442" b="true">
                <a:solidFill>
                  <a:srgbClr val="5C4738"/>
                </a:solidFill>
                <a:latin typeface="Glacial Indifference Bold"/>
                <a:ea typeface="Glacial Indifference Bold"/>
                <a:cs typeface="Glacial Indifference Bold"/>
                <a:sym typeface="Glacial Indifference Bold"/>
              </a:rPr>
              <a:t>Paul compares love with prophecy, tongues, and knowledge because spiritual gifts are temporary and purposeful, while love is enduring. Gifts can become sources of pride when separated from Christlike character. Love reveals whether spiritual gifts are truly serving God’s mission rather than becoming instruments of self-importance or division.</a:t>
            </a:r>
          </a:p>
          <a:p>
            <a:pPr algn="l">
              <a:lnSpc>
                <a:spcPts val="2198"/>
              </a:lnSpc>
            </a:pPr>
          </a:p>
        </p:txBody>
      </p:sp>
    </p:spTree>
  </p:cSld>
  <p:clrMapOvr>
    <a:masterClrMapping/>
  </p:clrMapOvr>
</p:sld>
</file>

<file path=ppt/slides/slide23.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grpSp>
        <p:nvGrpSpPr>
          <p:cNvPr name="Group 2" id="2"/>
          <p:cNvGrpSpPr/>
          <p:nvPr/>
        </p:nvGrpSpPr>
        <p:grpSpPr>
          <a:xfrm rot="0">
            <a:off x="-23690" y="1244753"/>
            <a:ext cx="11020180" cy="523118"/>
            <a:chOff x="0" y="0"/>
            <a:chExt cx="5360235" cy="254445"/>
          </a:xfrm>
        </p:grpSpPr>
        <p:sp>
          <p:nvSpPr>
            <p:cNvPr name="Freeform 3" id="3"/>
            <p:cNvSpPr/>
            <p:nvPr/>
          </p:nvSpPr>
          <p:spPr>
            <a:xfrm flipH="false" flipV="false" rot="0">
              <a:off x="0" y="0"/>
              <a:ext cx="5360235" cy="254445"/>
            </a:xfrm>
            <a:custGeom>
              <a:avLst/>
              <a:gdLst/>
              <a:ahLst/>
              <a:cxnLst/>
              <a:rect r="r" b="b" t="t" l="l"/>
              <a:pathLst>
                <a:path h="254445" w="5360235">
                  <a:moveTo>
                    <a:pt x="0" y="0"/>
                  </a:moveTo>
                  <a:lnTo>
                    <a:pt x="5360235" y="0"/>
                  </a:lnTo>
                  <a:lnTo>
                    <a:pt x="5360235" y="254445"/>
                  </a:lnTo>
                  <a:lnTo>
                    <a:pt x="0" y="254445"/>
                  </a:lnTo>
                  <a:close/>
                </a:path>
              </a:pathLst>
            </a:custGeom>
            <a:solidFill>
              <a:srgbClr val="DF5C4E"/>
            </a:solidFill>
          </p:spPr>
        </p:sp>
      </p:grpSp>
      <p:sp>
        <p:nvSpPr>
          <p:cNvPr name="TextBox 4" id="4"/>
          <p:cNvSpPr txBox="true"/>
          <p:nvPr/>
        </p:nvSpPr>
        <p:spPr>
          <a:xfrm rot="0">
            <a:off x="207107" y="1304493"/>
            <a:ext cx="10789383" cy="463378"/>
          </a:xfrm>
          <a:prstGeom prst="rect">
            <a:avLst/>
          </a:prstGeom>
        </p:spPr>
        <p:txBody>
          <a:bodyPr anchor="t" rtlCol="false" tIns="0" lIns="0" bIns="0" rIns="0">
            <a:spAutoFit/>
          </a:bodyPr>
          <a:lstStyle/>
          <a:p>
            <a:pPr algn="l">
              <a:lnSpc>
                <a:spcPts val="3361"/>
              </a:lnSpc>
            </a:pPr>
            <a:r>
              <a:rPr lang="en-US" sz="3734" b="true">
                <a:solidFill>
                  <a:srgbClr val="FFFFFF"/>
                </a:solidFill>
                <a:latin typeface="Glacial Indifference Bold"/>
                <a:ea typeface="Glacial Indifference Bold"/>
                <a:cs typeface="Glacial Indifference Bold"/>
                <a:sym typeface="Glacial Indifference Bold"/>
              </a:rPr>
              <a:t>ANSWERS TO FRIDAY’S DICUSSION QUESTIONS:</a:t>
            </a:r>
          </a:p>
        </p:txBody>
      </p:sp>
      <p:sp>
        <p:nvSpPr>
          <p:cNvPr name="TextBox 5" id="5"/>
          <p:cNvSpPr txBox="true"/>
          <p:nvPr/>
        </p:nvSpPr>
        <p:spPr>
          <a:xfrm rot="0">
            <a:off x="192870" y="2167921"/>
            <a:ext cx="10779930" cy="865406"/>
          </a:xfrm>
          <a:prstGeom prst="rect">
            <a:avLst/>
          </a:prstGeom>
        </p:spPr>
        <p:txBody>
          <a:bodyPr anchor="t" rtlCol="false" tIns="0" lIns="0" bIns="0" rIns="0">
            <a:spAutoFit/>
          </a:bodyPr>
          <a:lstStyle/>
          <a:p>
            <a:pPr algn="l">
              <a:lnSpc>
                <a:spcPts val="2275"/>
              </a:lnSpc>
            </a:pPr>
            <a:r>
              <a:rPr lang="en-US" sz="2528" b="true">
                <a:solidFill>
                  <a:srgbClr val="DF5C4E"/>
                </a:solidFill>
                <a:latin typeface="Glacial Indifference Bold"/>
                <a:ea typeface="Glacial Indifference Bold"/>
                <a:cs typeface="Glacial Indifference Bold"/>
                <a:sym typeface="Glacial Indifference Bold"/>
              </a:rPr>
              <a:t>Q4 : Í Paul hints that love is the ultimate solution for the lack of unity among members in Corinth. Why? How does this apply to our churches today?</a:t>
            </a:r>
          </a:p>
        </p:txBody>
      </p:sp>
      <p:sp>
        <p:nvSpPr>
          <p:cNvPr name="TextBox 6" id="6"/>
          <p:cNvSpPr txBox="true"/>
          <p:nvPr/>
        </p:nvSpPr>
        <p:spPr>
          <a:xfrm rot="0">
            <a:off x="306949" y="189681"/>
            <a:ext cx="7633145" cy="417367"/>
          </a:xfrm>
          <a:prstGeom prst="rect">
            <a:avLst/>
          </a:prstGeom>
        </p:spPr>
        <p:txBody>
          <a:bodyPr anchor="t" rtlCol="false" tIns="0" lIns="0" bIns="0" rIns="0">
            <a:spAutoFit/>
          </a:bodyPr>
          <a:lstStyle/>
          <a:p>
            <a:pPr algn="l">
              <a:lnSpc>
                <a:spcPts val="3092"/>
              </a:lnSpc>
            </a:pPr>
            <a:r>
              <a:rPr lang="en-US" sz="3255" b="true">
                <a:solidFill>
                  <a:srgbClr val="5C4738"/>
                </a:solidFill>
                <a:latin typeface="Glacial Indifference Bold"/>
                <a:ea typeface="Glacial Indifference Bold"/>
                <a:cs typeface="Glacial Indifference Bold"/>
                <a:sym typeface="Glacial Indifference Bold"/>
              </a:rPr>
              <a:t>LESSON 7 - A Portrait of Love</a:t>
            </a:r>
          </a:p>
        </p:txBody>
      </p:sp>
      <p:sp>
        <p:nvSpPr>
          <p:cNvPr name="AutoShape 7" id="7"/>
          <p:cNvSpPr/>
          <p:nvPr/>
        </p:nvSpPr>
        <p:spPr>
          <a:xfrm rot="0">
            <a:off x="306949" y="870036"/>
            <a:ext cx="1132438" cy="0"/>
          </a:xfrm>
          <a:prstGeom prst="line">
            <a:avLst/>
          </a:prstGeom>
          <a:ln cap="flat" w="9525">
            <a:solidFill>
              <a:srgbClr val="5C4738"/>
            </a:solidFill>
            <a:prstDash val="solid"/>
            <a:headEnd type="none" len="sm" w="sm"/>
            <a:tailEnd type="none" len="sm" w="sm"/>
          </a:ln>
        </p:spPr>
      </p:sp>
      <p:sp>
        <p:nvSpPr>
          <p:cNvPr name="TextBox 8" id="8"/>
          <p:cNvSpPr txBox="true"/>
          <p:nvPr/>
        </p:nvSpPr>
        <p:spPr>
          <a:xfrm rot="0">
            <a:off x="306949" y="3171214"/>
            <a:ext cx="1758683" cy="374393"/>
          </a:xfrm>
          <a:prstGeom prst="rect">
            <a:avLst/>
          </a:prstGeom>
        </p:spPr>
        <p:txBody>
          <a:bodyPr anchor="t" rtlCol="false" tIns="0" lIns="0" bIns="0" rIns="0">
            <a:spAutoFit/>
          </a:bodyPr>
          <a:lstStyle/>
          <a:p>
            <a:pPr algn="l">
              <a:lnSpc>
                <a:spcPts val="2768"/>
              </a:lnSpc>
            </a:pPr>
            <a:r>
              <a:rPr lang="en-US" b="true" sz="3076">
                <a:solidFill>
                  <a:srgbClr val="5C4738"/>
                </a:solidFill>
                <a:latin typeface="Glacial Indifference Bold"/>
                <a:ea typeface="Glacial Indifference Bold"/>
                <a:cs typeface="Glacial Indifference Bold"/>
                <a:sym typeface="Glacial Indifference Bold"/>
              </a:rPr>
              <a:t>ANSWER:</a:t>
            </a:r>
          </a:p>
        </p:txBody>
      </p:sp>
      <p:sp>
        <p:nvSpPr>
          <p:cNvPr name="TextBox 9" id="9"/>
          <p:cNvSpPr txBox="true"/>
          <p:nvPr/>
        </p:nvSpPr>
        <p:spPr>
          <a:xfrm rot="0">
            <a:off x="768080" y="3888507"/>
            <a:ext cx="9436640" cy="4160229"/>
          </a:xfrm>
          <a:prstGeom prst="rect">
            <a:avLst/>
          </a:prstGeom>
        </p:spPr>
        <p:txBody>
          <a:bodyPr anchor="t" rtlCol="false" tIns="0" lIns="0" bIns="0" rIns="0">
            <a:spAutoFit/>
          </a:bodyPr>
          <a:lstStyle/>
          <a:p>
            <a:pPr algn="l">
              <a:lnSpc>
                <a:spcPts val="2198"/>
              </a:lnSpc>
            </a:pPr>
            <a:r>
              <a:rPr lang="en-US" sz="2442" b="true">
                <a:solidFill>
                  <a:srgbClr val="5C4738"/>
                </a:solidFill>
                <a:latin typeface="Glacial Indifference Bold"/>
                <a:ea typeface="Glacial Indifference Bold"/>
                <a:cs typeface="Glacial Indifference Bold"/>
                <a:sym typeface="Glacial Indifference Bold"/>
              </a:rPr>
              <a:t>Paul presents love as essential to unity because Corinth’s divisions were fueled by pride, competition, jealousy, and self-interest. Love redirects believers from defending personal status to seeking the good of others. It does not erase differences but transforms how those differences are handled within the body of Christ.</a:t>
            </a:r>
          </a:p>
          <a:p>
            <a:pPr algn="l">
              <a:lnSpc>
                <a:spcPts val="2198"/>
              </a:lnSpc>
            </a:pPr>
          </a:p>
          <a:p>
            <a:pPr algn="l">
              <a:lnSpc>
                <a:spcPts val="2198"/>
              </a:lnSpc>
            </a:pPr>
            <a:r>
              <a:rPr lang="en-US" sz="2442" b="true">
                <a:solidFill>
                  <a:srgbClr val="5C4738"/>
                </a:solidFill>
                <a:latin typeface="Glacial Indifference Bold"/>
                <a:ea typeface="Glacial Indifference Bold"/>
                <a:cs typeface="Glacial Indifference Bold"/>
                <a:sym typeface="Glacial Indifference Bold"/>
              </a:rPr>
              <a:t>This applies directly to churches today. Doctrinal understanding, ministries, gifts, and leadership cannot create lasting unity when pride and resentment remain. Christ-centered love allows believers to disagree without becoming enemies, correct without humiliating, and serve without seeking recognition. Unity becomes possible when Christ, rather than personal preference, becomes the center.</a:t>
            </a:r>
          </a:p>
          <a:p>
            <a:pPr algn="l">
              <a:lnSpc>
                <a:spcPts val="2198"/>
              </a:lnSpc>
            </a:pP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0972800" cy="10287000"/>
          </a:xfrm>
          <a:custGeom>
            <a:avLst/>
            <a:gdLst/>
            <a:ahLst/>
            <a:cxnLst/>
            <a:rect r="r" b="b" t="t" l="l"/>
            <a:pathLst>
              <a:path h="10287000" w="10972800">
                <a:moveTo>
                  <a:pt x="0" y="0"/>
                </a:moveTo>
                <a:lnTo>
                  <a:pt x="10972800" y="0"/>
                </a:lnTo>
                <a:lnTo>
                  <a:pt x="10972800" y="10287000"/>
                </a:lnTo>
                <a:lnTo>
                  <a:pt x="0" y="10287000"/>
                </a:lnTo>
                <a:lnTo>
                  <a:pt x="0" y="0"/>
                </a:lnTo>
                <a:close/>
              </a:path>
            </a:pathLst>
          </a:custGeom>
          <a:blipFill>
            <a:blip r:embed="rId2"/>
            <a:stretch>
              <a:fillRect l="0" t="0" r="0" b="0"/>
            </a:stretch>
          </a:blipFill>
        </p:spPr>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685534" y="2325048"/>
            <a:ext cx="9859076" cy="6524411"/>
            <a:chOff x="0" y="0"/>
            <a:chExt cx="2596860" cy="1718516"/>
          </a:xfrm>
        </p:grpSpPr>
        <p:sp>
          <p:nvSpPr>
            <p:cNvPr name="Freeform 3" id="3"/>
            <p:cNvSpPr/>
            <p:nvPr/>
          </p:nvSpPr>
          <p:spPr>
            <a:xfrm flipH="false" flipV="false" rot="0">
              <a:off x="0" y="0"/>
              <a:ext cx="2596860" cy="1718516"/>
            </a:xfrm>
            <a:custGeom>
              <a:avLst/>
              <a:gdLst/>
              <a:ahLst/>
              <a:cxnLst/>
              <a:rect r="r" b="b" t="t" l="l"/>
              <a:pathLst>
                <a:path h="1718516" w="2596860">
                  <a:moveTo>
                    <a:pt x="40048" y="0"/>
                  </a:moveTo>
                  <a:lnTo>
                    <a:pt x="2556812" y="0"/>
                  </a:lnTo>
                  <a:cubicBezTo>
                    <a:pt x="2578930" y="0"/>
                    <a:pt x="2596860" y="17930"/>
                    <a:pt x="2596860" y="40048"/>
                  </a:cubicBezTo>
                  <a:lnTo>
                    <a:pt x="2596860" y="1678468"/>
                  </a:lnTo>
                  <a:cubicBezTo>
                    <a:pt x="2596860" y="1700586"/>
                    <a:pt x="2578930" y="1718516"/>
                    <a:pt x="2556812" y="1718516"/>
                  </a:cubicBezTo>
                  <a:lnTo>
                    <a:pt x="40048" y="1718516"/>
                  </a:lnTo>
                  <a:cubicBezTo>
                    <a:pt x="17930" y="1718516"/>
                    <a:pt x="0" y="1700586"/>
                    <a:pt x="0" y="1678468"/>
                  </a:cubicBezTo>
                  <a:lnTo>
                    <a:pt x="0" y="40048"/>
                  </a:lnTo>
                  <a:cubicBezTo>
                    <a:pt x="0" y="17930"/>
                    <a:pt x="17930" y="0"/>
                    <a:pt x="40048" y="0"/>
                  </a:cubicBezTo>
                  <a:close/>
                </a:path>
              </a:pathLst>
            </a:custGeom>
            <a:solidFill>
              <a:srgbClr val="5C4738">
                <a:alpha val="89804"/>
              </a:srgbClr>
            </a:solidFill>
          </p:spPr>
        </p:sp>
        <p:sp>
          <p:nvSpPr>
            <p:cNvPr name="TextBox 4" id="4"/>
            <p:cNvSpPr txBox="true"/>
            <p:nvPr/>
          </p:nvSpPr>
          <p:spPr>
            <a:xfrm>
              <a:off x="0" y="38100"/>
              <a:ext cx="2596860" cy="1680416"/>
            </a:xfrm>
            <a:prstGeom prst="rect">
              <a:avLst/>
            </a:prstGeom>
          </p:spPr>
          <p:txBody>
            <a:bodyPr anchor="ctr" rtlCol="false" tIns="50800" lIns="50800" bIns="50800" rIns="50800"/>
            <a:lstStyle/>
            <a:p>
              <a:pPr algn="ctr">
                <a:lnSpc>
                  <a:spcPts val="1812"/>
                </a:lnSpc>
              </a:pPr>
            </a:p>
          </p:txBody>
        </p:sp>
      </p:grpSp>
      <p:sp>
        <p:nvSpPr>
          <p:cNvPr name="TextBox 5" id="5"/>
          <p:cNvSpPr txBox="true"/>
          <p:nvPr/>
        </p:nvSpPr>
        <p:spPr>
          <a:xfrm rot="0">
            <a:off x="873168" y="2820156"/>
            <a:ext cx="9071023" cy="5857394"/>
          </a:xfrm>
          <a:prstGeom prst="rect">
            <a:avLst/>
          </a:prstGeom>
        </p:spPr>
        <p:txBody>
          <a:bodyPr anchor="t" rtlCol="false" tIns="0" lIns="0" bIns="0" rIns="0">
            <a:spAutoFit/>
          </a:bodyPr>
          <a:lstStyle/>
          <a:p>
            <a:pPr algn="ctr">
              <a:lnSpc>
                <a:spcPts val="7638"/>
              </a:lnSpc>
            </a:pPr>
            <a:r>
              <a:rPr lang="en-US" sz="8487" b="true">
                <a:solidFill>
                  <a:srgbClr val="FFFFFF"/>
                </a:solidFill>
                <a:latin typeface="Glacial Indifference Bold"/>
                <a:ea typeface="Glacial Indifference Bold"/>
                <a:cs typeface="Glacial Indifference Bold"/>
                <a:sym typeface="Glacial Indifference Bold"/>
              </a:rPr>
              <a:t>“And now these three remain: faith, hope and love. But the greatest of these is love” </a:t>
            </a:r>
          </a:p>
        </p:txBody>
      </p:sp>
      <p:sp>
        <p:nvSpPr>
          <p:cNvPr name="TextBox 6" id="6"/>
          <p:cNvSpPr txBox="true"/>
          <p:nvPr/>
        </p:nvSpPr>
        <p:spPr>
          <a:xfrm rot="0">
            <a:off x="6786129" y="942884"/>
            <a:ext cx="3985996" cy="762847"/>
          </a:xfrm>
          <a:prstGeom prst="rect">
            <a:avLst/>
          </a:prstGeom>
        </p:spPr>
        <p:txBody>
          <a:bodyPr anchor="t" rtlCol="false" tIns="0" lIns="0" bIns="0" rIns="0">
            <a:spAutoFit/>
          </a:bodyPr>
          <a:lstStyle/>
          <a:p>
            <a:pPr algn="r">
              <a:lnSpc>
                <a:spcPts val="6253"/>
              </a:lnSpc>
            </a:pPr>
            <a:r>
              <a:rPr lang="en-US" b="true" sz="4466">
                <a:solidFill>
                  <a:srgbClr val="5C4738"/>
                </a:solidFill>
                <a:latin typeface="Glacial Indifference Bold"/>
                <a:ea typeface="Glacial Indifference Bold"/>
                <a:cs typeface="Glacial Indifference Bold"/>
                <a:sym typeface="Glacial Indifference Bold"/>
              </a:rPr>
              <a:t>MEMORY TEXT</a:t>
            </a:r>
          </a:p>
        </p:txBody>
      </p:sp>
      <p:sp>
        <p:nvSpPr>
          <p:cNvPr name="AutoShape 7" id="7"/>
          <p:cNvSpPr/>
          <p:nvPr/>
        </p:nvSpPr>
        <p:spPr>
          <a:xfrm rot="0">
            <a:off x="6786129" y="1705731"/>
            <a:ext cx="3985996" cy="0"/>
          </a:xfrm>
          <a:prstGeom prst="line">
            <a:avLst/>
          </a:prstGeom>
          <a:ln cap="rnd" w="47625">
            <a:solidFill>
              <a:srgbClr val="5C4738"/>
            </a:solidFill>
            <a:prstDash val="sysDot"/>
            <a:headEnd type="none" len="sm" w="sm"/>
            <a:tailEnd type="none" len="sm" w="sm"/>
          </a:ln>
        </p:spPr>
      </p:sp>
      <p:sp>
        <p:nvSpPr>
          <p:cNvPr name="TextBox 8" id="8"/>
          <p:cNvSpPr txBox="true"/>
          <p:nvPr/>
        </p:nvSpPr>
        <p:spPr>
          <a:xfrm rot="0">
            <a:off x="1439387" y="9105288"/>
            <a:ext cx="7769953" cy="693520"/>
          </a:xfrm>
          <a:prstGeom prst="rect">
            <a:avLst/>
          </a:prstGeom>
        </p:spPr>
        <p:txBody>
          <a:bodyPr anchor="t" rtlCol="false" tIns="0" lIns="0" bIns="0" rIns="0">
            <a:spAutoFit/>
          </a:bodyPr>
          <a:lstStyle/>
          <a:p>
            <a:pPr algn="ctr">
              <a:lnSpc>
                <a:spcPts val="5374"/>
              </a:lnSpc>
            </a:pPr>
            <a:r>
              <a:rPr lang="en-US" b="true" sz="4842" spc="-300">
                <a:solidFill>
                  <a:srgbClr val="5C4738"/>
                </a:solidFill>
                <a:latin typeface="Glacial Indifference Bold"/>
                <a:ea typeface="Glacial Indifference Bold"/>
                <a:cs typeface="Glacial Indifference Bold"/>
                <a:sym typeface="Glacial Indifference Bold"/>
              </a:rPr>
              <a:t>(1 Corinthians 13:13, NIV)</a:t>
            </a:r>
          </a:p>
        </p:txBody>
      </p:sp>
      <p:sp>
        <p:nvSpPr>
          <p:cNvPr name="TextBox 9" id="9"/>
          <p:cNvSpPr txBox="true"/>
          <p:nvPr/>
        </p:nvSpPr>
        <p:spPr>
          <a:xfrm rot="0">
            <a:off x="306949" y="189681"/>
            <a:ext cx="10465176" cy="454712"/>
          </a:xfrm>
          <a:prstGeom prst="rect">
            <a:avLst/>
          </a:prstGeom>
        </p:spPr>
        <p:txBody>
          <a:bodyPr anchor="t" rtlCol="false" tIns="0" lIns="0" bIns="0" rIns="0">
            <a:spAutoFit/>
          </a:bodyPr>
          <a:lstStyle/>
          <a:p>
            <a:pPr algn="l">
              <a:lnSpc>
                <a:spcPts val="3345"/>
              </a:lnSpc>
            </a:pPr>
            <a:r>
              <a:rPr lang="en-US" b="true" sz="3521">
                <a:solidFill>
                  <a:srgbClr val="5C4738"/>
                </a:solidFill>
                <a:latin typeface="Glacial Indifference Bold"/>
                <a:ea typeface="Glacial Indifference Bold"/>
                <a:cs typeface="Glacial Indifference Bold"/>
                <a:sym typeface="Glacial Indifference Bold"/>
              </a:rPr>
              <a:t>LESSON 7 - A PORTRAIT OF LOVE</a:t>
            </a:r>
          </a:p>
        </p:txBody>
      </p:sp>
      <p:sp>
        <p:nvSpPr>
          <p:cNvPr name="AutoShape 10" id="10"/>
          <p:cNvSpPr/>
          <p:nvPr/>
        </p:nvSpPr>
        <p:spPr>
          <a:xfrm rot="0">
            <a:off x="306949" y="870036"/>
            <a:ext cx="1132438" cy="0"/>
          </a:xfrm>
          <a:prstGeom prst="line">
            <a:avLst/>
          </a:prstGeom>
          <a:ln cap="flat" w="9525">
            <a:solidFill>
              <a:srgbClr val="5C4738"/>
            </a:solidFill>
            <a:prstDash val="solid"/>
            <a:headEnd type="none" len="sm" w="sm"/>
            <a:tailEnd type="none" len="sm" w="sm"/>
          </a:ln>
        </p:spPr>
      </p:sp>
      <p:grpSp>
        <p:nvGrpSpPr>
          <p:cNvPr name="Group 11" id="11"/>
          <p:cNvGrpSpPr/>
          <p:nvPr/>
        </p:nvGrpSpPr>
        <p:grpSpPr>
          <a:xfrm rot="0">
            <a:off x="-2295159" y="7322170"/>
            <a:ext cx="3166185" cy="3166185"/>
            <a:chOff x="0" y="0"/>
            <a:chExt cx="812800" cy="812800"/>
          </a:xfrm>
        </p:grpSpPr>
        <p:sp>
          <p:nvSpPr>
            <p:cNvPr name="Freeform 12" id="12"/>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5C4738"/>
            </a:solidFill>
          </p:spPr>
        </p:sp>
        <p:sp>
          <p:nvSpPr>
            <p:cNvPr name="TextBox 13" id="13"/>
            <p:cNvSpPr txBox="true"/>
            <p:nvPr/>
          </p:nvSpPr>
          <p:spPr>
            <a:xfrm>
              <a:off x="76200" y="133350"/>
              <a:ext cx="660400" cy="603250"/>
            </a:xfrm>
            <a:prstGeom prst="rect">
              <a:avLst/>
            </a:prstGeom>
          </p:spPr>
          <p:txBody>
            <a:bodyPr anchor="ctr" rtlCol="false" tIns="50800" lIns="50800" bIns="50800" rIns="50800"/>
            <a:lstStyle/>
            <a:p>
              <a:pPr algn="ctr">
                <a:lnSpc>
                  <a:spcPts val="2356"/>
                </a:lnSpc>
              </a:pPr>
            </a:p>
          </p:txBody>
        </p:sp>
      </p:grpSp>
      <p:sp>
        <p:nvSpPr>
          <p:cNvPr name="Freeform 14" id="14"/>
          <p:cNvSpPr/>
          <p:nvPr/>
        </p:nvSpPr>
        <p:spPr>
          <a:xfrm flipH="false" flipV="false" rot="0">
            <a:off x="-86234" y="8905263"/>
            <a:ext cx="1114843" cy="1114843"/>
          </a:xfrm>
          <a:custGeom>
            <a:avLst/>
            <a:gdLst/>
            <a:ahLst/>
            <a:cxnLst/>
            <a:rect r="r" b="b" t="t" l="l"/>
            <a:pathLst>
              <a:path h="1114843" w="1114843">
                <a:moveTo>
                  <a:pt x="0" y="0"/>
                </a:moveTo>
                <a:lnTo>
                  <a:pt x="1114843" y="0"/>
                </a:lnTo>
                <a:lnTo>
                  <a:pt x="1114843" y="1114843"/>
                </a:lnTo>
                <a:lnTo>
                  <a:pt x="0" y="111484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15" id="15"/>
          <p:cNvGrpSpPr/>
          <p:nvPr/>
        </p:nvGrpSpPr>
        <p:grpSpPr>
          <a:xfrm rot="-10782023">
            <a:off x="10127387" y="1907846"/>
            <a:ext cx="3166185" cy="3166185"/>
            <a:chOff x="0" y="0"/>
            <a:chExt cx="812800" cy="812800"/>
          </a:xfrm>
        </p:grpSpPr>
        <p:sp>
          <p:nvSpPr>
            <p:cNvPr name="Freeform 16" id="16"/>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5C4738"/>
            </a:solidFill>
          </p:spPr>
        </p:sp>
        <p:sp>
          <p:nvSpPr>
            <p:cNvPr name="TextBox 17" id="17"/>
            <p:cNvSpPr txBox="true"/>
            <p:nvPr/>
          </p:nvSpPr>
          <p:spPr>
            <a:xfrm>
              <a:off x="76200" y="133350"/>
              <a:ext cx="660400" cy="603250"/>
            </a:xfrm>
            <a:prstGeom prst="rect">
              <a:avLst/>
            </a:prstGeom>
          </p:spPr>
          <p:txBody>
            <a:bodyPr anchor="ctr" rtlCol="false" tIns="50800" lIns="50800" bIns="50800" rIns="50800"/>
            <a:lstStyle/>
            <a:p>
              <a:pPr algn="ctr">
                <a:lnSpc>
                  <a:spcPts val="2356"/>
                </a:lnSpc>
              </a:pPr>
            </a:p>
          </p:txBody>
        </p:sp>
      </p:grpSp>
      <p:sp>
        <p:nvSpPr>
          <p:cNvPr name="Freeform 18" id="18"/>
          <p:cNvSpPr/>
          <p:nvPr/>
        </p:nvSpPr>
        <p:spPr>
          <a:xfrm flipH="false" flipV="false" rot="-10782023">
            <a:off x="10122038" y="2373188"/>
            <a:ext cx="1114843" cy="1114843"/>
          </a:xfrm>
          <a:custGeom>
            <a:avLst/>
            <a:gdLst/>
            <a:ahLst/>
            <a:cxnLst/>
            <a:rect r="r" b="b" t="t" l="l"/>
            <a:pathLst>
              <a:path h="1114843" w="1114843">
                <a:moveTo>
                  <a:pt x="0" y="0"/>
                </a:moveTo>
                <a:lnTo>
                  <a:pt x="1114843" y="0"/>
                </a:lnTo>
                <a:lnTo>
                  <a:pt x="1114843" y="1114843"/>
                </a:lnTo>
                <a:lnTo>
                  <a:pt x="0" y="111484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AutoShape 2" id="2"/>
          <p:cNvSpPr/>
          <p:nvPr/>
        </p:nvSpPr>
        <p:spPr>
          <a:xfrm>
            <a:off x="306949" y="874799"/>
            <a:ext cx="2168431" cy="0"/>
          </a:xfrm>
          <a:prstGeom prst="line">
            <a:avLst/>
          </a:prstGeom>
          <a:ln cap="flat" w="9525">
            <a:solidFill>
              <a:srgbClr val="5C4738"/>
            </a:solidFill>
            <a:prstDash val="solid"/>
            <a:headEnd type="none" len="sm" w="sm"/>
            <a:tailEnd type="none" len="sm" w="sm"/>
          </a:ln>
        </p:spPr>
      </p:sp>
      <p:sp>
        <p:nvSpPr>
          <p:cNvPr name="AutoShape 3" id="3"/>
          <p:cNvSpPr/>
          <p:nvPr/>
        </p:nvSpPr>
        <p:spPr>
          <a:xfrm rot="0">
            <a:off x="7143788" y="1457860"/>
            <a:ext cx="3829012" cy="0"/>
          </a:xfrm>
          <a:prstGeom prst="line">
            <a:avLst/>
          </a:prstGeom>
          <a:ln cap="rnd" w="28575">
            <a:solidFill>
              <a:srgbClr val="5C4738"/>
            </a:solidFill>
            <a:prstDash val="solid"/>
            <a:headEnd type="none" len="sm" w="sm"/>
            <a:tailEnd type="none" len="sm" w="sm"/>
          </a:ln>
        </p:spPr>
      </p:sp>
      <p:sp>
        <p:nvSpPr>
          <p:cNvPr name="TextBox 4" id="4"/>
          <p:cNvSpPr txBox="true"/>
          <p:nvPr/>
        </p:nvSpPr>
        <p:spPr>
          <a:xfrm rot="0">
            <a:off x="6035759" y="874547"/>
            <a:ext cx="4838756" cy="501396"/>
          </a:xfrm>
          <a:prstGeom prst="rect">
            <a:avLst/>
          </a:prstGeom>
        </p:spPr>
        <p:txBody>
          <a:bodyPr anchor="t" rtlCol="false" tIns="0" lIns="0" bIns="0" rIns="0">
            <a:spAutoFit/>
          </a:bodyPr>
          <a:lstStyle/>
          <a:p>
            <a:pPr algn="r">
              <a:lnSpc>
                <a:spcPts val="3432"/>
              </a:lnSpc>
            </a:pPr>
            <a:r>
              <a:rPr lang="en-US" b="true" sz="4400">
                <a:solidFill>
                  <a:srgbClr val="5C4738"/>
                </a:solidFill>
                <a:latin typeface="Glacial Indifference Bold"/>
                <a:ea typeface="Glacial Indifference Bold"/>
                <a:cs typeface="Glacial Indifference Bold"/>
                <a:sym typeface="Glacial Indifference Bold"/>
              </a:rPr>
              <a:t>OPENING POINTS</a:t>
            </a:r>
          </a:p>
        </p:txBody>
      </p:sp>
      <p:grpSp>
        <p:nvGrpSpPr>
          <p:cNvPr name="Group 5" id="5"/>
          <p:cNvGrpSpPr/>
          <p:nvPr/>
        </p:nvGrpSpPr>
        <p:grpSpPr>
          <a:xfrm rot="0">
            <a:off x="0" y="1648360"/>
            <a:ext cx="6541970" cy="755562"/>
            <a:chOff x="0" y="0"/>
            <a:chExt cx="3182026" cy="367507"/>
          </a:xfrm>
        </p:grpSpPr>
        <p:sp>
          <p:nvSpPr>
            <p:cNvPr name="Freeform 6" id="6"/>
            <p:cNvSpPr/>
            <p:nvPr/>
          </p:nvSpPr>
          <p:spPr>
            <a:xfrm flipH="false" flipV="false" rot="0">
              <a:off x="0" y="0"/>
              <a:ext cx="3182026" cy="367507"/>
            </a:xfrm>
            <a:custGeom>
              <a:avLst/>
              <a:gdLst/>
              <a:ahLst/>
              <a:cxnLst/>
              <a:rect r="r" b="b" t="t" l="l"/>
              <a:pathLst>
                <a:path h="367507" w="3182026">
                  <a:moveTo>
                    <a:pt x="0" y="0"/>
                  </a:moveTo>
                  <a:lnTo>
                    <a:pt x="3182026" y="0"/>
                  </a:lnTo>
                  <a:lnTo>
                    <a:pt x="3182026" y="367507"/>
                  </a:lnTo>
                  <a:lnTo>
                    <a:pt x="0" y="367507"/>
                  </a:lnTo>
                  <a:close/>
                </a:path>
              </a:pathLst>
            </a:custGeom>
            <a:solidFill>
              <a:srgbClr val="5C4738"/>
            </a:solidFill>
          </p:spPr>
        </p:sp>
      </p:grpSp>
      <p:sp>
        <p:nvSpPr>
          <p:cNvPr name="TextBox 7" id="7"/>
          <p:cNvSpPr txBox="true"/>
          <p:nvPr/>
        </p:nvSpPr>
        <p:spPr>
          <a:xfrm rot="0">
            <a:off x="222033" y="1876994"/>
            <a:ext cx="6004393" cy="478136"/>
          </a:xfrm>
          <a:prstGeom prst="rect">
            <a:avLst/>
          </a:prstGeom>
        </p:spPr>
        <p:txBody>
          <a:bodyPr anchor="t" rtlCol="false" tIns="0" lIns="0" bIns="0" rIns="0">
            <a:spAutoFit/>
          </a:bodyPr>
          <a:lstStyle/>
          <a:p>
            <a:pPr algn="l">
              <a:lnSpc>
                <a:spcPts val="3456"/>
              </a:lnSpc>
            </a:pPr>
            <a:r>
              <a:rPr lang="en-US" sz="4431" b="true">
                <a:solidFill>
                  <a:srgbClr val="FFFFFF"/>
                </a:solidFill>
                <a:latin typeface="Glacial Indifference Bold"/>
                <a:ea typeface="Glacial Indifference Bold"/>
                <a:cs typeface="Glacial Indifference Bold"/>
                <a:sym typeface="Glacial Indifference Bold"/>
              </a:rPr>
              <a:t>BIBLICAL LOVE</a:t>
            </a:r>
          </a:p>
        </p:txBody>
      </p:sp>
      <p:grpSp>
        <p:nvGrpSpPr>
          <p:cNvPr name="Group 8" id="8"/>
          <p:cNvGrpSpPr/>
          <p:nvPr/>
        </p:nvGrpSpPr>
        <p:grpSpPr>
          <a:xfrm rot="-10782023">
            <a:off x="10554712" y="8183639"/>
            <a:ext cx="3166185" cy="3166185"/>
            <a:chOff x="0" y="0"/>
            <a:chExt cx="812800" cy="812800"/>
          </a:xfrm>
        </p:grpSpPr>
        <p:sp>
          <p:nvSpPr>
            <p:cNvPr name="Freeform 9" id="9"/>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5C4738"/>
            </a:solidFill>
          </p:spPr>
        </p:sp>
        <p:sp>
          <p:nvSpPr>
            <p:cNvPr name="TextBox 10" id="10"/>
            <p:cNvSpPr txBox="true"/>
            <p:nvPr/>
          </p:nvSpPr>
          <p:spPr>
            <a:xfrm>
              <a:off x="76200" y="133350"/>
              <a:ext cx="660400" cy="603250"/>
            </a:xfrm>
            <a:prstGeom prst="rect">
              <a:avLst/>
            </a:prstGeom>
          </p:spPr>
          <p:txBody>
            <a:bodyPr anchor="ctr" rtlCol="false" tIns="50800" lIns="50800" bIns="50800" rIns="50800"/>
            <a:lstStyle/>
            <a:p>
              <a:pPr algn="ctr">
                <a:lnSpc>
                  <a:spcPts val="2356"/>
                </a:lnSpc>
              </a:pPr>
            </a:p>
          </p:txBody>
        </p:sp>
      </p:grpSp>
      <p:sp>
        <p:nvSpPr>
          <p:cNvPr name="Freeform 11" id="11"/>
          <p:cNvSpPr/>
          <p:nvPr/>
        </p:nvSpPr>
        <p:spPr>
          <a:xfrm flipH="false" flipV="false" rot="-10782023">
            <a:off x="10400061" y="8645709"/>
            <a:ext cx="1114843" cy="1114843"/>
          </a:xfrm>
          <a:custGeom>
            <a:avLst/>
            <a:gdLst/>
            <a:ahLst/>
            <a:cxnLst/>
            <a:rect r="r" b="b" t="t" l="l"/>
            <a:pathLst>
              <a:path h="1114843" w="1114843">
                <a:moveTo>
                  <a:pt x="0" y="0"/>
                </a:moveTo>
                <a:lnTo>
                  <a:pt x="1114843" y="0"/>
                </a:lnTo>
                <a:lnTo>
                  <a:pt x="1114843" y="1114843"/>
                </a:lnTo>
                <a:lnTo>
                  <a:pt x="0" y="111484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12" id="12"/>
          <p:cNvSpPr txBox="true"/>
          <p:nvPr/>
        </p:nvSpPr>
        <p:spPr>
          <a:xfrm rot="0">
            <a:off x="619183" y="2710212"/>
            <a:ext cx="9927273" cy="7274303"/>
          </a:xfrm>
          <a:prstGeom prst="rect">
            <a:avLst/>
          </a:prstGeom>
        </p:spPr>
        <p:txBody>
          <a:bodyPr anchor="t" rtlCol="false" tIns="0" lIns="0" bIns="0" rIns="0">
            <a:spAutoFit/>
          </a:bodyPr>
          <a:lstStyle/>
          <a:p>
            <a:pPr algn="l">
              <a:lnSpc>
                <a:spcPts val="2858"/>
              </a:lnSpc>
            </a:pPr>
            <a:r>
              <a:rPr lang="en-US" sz="3176" b="true">
                <a:solidFill>
                  <a:srgbClr val="5C4738"/>
                </a:solidFill>
                <a:latin typeface="Glacial Indifference Bold"/>
                <a:ea typeface="Glacial Indifference Bold"/>
                <a:cs typeface="Glacial Indifference Bold"/>
                <a:sym typeface="Glacial Indifference Bold"/>
              </a:rPr>
              <a:t>Biblical love should not be confused with unconditional approval, tolerance of wrongdoing, or the absence of conflict. First Corinthians 13 critically exposes human weakness: people can be religious, gifted, knowledgeable, and even sacrificial, yet remain self-centered. Love therefore requires more than feelings; it confronts pride, impatience, jealousy, and selfishness and chooses what is good and truthful.</a:t>
            </a:r>
          </a:p>
          <a:p>
            <a:pPr algn="l">
              <a:lnSpc>
                <a:spcPts val="2858"/>
              </a:lnSpc>
            </a:pPr>
          </a:p>
          <a:p>
            <a:pPr algn="l">
              <a:lnSpc>
                <a:spcPts val="2858"/>
              </a:lnSpc>
            </a:pPr>
            <a:r>
              <a:rPr lang="en-US" sz="3176" b="true">
                <a:solidFill>
                  <a:srgbClr val="5C4738"/>
                </a:solidFill>
                <a:latin typeface="Glacial Indifference Bold"/>
                <a:ea typeface="Glacial Indifference Bold"/>
                <a:cs typeface="Glacial Indifference Bold"/>
                <a:sym typeface="Glacial Indifference Bold"/>
              </a:rPr>
              <a:t>Christ provides the decisive standard of biblical love. Jesus loved sinners without affirming sin, offered grace without abandoning truth, and sacrificed Himself rather than demanding His own way. Thus, biblical love is neither sentimental nor merely human effort. It is a God-centered, Christ-shaped love that transforms the way fallen people respond to one another, with truth, patience, humility, forgiveness, and self-giving grace.</a:t>
            </a:r>
          </a:p>
          <a:p>
            <a:pPr algn="l">
              <a:lnSpc>
                <a:spcPts val="2858"/>
              </a:lnSpc>
            </a:pPr>
          </a:p>
        </p:txBody>
      </p:sp>
      <p:sp>
        <p:nvSpPr>
          <p:cNvPr name="TextBox 13" id="13"/>
          <p:cNvSpPr txBox="true"/>
          <p:nvPr/>
        </p:nvSpPr>
        <p:spPr>
          <a:xfrm rot="0">
            <a:off x="306949" y="189681"/>
            <a:ext cx="10567566" cy="454712"/>
          </a:xfrm>
          <a:prstGeom prst="rect">
            <a:avLst/>
          </a:prstGeom>
        </p:spPr>
        <p:txBody>
          <a:bodyPr anchor="t" rtlCol="false" tIns="0" lIns="0" bIns="0" rIns="0">
            <a:spAutoFit/>
          </a:bodyPr>
          <a:lstStyle/>
          <a:p>
            <a:pPr algn="l">
              <a:lnSpc>
                <a:spcPts val="3345"/>
              </a:lnSpc>
            </a:pPr>
            <a:r>
              <a:rPr lang="en-US" b="true" sz="3521">
                <a:solidFill>
                  <a:srgbClr val="5C4738"/>
                </a:solidFill>
                <a:latin typeface="Glacial Indifference Bold"/>
                <a:ea typeface="Glacial Indifference Bold"/>
                <a:cs typeface="Glacial Indifference Bold"/>
                <a:sym typeface="Glacial Indifference Bold"/>
              </a:rPr>
              <a:t>LESSON 7 - A PORTRAIT OF LOVE</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AutoShape 2" id="2"/>
          <p:cNvSpPr/>
          <p:nvPr/>
        </p:nvSpPr>
        <p:spPr>
          <a:xfrm>
            <a:off x="6896199" y="1401227"/>
            <a:ext cx="4076601" cy="0"/>
          </a:xfrm>
          <a:prstGeom prst="line">
            <a:avLst/>
          </a:prstGeom>
          <a:ln cap="rnd" w="28575">
            <a:solidFill>
              <a:srgbClr val="5C4738"/>
            </a:solidFill>
            <a:prstDash val="solid"/>
            <a:headEnd type="none" len="sm" w="sm"/>
            <a:tailEnd type="none" len="sm" w="sm"/>
          </a:ln>
        </p:spPr>
      </p:sp>
      <p:sp>
        <p:nvSpPr>
          <p:cNvPr name="TextBox 3" id="3"/>
          <p:cNvSpPr txBox="true"/>
          <p:nvPr/>
        </p:nvSpPr>
        <p:spPr>
          <a:xfrm rot="0">
            <a:off x="353644" y="1586965"/>
            <a:ext cx="10127822" cy="7063670"/>
          </a:xfrm>
          <a:prstGeom prst="rect">
            <a:avLst/>
          </a:prstGeom>
        </p:spPr>
        <p:txBody>
          <a:bodyPr anchor="t" rtlCol="false" tIns="0" lIns="0" bIns="0" rIns="0">
            <a:spAutoFit/>
          </a:bodyPr>
          <a:lstStyle/>
          <a:p>
            <a:pPr algn="l">
              <a:lnSpc>
                <a:spcPts val="3501"/>
              </a:lnSpc>
            </a:pPr>
            <a:r>
              <a:rPr lang="en-US" sz="3367" b="true">
                <a:solidFill>
                  <a:srgbClr val="5C4738"/>
                </a:solidFill>
                <a:latin typeface="Glacial Indifference Bold"/>
                <a:ea typeface="Glacial Indifference Bold"/>
                <a:cs typeface="Glacial Indifference Bold"/>
                <a:sym typeface="Glacial Indifference Bold"/>
              </a:rPr>
              <a:t>Biblically, love is more than emotion or human affection. 1 Corinthians 13 reveals our weakness: we may have knowledge, faith, gifts, and religious activity, yet still fail to love. True love requires humility, patience, selflessness, and a willingness to seek another’s good.</a:t>
            </a:r>
          </a:p>
          <a:p>
            <a:pPr algn="l">
              <a:lnSpc>
                <a:spcPts val="3501"/>
              </a:lnSpc>
            </a:pPr>
          </a:p>
          <a:p>
            <a:pPr algn="l">
              <a:lnSpc>
                <a:spcPts val="3501"/>
              </a:lnSpc>
            </a:pPr>
            <a:r>
              <a:rPr lang="en-US" sz="3367" b="true">
                <a:solidFill>
                  <a:srgbClr val="5C4738"/>
                </a:solidFill>
                <a:latin typeface="Glacial Indifference Bold"/>
                <a:ea typeface="Glacial Indifference Bold"/>
                <a:cs typeface="Glacial Indifference Bold"/>
                <a:sym typeface="Glacial Indifference Bold"/>
              </a:rPr>
              <a:t>A God-centered worldview recognizes that fallen humanity cannot consistently produce this kind of love by itself. Jesus Christ is the fullest revelation of love, not merely through His words, but through His life, sacrifice, forgiveness, and service. Therefore, Christian love is not simply trying harder to love; it is allowing Christ’s love to transform how we think, speak, and treat others.</a:t>
            </a:r>
          </a:p>
          <a:p>
            <a:pPr algn="l">
              <a:lnSpc>
                <a:spcPts val="3501"/>
              </a:lnSpc>
            </a:pPr>
          </a:p>
        </p:txBody>
      </p:sp>
      <p:sp>
        <p:nvSpPr>
          <p:cNvPr name="TextBox 4" id="4"/>
          <p:cNvSpPr txBox="true"/>
          <p:nvPr/>
        </p:nvSpPr>
        <p:spPr>
          <a:xfrm rot="0">
            <a:off x="6833550" y="803627"/>
            <a:ext cx="4041600" cy="501396"/>
          </a:xfrm>
          <a:prstGeom prst="rect">
            <a:avLst/>
          </a:prstGeom>
        </p:spPr>
        <p:txBody>
          <a:bodyPr anchor="t" rtlCol="false" tIns="0" lIns="0" bIns="0" rIns="0">
            <a:spAutoFit/>
          </a:bodyPr>
          <a:lstStyle/>
          <a:p>
            <a:pPr algn="ctr">
              <a:lnSpc>
                <a:spcPts val="3432"/>
              </a:lnSpc>
            </a:pPr>
            <a:r>
              <a:rPr lang="en-US" b="true" sz="4400">
                <a:solidFill>
                  <a:srgbClr val="5C4738"/>
                </a:solidFill>
                <a:latin typeface="Glacial Indifference Bold"/>
                <a:ea typeface="Glacial Indifference Bold"/>
                <a:cs typeface="Glacial Indifference Bold"/>
                <a:sym typeface="Glacial Indifference Bold"/>
              </a:rPr>
              <a:t>INTRODUCTION</a:t>
            </a:r>
          </a:p>
        </p:txBody>
      </p:sp>
      <p:sp>
        <p:nvSpPr>
          <p:cNvPr name="TextBox 5" id="5"/>
          <p:cNvSpPr txBox="true"/>
          <p:nvPr/>
        </p:nvSpPr>
        <p:spPr>
          <a:xfrm rot="0">
            <a:off x="306949" y="191068"/>
            <a:ext cx="10174517" cy="316873"/>
          </a:xfrm>
          <a:prstGeom prst="rect">
            <a:avLst/>
          </a:prstGeom>
        </p:spPr>
        <p:txBody>
          <a:bodyPr anchor="t" rtlCol="false" tIns="0" lIns="0" bIns="0" rIns="0">
            <a:spAutoFit/>
          </a:bodyPr>
          <a:lstStyle/>
          <a:p>
            <a:pPr algn="l">
              <a:lnSpc>
                <a:spcPts val="2356"/>
              </a:lnSpc>
            </a:pPr>
            <a:r>
              <a:rPr lang="en-US" sz="2480" b="true">
                <a:solidFill>
                  <a:srgbClr val="5C4738"/>
                </a:solidFill>
                <a:latin typeface="Glacial Indifference Bold"/>
                <a:ea typeface="Glacial Indifference Bold"/>
                <a:cs typeface="Glacial Indifference Bold"/>
                <a:sym typeface="Glacial Indifference Bold"/>
              </a:rPr>
              <a:t> LESSON 7 - A PORTRAIT OF LOVE I </a:t>
            </a:r>
            <a:r>
              <a:rPr lang="en-US" sz="2480" b="true">
                <a:solidFill>
                  <a:srgbClr val="DF5C4E"/>
                </a:solidFill>
                <a:latin typeface="Glacial Indifference Bold"/>
                <a:ea typeface="Glacial Indifference Bold"/>
                <a:cs typeface="Glacial Indifference Bold"/>
                <a:sym typeface="Glacial Indifference Bold"/>
              </a:rPr>
              <a:t>SATURDAY AFTERNOON</a:t>
            </a:r>
          </a:p>
        </p:txBody>
      </p:sp>
      <p:sp>
        <p:nvSpPr>
          <p:cNvPr name="AutoShape 6" id="6"/>
          <p:cNvSpPr/>
          <p:nvPr/>
        </p:nvSpPr>
        <p:spPr>
          <a:xfrm>
            <a:off x="306949" y="598429"/>
            <a:ext cx="1132438" cy="0"/>
          </a:xfrm>
          <a:prstGeom prst="line">
            <a:avLst/>
          </a:prstGeom>
          <a:ln cap="flat" w="9525">
            <a:solidFill>
              <a:srgbClr val="5C4738"/>
            </a:solidFill>
            <a:prstDash val="solid"/>
            <a:headEnd type="none" len="sm" w="sm"/>
            <a:tailEnd type="none" len="sm" w="sm"/>
          </a:ln>
        </p:spPr>
      </p:sp>
      <p:grpSp>
        <p:nvGrpSpPr>
          <p:cNvPr name="Group 7" id="7"/>
          <p:cNvGrpSpPr/>
          <p:nvPr/>
        </p:nvGrpSpPr>
        <p:grpSpPr>
          <a:xfrm rot="-10782023">
            <a:off x="10639025" y="8389567"/>
            <a:ext cx="3166185" cy="3166185"/>
            <a:chOff x="0" y="0"/>
            <a:chExt cx="812800" cy="812800"/>
          </a:xfrm>
        </p:grpSpPr>
        <p:sp>
          <p:nvSpPr>
            <p:cNvPr name="Freeform 8" id="8"/>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5C4738"/>
            </a:solidFill>
          </p:spPr>
        </p:sp>
        <p:sp>
          <p:nvSpPr>
            <p:cNvPr name="TextBox 9" id="9"/>
            <p:cNvSpPr txBox="true"/>
            <p:nvPr/>
          </p:nvSpPr>
          <p:spPr>
            <a:xfrm>
              <a:off x="76200" y="133350"/>
              <a:ext cx="660400" cy="603250"/>
            </a:xfrm>
            <a:prstGeom prst="rect">
              <a:avLst/>
            </a:prstGeom>
          </p:spPr>
          <p:txBody>
            <a:bodyPr anchor="ctr" rtlCol="false" tIns="50800" lIns="50800" bIns="50800" rIns="50800"/>
            <a:lstStyle/>
            <a:p>
              <a:pPr algn="ctr">
                <a:lnSpc>
                  <a:spcPts val="2356"/>
                </a:lnSpc>
              </a:pPr>
            </a:p>
          </p:txBody>
        </p:sp>
      </p:grpSp>
      <p:sp>
        <p:nvSpPr>
          <p:cNvPr name="Freeform 10" id="10"/>
          <p:cNvSpPr/>
          <p:nvPr/>
        </p:nvSpPr>
        <p:spPr>
          <a:xfrm flipH="false" flipV="false" rot="-10782023">
            <a:off x="10484373" y="8851637"/>
            <a:ext cx="1114843" cy="1114843"/>
          </a:xfrm>
          <a:custGeom>
            <a:avLst/>
            <a:gdLst/>
            <a:ahLst/>
            <a:cxnLst/>
            <a:rect r="r" b="b" t="t" l="l"/>
            <a:pathLst>
              <a:path h="1114843" w="1114843">
                <a:moveTo>
                  <a:pt x="0" y="0"/>
                </a:moveTo>
                <a:lnTo>
                  <a:pt x="1114843" y="0"/>
                </a:lnTo>
                <a:lnTo>
                  <a:pt x="1114843" y="1114843"/>
                </a:lnTo>
                <a:lnTo>
                  <a:pt x="0" y="111484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Tree>
  </p:cSld>
  <p:clrMapOvr>
    <a:masterClrMapping/>
  </p:clrMapOvr>
</p:sld>
</file>

<file path=ppt/slides/slide7.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TextBox 2" id="2"/>
          <p:cNvSpPr txBox="true"/>
          <p:nvPr/>
        </p:nvSpPr>
        <p:spPr>
          <a:xfrm rot="0">
            <a:off x="306949" y="525605"/>
            <a:ext cx="10328684" cy="306331"/>
          </a:xfrm>
          <a:prstGeom prst="rect">
            <a:avLst/>
          </a:prstGeom>
        </p:spPr>
        <p:txBody>
          <a:bodyPr anchor="t" rtlCol="false" tIns="0" lIns="0" bIns="0" rIns="0">
            <a:spAutoFit/>
          </a:bodyPr>
          <a:lstStyle/>
          <a:p>
            <a:pPr algn="l">
              <a:lnSpc>
                <a:spcPts val="2286"/>
              </a:lnSpc>
            </a:pPr>
            <a:r>
              <a:rPr lang="en-US" sz="2540" b="true">
                <a:solidFill>
                  <a:srgbClr val="DF5C4E"/>
                </a:solidFill>
                <a:latin typeface="Glacial Indifference Bold"/>
                <a:ea typeface="Glacial Indifference Bold"/>
                <a:cs typeface="Glacial Indifference Bold"/>
                <a:sym typeface="Glacial Indifference Bold"/>
              </a:rPr>
              <a:t>The Essentialness of LovE</a:t>
            </a:r>
          </a:p>
        </p:txBody>
      </p:sp>
      <p:sp>
        <p:nvSpPr>
          <p:cNvPr name="TextBox 3" id="3"/>
          <p:cNvSpPr txBox="true"/>
          <p:nvPr/>
        </p:nvSpPr>
        <p:spPr>
          <a:xfrm rot="0">
            <a:off x="306949" y="170631"/>
            <a:ext cx="10482433" cy="316873"/>
          </a:xfrm>
          <a:prstGeom prst="rect">
            <a:avLst/>
          </a:prstGeom>
        </p:spPr>
        <p:txBody>
          <a:bodyPr anchor="t" rtlCol="false" tIns="0" lIns="0" bIns="0" rIns="0">
            <a:spAutoFit/>
          </a:bodyPr>
          <a:lstStyle/>
          <a:p>
            <a:pPr algn="l">
              <a:lnSpc>
                <a:spcPts val="2356"/>
              </a:lnSpc>
            </a:pPr>
            <a:r>
              <a:rPr lang="en-US" sz="2480" b="true">
                <a:solidFill>
                  <a:srgbClr val="5C4738"/>
                </a:solidFill>
                <a:latin typeface="Glacial Indifference Bold"/>
                <a:ea typeface="Glacial Indifference Bold"/>
                <a:cs typeface="Glacial Indifference Bold"/>
                <a:sym typeface="Glacial Indifference Bold"/>
              </a:rPr>
              <a:t>LESSON 7 - A PORTRAIT OF LOVE I </a:t>
            </a:r>
            <a:r>
              <a:rPr lang="en-US" sz="2480" b="true">
                <a:solidFill>
                  <a:srgbClr val="DF5C4E"/>
                </a:solidFill>
                <a:latin typeface="Glacial Indifference Bold"/>
                <a:ea typeface="Glacial Indifference Bold"/>
                <a:cs typeface="Glacial Indifference Bold"/>
                <a:sym typeface="Glacial Indifference Bold"/>
              </a:rPr>
              <a:t>SUNDAY</a:t>
            </a:r>
          </a:p>
        </p:txBody>
      </p:sp>
      <p:sp>
        <p:nvSpPr>
          <p:cNvPr name="AutoShape 4" id="4"/>
          <p:cNvSpPr/>
          <p:nvPr/>
        </p:nvSpPr>
        <p:spPr>
          <a:xfrm>
            <a:off x="306949" y="874799"/>
            <a:ext cx="1132438" cy="0"/>
          </a:xfrm>
          <a:prstGeom prst="line">
            <a:avLst/>
          </a:prstGeom>
          <a:ln cap="flat" w="9525">
            <a:solidFill>
              <a:srgbClr val="5C4738"/>
            </a:solidFill>
            <a:prstDash val="solid"/>
            <a:headEnd type="none" len="sm" w="sm"/>
            <a:tailEnd type="none" len="sm" w="sm"/>
          </a:ln>
        </p:spPr>
      </p:sp>
      <p:grpSp>
        <p:nvGrpSpPr>
          <p:cNvPr name="Group 5" id="5"/>
          <p:cNvGrpSpPr/>
          <p:nvPr/>
        </p:nvGrpSpPr>
        <p:grpSpPr>
          <a:xfrm rot="0">
            <a:off x="-154316" y="1758530"/>
            <a:ext cx="5105394" cy="696514"/>
            <a:chOff x="0" y="0"/>
            <a:chExt cx="1727163" cy="235632"/>
          </a:xfrm>
        </p:grpSpPr>
        <p:sp>
          <p:nvSpPr>
            <p:cNvPr name="Freeform 6" id="6"/>
            <p:cNvSpPr/>
            <p:nvPr/>
          </p:nvSpPr>
          <p:spPr>
            <a:xfrm flipH="false" flipV="false" rot="0">
              <a:off x="0" y="0"/>
              <a:ext cx="1727163" cy="235632"/>
            </a:xfrm>
            <a:custGeom>
              <a:avLst/>
              <a:gdLst/>
              <a:ahLst/>
              <a:cxnLst/>
              <a:rect r="r" b="b" t="t" l="l"/>
              <a:pathLst>
                <a:path h="235632" w="1727163">
                  <a:moveTo>
                    <a:pt x="0" y="0"/>
                  </a:moveTo>
                  <a:lnTo>
                    <a:pt x="1727163" y="0"/>
                  </a:lnTo>
                  <a:lnTo>
                    <a:pt x="1727163" y="235632"/>
                  </a:lnTo>
                  <a:lnTo>
                    <a:pt x="0" y="235632"/>
                  </a:lnTo>
                  <a:close/>
                </a:path>
              </a:pathLst>
            </a:custGeom>
            <a:solidFill>
              <a:srgbClr val="5C4738">
                <a:alpha val="30980"/>
              </a:srgbClr>
            </a:solidFill>
          </p:spPr>
        </p:sp>
      </p:grpSp>
      <p:sp>
        <p:nvSpPr>
          <p:cNvPr name="TextBox 7" id="7"/>
          <p:cNvSpPr txBox="true"/>
          <p:nvPr/>
        </p:nvSpPr>
        <p:spPr>
          <a:xfrm rot="0">
            <a:off x="183417" y="1422325"/>
            <a:ext cx="3687294" cy="1032720"/>
          </a:xfrm>
          <a:prstGeom prst="rect">
            <a:avLst/>
          </a:prstGeom>
        </p:spPr>
        <p:txBody>
          <a:bodyPr anchor="t" rtlCol="false" tIns="0" lIns="0" bIns="0" rIns="0">
            <a:spAutoFit/>
          </a:bodyPr>
          <a:lstStyle/>
          <a:p>
            <a:pPr algn="l">
              <a:lnSpc>
                <a:spcPts val="7575"/>
              </a:lnSpc>
            </a:pPr>
            <a:r>
              <a:rPr lang="en-US" sz="8416" b="true">
                <a:solidFill>
                  <a:srgbClr val="5C4738"/>
                </a:solidFill>
                <a:latin typeface="Glacial Indifference Bold"/>
                <a:ea typeface="Glacial Indifference Bold"/>
                <a:cs typeface="Glacial Indifference Bold"/>
                <a:sym typeface="Glacial Indifference Bold"/>
              </a:rPr>
              <a:t>Gospel </a:t>
            </a:r>
          </a:p>
        </p:txBody>
      </p:sp>
      <p:sp>
        <p:nvSpPr>
          <p:cNvPr name="TextBox 8" id="8"/>
          <p:cNvSpPr txBox="true"/>
          <p:nvPr/>
        </p:nvSpPr>
        <p:spPr>
          <a:xfrm rot="0">
            <a:off x="183417" y="2616970"/>
            <a:ext cx="10452216" cy="2060873"/>
          </a:xfrm>
          <a:prstGeom prst="rect">
            <a:avLst/>
          </a:prstGeom>
        </p:spPr>
        <p:txBody>
          <a:bodyPr anchor="t" rtlCol="false" tIns="0" lIns="0" bIns="0" rIns="0">
            <a:spAutoFit/>
          </a:bodyPr>
          <a:lstStyle/>
          <a:p>
            <a:pPr algn="l">
              <a:lnSpc>
                <a:spcPts val="3254"/>
              </a:lnSpc>
            </a:pPr>
            <a:r>
              <a:rPr lang="en-US" sz="2734" b="true">
                <a:solidFill>
                  <a:srgbClr val="5C4738"/>
                </a:solidFill>
                <a:latin typeface="Glacial Indifference Bold"/>
                <a:ea typeface="Glacial Indifference Bold"/>
                <a:cs typeface="Glacial Indifference Bold"/>
                <a:sym typeface="Glacial Indifference Bold"/>
              </a:rPr>
              <a:t>Jesus’ warning that love can grow cold (Matt. 24:12) exposes the fragility of human love. The cross shows that true love does not ignore sin or weakness but responds with truth, grace, and self-sacrifice. Only Christ can reshape our motives and relationships into this kind of love.</a:t>
            </a:r>
          </a:p>
        </p:txBody>
      </p:sp>
      <p:sp>
        <p:nvSpPr>
          <p:cNvPr name="TextBox 9" id="9"/>
          <p:cNvSpPr txBox="true"/>
          <p:nvPr/>
        </p:nvSpPr>
        <p:spPr>
          <a:xfrm rot="0">
            <a:off x="3870712" y="1565804"/>
            <a:ext cx="3777675" cy="889240"/>
          </a:xfrm>
          <a:prstGeom prst="rect">
            <a:avLst/>
          </a:prstGeom>
        </p:spPr>
        <p:txBody>
          <a:bodyPr anchor="t" rtlCol="false" tIns="0" lIns="0" bIns="0" rIns="0">
            <a:spAutoFit/>
          </a:bodyPr>
          <a:lstStyle/>
          <a:p>
            <a:pPr algn="l">
              <a:lnSpc>
                <a:spcPts val="6549"/>
              </a:lnSpc>
            </a:pPr>
            <a:r>
              <a:rPr lang="en-US" sz="7277" b="true">
                <a:solidFill>
                  <a:srgbClr val="5C4738"/>
                </a:solidFill>
                <a:latin typeface="Glacial Indifference Bold"/>
                <a:ea typeface="Glacial Indifference Bold"/>
                <a:cs typeface="Glacial Indifference Bold"/>
                <a:sym typeface="Glacial Indifference Bold"/>
              </a:rPr>
              <a:t>THEMES</a:t>
            </a:r>
          </a:p>
        </p:txBody>
      </p:sp>
      <p:grpSp>
        <p:nvGrpSpPr>
          <p:cNvPr name="Group 10" id="10"/>
          <p:cNvGrpSpPr/>
          <p:nvPr/>
        </p:nvGrpSpPr>
        <p:grpSpPr>
          <a:xfrm rot="0">
            <a:off x="-154316" y="5900645"/>
            <a:ext cx="5105394" cy="696514"/>
            <a:chOff x="0" y="0"/>
            <a:chExt cx="1727163" cy="235632"/>
          </a:xfrm>
        </p:grpSpPr>
        <p:sp>
          <p:nvSpPr>
            <p:cNvPr name="Freeform 11" id="11"/>
            <p:cNvSpPr/>
            <p:nvPr/>
          </p:nvSpPr>
          <p:spPr>
            <a:xfrm flipH="false" flipV="false" rot="0">
              <a:off x="0" y="0"/>
              <a:ext cx="1727163" cy="235632"/>
            </a:xfrm>
            <a:custGeom>
              <a:avLst/>
              <a:gdLst/>
              <a:ahLst/>
              <a:cxnLst/>
              <a:rect r="r" b="b" t="t" l="l"/>
              <a:pathLst>
                <a:path h="235632" w="1727163">
                  <a:moveTo>
                    <a:pt x="0" y="0"/>
                  </a:moveTo>
                  <a:lnTo>
                    <a:pt x="1727163" y="0"/>
                  </a:lnTo>
                  <a:lnTo>
                    <a:pt x="1727163" y="235632"/>
                  </a:lnTo>
                  <a:lnTo>
                    <a:pt x="0" y="235632"/>
                  </a:lnTo>
                  <a:close/>
                </a:path>
              </a:pathLst>
            </a:custGeom>
            <a:solidFill>
              <a:srgbClr val="5C4738">
                <a:alpha val="30980"/>
              </a:srgbClr>
            </a:solidFill>
          </p:spPr>
        </p:sp>
      </p:grpSp>
      <p:sp>
        <p:nvSpPr>
          <p:cNvPr name="TextBox 12" id="12"/>
          <p:cNvSpPr txBox="true"/>
          <p:nvPr/>
        </p:nvSpPr>
        <p:spPr>
          <a:xfrm rot="0">
            <a:off x="183417" y="5564440"/>
            <a:ext cx="3687294" cy="1032720"/>
          </a:xfrm>
          <a:prstGeom prst="rect">
            <a:avLst/>
          </a:prstGeom>
        </p:spPr>
        <p:txBody>
          <a:bodyPr anchor="t" rtlCol="false" tIns="0" lIns="0" bIns="0" rIns="0">
            <a:spAutoFit/>
          </a:bodyPr>
          <a:lstStyle/>
          <a:p>
            <a:pPr algn="l">
              <a:lnSpc>
                <a:spcPts val="7575"/>
              </a:lnSpc>
            </a:pPr>
            <a:r>
              <a:rPr lang="en-US" sz="8416" b="true">
                <a:solidFill>
                  <a:srgbClr val="5C4738"/>
                </a:solidFill>
                <a:latin typeface="Glacial Indifference Bold"/>
                <a:ea typeface="Glacial Indifference Bold"/>
                <a:cs typeface="Glacial Indifference Bold"/>
                <a:sym typeface="Glacial Indifference Bold"/>
              </a:rPr>
              <a:t>Gospel </a:t>
            </a:r>
          </a:p>
        </p:txBody>
      </p:sp>
      <p:sp>
        <p:nvSpPr>
          <p:cNvPr name="TextBox 13" id="13"/>
          <p:cNvSpPr txBox="true"/>
          <p:nvPr/>
        </p:nvSpPr>
        <p:spPr>
          <a:xfrm rot="0">
            <a:off x="183417" y="6759085"/>
            <a:ext cx="10452216" cy="2470448"/>
          </a:xfrm>
          <a:prstGeom prst="rect">
            <a:avLst/>
          </a:prstGeom>
        </p:spPr>
        <p:txBody>
          <a:bodyPr anchor="t" rtlCol="false" tIns="0" lIns="0" bIns="0" rIns="0">
            <a:spAutoFit/>
          </a:bodyPr>
          <a:lstStyle/>
          <a:p>
            <a:pPr algn="l">
              <a:lnSpc>
                <a:spcPts val="3254"/>
              </a:lnSpc>
            </a:pPr>
            <a:r>
              <a:rPr lang="en-US" sz="2734" b="true">
                <a:solidFill>
                  <a:srgbClr val="5C4738"/>
                </a:solidFill>
                <a:latin typeface="Glacial Indifference Bold"/>
                <a:ea typeface="Glacial Indifference Bold"/>
                <a:cs typeface="Glacial Indifference Bold"/>
                <a:sym typeface="Glacial Indifference Bold"/>
              </a:rPr>
              <a:t>Biblical love is not simply feeling good toward others or doing good things. Paul challenges religious appearances: gifts, knowledge, faith, and sacrifice can exist alongside pride and selfishness. Without love, even admirable actions may become expressions of self rather than genuine devotion to God and others.</a:t>
            </a:r>
          </a:p>
        </p:txBody>
      </p:sp>
      <p:sp>
        <p:nvSpPr>
          <p:cNvPr name="TextBox 14" id="14"/>
          <p:cNvSpPr txBox="true"/>
          <p:nvPr/>
        </p:nvSpPr>
        <p:spPr>
          <a:xfrm rot="0">
            <a:off x="3870712" y="5564440"/>
            <a:ext cx="2361357" cy="1032720"/>
          </a:xfrm>
          <a:prstGeom prst="rect">
            <a:avLst/>
          </a:prstGeom>
        </p:spPr>
        <p:txBody>
          <a:bodyPr anchor="t" rtlCol="false" tIns="0" lIns="0" bIns="0" rIns="0">
            <a:spAutoFit/>
          </a:bodyPr>
          <a:lstStyle/>
          <a:p>
            <a:pPr algn="l">
              <a:lnSpc>
                <a:spcPts val="7575"/>
              </a:lnSpc>
            </a:pPr>
            <a:r>
              <a:rPr lang="en-US" sz="8416" b="true">
                <a:solidFill>
                  <a:srgbClr val="5C4738"/>
                </a:solidFill>
                <a:latin typeface="Glacial Indifference Bold"/>
                <a:ea typeface="Glacial Indifference Bold"/>
                <a:cs typeface="Glacial Indifference Bold"/>
                <a:sym typeface="Glacial Indifference Bold"/>
              </a:rPr>
              <a:t>LIFE</a:t>
            </a:r>
          </a:p>
        </p:txBody>
      </p:sp>
    </p:spTree>
  </p:cSld>
  <p:clrMapOvr>
    <a:masterClrMapping/>
  </p:clrMapOvr>
</p:sld>
</file>

<file path=ppt/slides/slide8.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AutoShape 2" id="2"/>
          <p:cNvSpPr/>
          <p:nvPr/>
        </p:nvSpPr>
        <p:spPr>
          <a:xfrm rot="0">
            <a:off x="306949" y="870036"/>
            <a:ext cx="1132438" cy="0"/>
          </a:xfrm>
          <a:prstGeom prst="line">
            <a:avLst/>
          </a:prstGeom>
          <a:ln cap="flat" w="9525">
            <a:solidFill>
              <a:srgbClr val="5C4738"/>
            </a:solidFill>
            <a:prstDash val="solid"/>
            <a:headEnd type="none" len="sm" w="sm"/>
            <a:tailEnd type="none" len="sm" w="sm"/>
          </a:ln>
        </p:spPr>
      </p:sp>
      <p:grpSp>
        <p:nvGrpSpPr>
          <p:cNvPr name="Group 3" id="3"/>
          <p:cNvGrpSpPr/>
          <p:nvPr/>
        </p:nvGrpSpPr>
        <p:grpSpPr>
          <a:xfrm rot="0">
            <a:off x="1907750" y="874799"/>
            <a:ext cx="9065050" cy="496714"/>
            <a:chOff x="0" y="0"/>
            <a:chExt cx="3066722" cy="168039"/>
          </a:xfrm>
        </p:grpSpPr>
        <p:sp>
          <p:nvSpPr>
            <p:cNvPr name="Freeform 4" id="4"/>
            <p:cNvSpPr/>
            <p:nvPr/>
          </p:nvSpPr>
          <p:spPr>
            <a:xfrm flipH="false" flipV="false" rot="0">
              <a:off x="0" y="0"/>
              <a:ext cx="3066722" cy="168039"/>
            </a:xfrm>
            <a:custGeom>
              <a:avLst/>
              <a:gdLst/>
              <a:ahLst/>
              <a:cxnLst/>
              <a:rect r="r" b="b" t="t" l="l"/>
              <a:pathLst>
                <a:path h="168039" w="3066722">
                  <a:moveTo>
                    <a:pt x="0" y="0"/>
                  </a:moveTo>
                  <a:lnTo>
                    <a:pt x="3066722" y="0"/>
                  </a:lnTo>
                  <a:lnTo>
                    <a:pt x="3066722" y="168039"/>
                  </a:lnTo>
                  <a:lnTo>
                    <a:pt x="0" y="168039"/>
                  </a:lnTo>
                  <a:close/>
                </a:path>
              </a:pathLst>
            </a:custGeom>
            <a:solidFill>
              <a:srgbClr val="EF6C2B">
                <a:alpha val="30980"/>
              </a:srgbClr>
            </a:solidFill>
          </p:spPr>
        </p:sp>
      </p:grpSp>
      <p:sp>
        <p:nvSpPr>
          <p:cNvPr name="TextBox 5" id="5"/>
          <p:cNvSpPr txBox="true"/>
          <p:nvPr/>
        </p:nvSpPr>
        <p:spPr>
          <a:xfrm rot="0">
            <a:off x="1907750" y="966625"/>
            <a:ext cx="9065050" cy="494036"/>
          </a:xfrm>
          <a:prstGeom prst="rect">
            <a:avLst/>
          </a:prstGeom>
        </p:spPr>
        <p:txBody>
          <a:bodyPr anchor="t" rtlCol="false" tIns="0" lIns="0" bIns="0" rIns="0">
            <a:spAutoFit/>
          </a:bodyPr>
          <a:lstStyle/>
          <a:p>
            <a:pPr algn="r">
              <a:lnSpc>
                <a:spcPts val="3463"/>
              </a:lnSpc>
            </a:pPr>
            <a:r>
              <a:rPr lang="en-US" b="true" sz="4440">
                <a:solidFill>
                  <a:srgbClr val="5C4738"/>
                </a:solidFill>
                <a:latin typeface="Glacial Indifference Bold"/>
                <a:ea typeface="Glacial Indifference Bold"/>
                <a:cs typeface="Glacial Indifference Bold"/>
                <a:sym typeface="Glacial Indifference Bold"/>
              </a:rPr>
              <a:t>ANSWER TO THE MAIN QUESTIONS</a:t>
            </a:r>
          </a:p>
        </p:txBody>
      </p:sp>
      <p:sp>
        <p:nvSpPr>
          <p:cNvPr name="AutoShape 6" id="6"/>
          <p:cNvSpPr/>
          <p:nvPr/>
        </p:nvSpPr>
        <p:spPr>
          <a:xfrm>
            <a:off x="6544063" y="1427185"/>
            <a:ext cx="4245319" cy="0"/>
          </a:xfrm>
          <a:prstGeom prst="line">
            <a:avLst/>
          </a:prstGeom>
          <a:ln cap="rnd" w="28575">
            <a:solidFill>
              <a:srgbClr val="5C4738"/>
            </a:solidFill>
            <a:prstDash val="solid"/>
            <a:headEnd type="none" len="sm" w="sm"/>
            <a:tailEnd type="none" len="sm" w="sm"/>
          </a:ln>
        </p:spPr>
      </p:sp>
      <p:sp>
        <p:nvSpPr>
          <p:cNvPr name="TextBox 7" id="7"/>
          <p:cNvSpPr txBox="true"/>
          <p:nvPr/>
        </p:nvSpPr>
        <p:spPr>
          <a:xfrm rot="0">
            <a:off x="192870" y="2177446"/>
            <a:ext cx="10444164" cy="1403093"/>
          </a:xfrm>
          <a:prstGeom prst="rect">
            <a:avLst/>
          </a:prstGeom>
        </p:spPr>
        <p:txBody>
          <a:bodyPr anchor="t" rtlCol="false" tIns="0" lIns="0" bIns="0" rIns="0">
            <a:spAutoFit/>
          </a:bodyPr>
          <a:lstStyle/>
          <a:p>
            <a:pPr algn="l">
              <a:lnSpc>
                <a:spcPts val="2768"/>
              </a:lnSpc>
            </a:pPr>
            <a:r>
              <a:rPr lang="en-US" sz="3076" b="true">
                <a:solidFill>
                  <a:srgbClr val="DF5C4E"/>
                </a:solidFill>
                <a:latin typeface="Glacial Indifference Bold"/>
                <a:ea typeface="Glacial Indifference Bold"/>
                <a:cs typeface="Glacial Indifference Bold"/>
                <a:sym typeface="Glacial Indifference Bold"/>
              </a:rPr>
              <a:t>Q: What are some times when, indeed, an expression of this kind of love could have made a powerfully positive impression on some-one who needed this love more than anything else?</a:t>
            </a:r>
          </a:p>
        </p:txBody>
      </p:sp>
      <p:sp>
        <p:nvSpPr>
          <p:cNvPr name="TextBox 8" id="8"/>
          <p:cNvSpPr txBox="true"/>
          <p:nvPr/>
        </p:nvSpPr>
        <p:spPr>
          <a:xfrm rot="0">
            <a:off x="149267" y="3885338"/>
            <a:ext cx="1758683" cy="374393"/>
          </a:xfrm>
          <a:prstGeom prst="rect">
            <a:avLst/>
          </a:prstGeom>
        </p:spPr>
        <p:txBody>
          <a:bodyPr anchor="t" rtlCol="false" tIns="0" lIns="0" bIns="0" rIns="0">
            <a:spAutoFit/>
          </a:bodyPr>
          <a:lstStyle/>
          <a:p>
            <a:pPr algn="l">
              <a:lnSpc>
                <a:spcPts val="2768"/>
              </a:lnSpc>
            </a:pPr>
            <a:r>
              <a:rPr lang="en-US" b="true" sz="3076">
                <a:solidFill>
                  <a:srgbClr val="5C4738"/>
                </a:solidFill>
                <a:latin typeface="Glacial Indifference Bold"/>
                <a:ea typeface="Glacial Indifference Bold"/>
                <a:cs typeface="Glacial Indifference Bold"/>
                <a:sym typeface="Glacial Indifference Bold"/>
              </a:rPr>
              <a:t>ANSWER:</a:t>
            </a:r>
          </a:p>
        </p:txBody>
      </p:sp>
      <p:sp>
        <p:nvSpPr>
          <p:cNvPr name="TextBox 9" id="9"/>
          <p:cNvSpPr txBox="true"/>
          <p:nvPr/>
        </p:nvSpPr>
        <p:spPr>
          <a:xfrm rot="0">
            <a:off x="600867" y="4516906"/>
            <a:ext cx="10036167" cy="4610424"/>
          </a:xfrm>
          <a:prstGeom prst="rect">
            <a:avLst/>
          </a:prstGeom>
        </p:spPr>
        <p:txBody>
          <a:bodyPr anchor="t" rtlCol="false" tIns="0" lIns="0" bIns="0" rIns="0">
            <a:spAutoFit/>
          </a:bodyPr>
          <a:lstStyle/>
          <a:p>
            <a:pPr algn="l">
              <a:lnSpc>
                <a:spcPts val="2804"/>
              </a:lnSpc>
            </a:pPr>
            <a:r>
              <a:rPr lang="en-US" sz="2776" b="true">
                <a:solidFill>
                  <a:srgbClr val="5C4738"/>
                </a:solidFill>
                <a:latin typeface="Glacial Indifference Bold"/>
                <a:ea typeface="Glacial Indifference Bold"/>
                <a:cs typeface="Glacial Indifference Bold"/>
                <a:sym typeface="Glacial Indifference Bold"/>
              </a:rPr>
              <a:t>Such love can make a profound difference when someone feels rejected, ashamed, lonely, or misunderstood. A patient response instead of criticism, forgiveness instead of resentment, or compassionate presence instead of judgment can restore dignity and open a heart to healing.</a:t>
            </a:r>
          </a:p>
          <a:p>
            <a:pPr algn="l">
              <a:lnSpc>
                <a:spcPts val="2804"/>
              </a:lnSpc>
            </a:pPr>
          </a:p>
          <a:p>
            <a:pPr algn="l">
              <a:lnSpc>
                <a:spcPts val="2804"/>
              </a:lnSpc>
            </a:pPr>
            <a:r>
              <a:rPr lang="en-US" sz="2776" b="true">
                <a:solidFill>
                  <a:srgbClr val="5C4738"/>
                </a:solidFill>
                <a:latin typeface="Glacial Indifference Bold"/>
                <a:ea typeface="Glacial Indifference Bold"/>
                <a:cs typeface="Glacial Indifference Bold"/>
                <a:sym typeface="Glacial Indifference Bold"/>
              </a:rPr>
              <a:t>Critically, love matters most when it costs us something. Christlike love responds to weakness without enabling wrongdoing. A person may remember one gracious encounter for years because, through it, they experienced something of Christ’s patience, mercy, and unconditional worth.</a:t>
            </a:r>
          </a:p>
          <a:p>
            <a:pPr algn="l">
              <a:lnSpc>
                <a:spcPts val="2804"/>
              </a:lnSpc>
            </a:pPr>
          </a:p>
        </p:txBody>
      </p:sp>
      <p:sp>
        <p:nvSpPr>
          <p:cNvPr name="TextBox 10" id="10"/>
          <p:cNvSpPr txBox="true"/>
          <p:nvPr/>
        </p:nvSpPr>
        <p:spPr>
          <a:xfrm rot="0">
            <a:off x="306949" y="539248"/>
            <a:ext cx="10330085" cy="306331"/>
          </a:xfrm>
          <a:prstGeom prst="rect">
            <a:avLst/>
          </a:prstGeom>
        </p:spPr>
        <p:txBody>
          <a:bodyPr anchor="t" rtlCol="false" tIns="0" lIns="0" bIns="0" rIns="0">
            <a:spAutoFit/>
          </a:bodyPr>
          <a:lstStyle/>
          <a:p>
            <a:pPr algn="l">
              <a:lnSpc>
                <a:spcPts val="2286"/>
              </a:lnSpc>
            </a:pPr>
            <a:r>
              <a:rPr lang="en-US" sz="2540" b="true">
                <a:solidFill>
                  <a:srgbClr val="DF5C4E"/>
                </a:solidFill>
                <a:latin typeface="Glacial Indifference Bold"/>
                <a:ea typeface="Glacial Indifference Bold"/>
                <a:cs typeface="Glacial Indifference Bold"/>
                <a:sym typeface="Glacial Indifference Bold"/>
              </a:rPr>
              <a:t>The Essentialness of LovE</a:t>
            </a:r>
          </a:p>
        </p:txBody>
      </p:sp>
      <p:sp>
        <p:nvSpPr>
          <p:cNvPr name="TextBox 11" id="11"/>
          <p:cNvSpPr txBox="true"/>
          <p:nvPr/>
        </p:nvSpPr>
        <p:spPr>
          <a:xfrm rot="0">
            <a:off x="306949" y="184274"/>
            <a:ext cx="10482433" cy="316873"/>
          </a:xfrm>
          <a:prstGeom prst="rect">
            <a:avLst/>
          </a:prstGeom>
        </p:spPr>
        <p:txBody>
          <a:bodyPr anchor="t" rtlCol="false" tIns="0" lIns="0" bIns="0" rIns="0">
            <a:spAutoFit/>
          </a:bodyPr>
          <a:lstStyle/>
          <a:p>
            <a:pPr algn="l">
              <a:lnSpc>
                <a:spcPts val="2356"/>
              </a:lnSpc>
            </a:pPr>
            <a:r>
              <a:rPr lang="en-US" sz="2480" b="true">
                <a:solidFill>
                  <a:srgbClr val="5C4738"/>
                </a:solidFill>
                <a:latin typeface="Glacial Indifference Bold"/>
                <a:ea typeface="Glacial Indifference Bold"/>
                <a:cs typeface="Glacial Indifference Bold"/>
                <a:sym typeface="Glacial Indifference Bold"/>
              </a:rPr>
              <a:t>LESSON 7 - A PORTRAIT OF LOVE I</a:t>
            </a:r>
            <a:r>
              <a:rPr lang="en-US" sz="2480" b="true">
                <a:solidFill>
                  <a:srgbClr val="59101E"/>
                </a:solidFill>
                <a:latin typeface="Glacial Indifference Bold"/>
                <a:ea typeface="Glacial Indifference Bold"/>
                <a:cs typeface="Glacial Indifference Bold"/>
                <a:sym typeface="Glacial Indifference Bold"/>
              </a:rPr>
              <a:t> </a:t>
            </a:r>
            <a:r>
              <a:rPr lang="en-US" sz="2480" b="true">
                <a:solidFill>
                  <a:srgbClr val="DF5C4E"/>
                </a:solidFill>
                <a:latin typeface="Glacial Indifference Bold"/>
                <a:ea typeface="Glacial Indifference Bold"/>
                <a:cs typeface="Glacial Indifference Bold"/>
                <a:sym typeface="Glacial Indifference Bold"/>
              </a:rPr>
              <a:t>SUNDAY</a:t>
            </a:r>
          </a:p>
        </p:txBody>
      </p:sp>
    </p:spTree>
  </p:cSld>
  <p:clrMapOvr>
    <a:masterClrMapping/>
  </p:clrMapOvr>
</p:sld>
</file>

<file path=ppt/slides/slide9.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TextBox 2" id="2"/>
          <p:cNvSpPr txBox="true"/>
          <p:nvPr/>
        </p:nvSpPr>
        <p:spPr>
          <a:xfrm rot="0">
            <a:off x="306949" y="525605"/>
            <a:ext cx="6169622" cy="306331"/>
          </a:xfrm>
          <a:prstGeom prst="rect">
            <a:avLst/>
          </a:prstGeom>
        </p:spPr>
        <p:txBody>
          <a:bodyPr anchor="t" rtlCol="false" tIns="0" lIns="0" bIns="0" rIns="0">
            <a:spAutoFit/>
          </a:bodyPr>
          <a:lstStyle/>
          <a:p>
            <a:pPr algn="l">
              <a:lnSpc>
                <a:spcPts val="2286"/>
              </a:lnSpc>
            </a:pPr>
            <a:r>
              <a:rPr lang="en-US" sz="2540" b="true">
                <a:solidFill>
                  <a:srgbClr val="DF5C4E"/>
                </a:solidFill>
                <a:latin typeface="Glacial Indifference Bold"/>
                <a:ea typeface="Glacial Indifference Bold"/>
                <a:cs typeface="Glacial Indifference Bold"/>
                <a:sym typeface="Glacial Indifference Bold"/>
              </a:rPr>
              <a:t>What Love Does</a:t>
            </a:r>
          </a:p>
        </p:txBody>
      </p:sp>
      <p:sp>
        <p:nvSpPr>
          <p:cNvPr name="TextBox 3" id="3"/>
          <p:cNvSpPr txBox="true"/>
          <p:nvPr/>
        </p:nvSpPr>
        <p:spPr>
          <a:xfrm rot="0">
            <a:off x="306949" y="170631"/>
            <a:ext cx="10482433" cy="316873"/>
          </a:xfrm>
          <a:prstGeom prst="rect">
            <a:avLst/>
          </a:prstGeom>
        </p:spPr>
        <p:txBody>
          <a:bodyPr anchor="t" rtlCol="false" tIns="0" lIns="0" bIns="0" rIns="0">
            <a:spAutoFit/>
          </a:bodyPr>
          <a:lstStyle/>
          <a:p>
            <a:pPr algn="l">
              <a:lnSpc>
                <a:spcPts val="2356"/>
              </a:lnSpc>
            </a:pPr>
            <a:r>
              <a:rPr lang="en-US" sz="2480" b="true">
                <a:solidFill>
                  <a:srgbClr val="5C4738"/>
                </a:solidFill>
                <a:latin typeface="Glacial Indifference Bold"/>
                <a:ea typeface="Glacial Indifference Bold"/>
                <a:cs typeface="Glacial Indifference Bold"/>
                <a:sym typeface="Glacial Indifference Bold"/>
              </a:rPr>
              <a:t>LESSON 7 - A PORTRAIT OF LOVE</a:t>
            </a:r>
            <a:r>
              <a:rPr lang="en-US" sz="2480" b="true">
                <a:solidFill>
                  <a:srgbClr val="59101E"/>
                </a:solidFill>
                <a:latin typeface="Glacial Indifference Bold"/>
                <a:ea typeface="Glacial Indifference Bold"/>
                <a:cs typeface="Glacial Indifference Bold"/>
                <a:sym typeface="Glacial Indifference Bold"/>
              </a:rPr>
              <a:t> </a:t>
            </a:r>
            <a:r>
              <a:rPr lang="en-US" sz="2480" b="true">
                <a:solidFill>
                  <a:srgbClr val="2A4463"/>
                </a:solidFill>
                <a:latin typeface="Glacial Indifference Bold"/>
                <a:ea typeface="Glacial Indifference Bold"/>
                <a:cs typeface="Glacial Indifference Bold"/>
                <a:sym typeface="Glacial Indifference Bold"/>
              </a:rPr>
              <a:t>I</a:t>
            </a:r>
            <a:r>
              <a:rPr lang="en-US" sz="2480" b="true">
                <a:solidFill>
                  <a:srgbClr val="00434D"/>
                </a:solidFill>
                <a:latin typeface="Glacial Indifference Bold"/>
                <a:ea typeface="Glacial Indifference Bold"/>
                <a:cs typeface="Glacial Indifference Bold"/>
                <a:sym typeface="Glacial Indifference Bold"/>
              </a:rPr>
              <a:t> </a:t>
            </a:r>
            <a:r>
              <a:rPr lang="en-US" sz="2480" b="true">
                <a:solidFill>
                  <a:srgbClr val="DF5C4E"/>
                </a:solidFill>
                <a:latin typeface="Glacial Indifference Bold"/>
                <a:ea typeface="Glacial Indifference Bold"/>
                <a:cs typeface="Glacial Indifference Bold"/>
                <a:sym typeface="Glacial Indifference Bold"/>
              </a:rPr>
              <a:t>MONDAY</a:t>
            </a:r>
          </a:p>
        </p:txBody>
      </p:sp>
      <p:sp>
        <p:nvSpPr>
          <p:cNvPr name="AutoShape 4" id="4"/>
          <p:cNvSpPr/>
          <p:nvPr/>
        </p:nvSpPr>
        <p:spPr>
          <a:xfrm>
            <a:off x="0" y="836699"/>
            <a:ext cx="1132438" cy="0"/>
          </a:xfrm>
          <a:prstGeom prst="line">
            <a:avLst/>
          </a:prstGeom>
          <a:ln cap="flat" w="9525">
            <a:solidFill>
              <a:srgbClr val="5C4738"/>
            </a:solidFill>
            <a:prstDash val="solid"/>
            <a:headEnd type="none" len="sm" w="sm"/>
            <a:tailEnd type="none" len="sm" w="sm"/>
          </a:ln>
        </p:spPr>
      </p:sp>
      <p:grpSp>
        <p:nvGrpSpPr>
          <p:cNvPr name="Group 5" id="5"/>
          <p:cNvGrpSpPr/>
          <p:nvPr/>
        </p:nvGrpSpPr>
        <p:grpSpPr>
          <a:xfrm rot="0">
            <a:off x="-154316" y="1758530"/>
            <a:ext cx="5105394" cy="696514"/>
            <a:chOff x="0" y="0"/>
            <a:chExt cx="1727163" cy="235632"/>
          </a:xfrm>
        </p:grpSpPr>
        <p:sp>
          <p:nvSpPr>
            <p:cNvPr name="Freeform 6" id="6"/>
            <p:cNvSpPr/>
            <p:nvPr/>
          </p:nvSpPr>
          <p:spPr>
            <a:xfrm flipH="false" flipV="false" rot="0">
              <a:off x="0" y="0"/>
              <a:ext cx="1727163" cy="235632"/>
            </a:xfrm>
            <a:custGeom>
              <a:avLst/>
              <a:gdLst/>
              <a:ahLst/>
              <a:cxnLst/>
              <a:rect r="r" b="b" t="t" l="l"/>
              <a:pathLst>
                <a:path h="235632" w="1727163">
                  <a:moveTo>
                    <a:pt x="0" y="0"/>
                  </a:moveTo>
                  <a:lnTo>
                    <a:pt x="1727163" y="0"/>
                  </a:lnTo>
                  <a:lnTo>
                    <a:pt x="1727163" y="235632"/>
                  </a:lnTo>
                  <a:lnTo>
                    <a:pt x="0" y="235632"/>
                  </a:lnTo>
                  <a:close/>
                </a:path>
              </a:pathLst>
            </a:custGeom>
            <a:solidFill>
              <a:srgbClr val="5C4738">
                <a:alpha val="30980"/>
              </a:srgbClr>
            </a:solidFill>
          </p:spPr>
        </p:sp>
      </p:grpSp>
      <p:sp>
        <p:nvSpPr>
          <p:cNvPr name="TextBox 7" id="7"/>
          <p:cNvSpPr txBox="true"/>
          <p:nvPr/>
        </p:nvSpPr>
        <p:spPr>
          <a:xfrm rot="0">
            <a:off x="183417" y="1422325"/>
            <a:ext cx="3687294" cy="1032720"/>
          </a:xfrm>
          <a:prstGeom prst="rect">
            <a:avLst/>
          </a:prstGeom>
        </p:spPr>
        <p:txBody>
          <a:bodyPr anchor="t" rtlCol="false" tIns="0" lIns="0" bIns="0" rIns="0">
            <a:spAutoFit/>
          </a:bodyPr>
          <a:lstStyle/>
          <a:p>
            <a:pPr algn="l">
              <a:lnSpc>
                <a:spcPts val="7575"/>
              </a:lnSpc>
            </a:pPr>
            <a:r>
              <a:rPr lang="en-US" sz="8416" b="true">
                <a:solidFill>
                  <a:srgbClr val="5C4738"/>
                </a:solidFill>
                <a:latin typeface="Glacial Indifference Bold"/>
                <a:ea typeface="Glacial Indifference Bold"/>
                <a:cs typeface="Glacial Indifference Bold"/>
                <a:sym typeface="Glacial Indifference Bold"/>
              </a:rPr>
              <a:t>Gospel </a:t>
            </a:r>
          </a:p>
        </p:txBody>
      </p:sp>
      <p:sp>
        <p:nvSpPr>
          <p:cNvPr name="TextBox 8" id="8"/>
          <p:cNvSpPr txBox="true"/>
          <p:nvPr/>
        </p:nvSpPr>
        <p:spPr>
          <a:xfrm rot="0">
            <a:off x="183417" y="2616970"/>
            <a:ext cx="10452216" cy="2470448"/>
          </a:xfrm>
          <a:prstGeom prst="rect">
            <a:avLst/>
          </a:prstGeom>
        </p:spPr>
        <p:txBody>
          <a:bodyPr anchor="t" rtlCol="false" tIns="0" lIns="0" bIns="0" rIns="0">
            <a:spAutoFit/>
          </a:bodyPr>
          <a:lstStyle/>
          <a:p>
            <a:pPr algn="l">
              <a:lnSpc>
                <a:spcPts val="3254"/>
              </a:lnSpc>
            </a:pPr>
            <a:r>
              <a:rPr lang="en-US" sz="2734" b="true">
                <a:solidFill>
                  <a:srgbClr val="5C4738"/>
                </a:solidFill>
                <a:latin typeface="Glacial Indifference Bold"/>
                <a:ea typeface="Glacial Indifference Bold"/>
                <a:cs typeface="Glacial Indifference Bold"/>
                <a:sym typeface="Glacial Indifference Bold"/>
              </a:rPr>
              <a:t>Paul presents love as a deliberate response to human brokenness, not a pleasant emotion. Patience, kindness, truth, endurance, and hope challenge our natural tendencies toward pride, suspicion, retaliation, and self-protection. Love therefore reveals whether our faith has actually transformed how we treat difficult and imperfect people.</a:t>
            </a:r>
          </a:p>
        </p:txBody>
      </p:sp>
      <p:sp>
        <p:nvSpPr>
          <p:cNvPr name="TextBox 9" id="9"/>
          <p:cNvSpPr txBox="true"/>
          <p:nvPr/>
        </p:nvSpPr>
        <p:spPr>
          <a:xfrm rot="0">
            <a:off x="3870712" y="1565804"/>
            <a:ext cx="3777675" cy="889240"/>
          </a:xfrm>
          <a:prstGeom prst="rect">
            <a:avLst/>
          </a:prstGeom>
        </p:spPr>
        <p:txBody>
          <a:bodyPr anchor="t" rtlCol="false" tIns="0" lIns="0" bIns="0" rIns="0">
            <a:spAutoFit/>
          </a:bodyPr>
          <a:lstStyle/>
          <a:p>
            <a:pPr algn="l">
              <a:lnSpc>
                <a:spcPts val="6549"/>
              </a:lnSpc>
            </a:pPr>
            <a:r>
              <a:rPr lang="en-US" sz="7277" b="true">
                <a:solidFill>
                  <a:srgbClr val="5C4738"/>
                </a:solidFill>
                <a:latin typeface="Glacial Indifference Bold"/>
                <a:ea typeface="Glacial Indifference Bold"/>
                <a:cs typeface="Glacial Indifference Bold"/>
                <a:sym typeface="Glacial Indifference Bold"/>
              </a:rPr>
              <a:t>THEMES</a:t>
            </a:r>
          </a:p>
        </p:txBody>
      </p:sp>
      <p:grpSp>
        <p:nvGrpSpPr>
          <p:cNvPr name="Group 10" id="10"/>
          <p:cNvGrpSpPr/>
          <p:nvPr/>
        </p:nvGrpSpPr>
        <p:grpSpPr>
          <a:xfrm rot="0">
            <a:off x="-154316" y="5900645"/>
            <a:ext cx="5105394" cy="696514"/>
            <a:chOff x="0" y="0"/>
            <a:chExt cx="1727163" cy="235632"/>
          </a:xfrm>
        </p:grpSpPr>
        <p:sp>
          <p:nvSpPr>
            <p:cNvPr name="Freeform 11" id="11"/>
            <p:cNvSpPr/>
            <p:nvPr/>
          </p:nvSpPr>
          <p:spPr>
            <a:xfrm flipH="false" flipV="false" rot="0">
              <a:off x="0" y="0"/>
              <a:ext cx="1727163" cy="235632"/>
            </a:xfrm>
            <a:custGeom>
              <a:avLst/>
              <a:gdLst/>
              <a:ahLst/>
              <a:cxnLst/>
              <a:rect r="r" b="b" t="t" l="l"/>
              <a:pathLst>
                <a:path h="235632" w="1727163">
                  <a:moveTo>
                    <a:pt x="0" y="0"/>
                  </a:moveTo>
                  <a:lnTo>
                    <a:pt x="1727163" y="0"/>
                  </a:lnTo>
                  <a:lnTo>
                    <a:pt x="1727163" y="235632"/>
                  </a:lnTo>
                  <a:lnTo>
                    <a:pt x="0" y="235632"/>
                  </a:lnTo>
                  <a:close/>
                </a:path>
              </a:pathLst>
            </a:custGeom>
            <a:solidFill>
              <a:srgbClr val="5C4738">
                <a:alpha val="30980"/>
              </a:srgbClr>
            </a:solidFill>
          </p:spPr>
        </p:sp>
      </p:grpSp>
      <p:sp>
        <p:nvSpPr>
          <p:cNvPr name="TextBox 12" id="12"/>
          <p:cNvSpPr txBox="true"/>
          <p:nvPr/>
        </p:nvSpPr>
        <p:spPr>
          <a:xfrm rot="0">
            <a:off x="183417" y="5564440"/>
            <a:ext cx="3687294" cy="1032720"/>
          </a:xfrm>
          <a:prstGeom prst="rect">
            <a:avLst/>
          </a:prstGeom>
        </p:spPr>
        <p:txBody>
          <a:bodyPr anchor="t" rtlCol="false" tIns="0" lIns="0" bIns="0" rIns="0">
            <a:spAutoFit/>
          </a:bodyPr>
          <a:lstStyle/>
          <a:p>
            <a:pPr algn="l">
              <a:lnSpc>
                <a:spcPts val="7575"/>
              </a:lnSpc>
            </a:pPr>
            <a:r>
              <a:rPr lang="en-US" sz="8416" b="true">
                <a:solidFill>
                  <a:srgbClr val="5C4738"/>
                </a:solidFill>
                <a:latin typeface="Glacial Indifference Bold"/>
                <a:ea typeface="Glacial Indifference Bold"/>
                <a:cs typeface="Glacial Indifference Bold"/>
                <a:sym typeface="Glacial Indifference Bold"/>
              </a:rPr>
              <a:t>Gospel </a:t>
            </a:r>
          </a:p>
        </p:txBody>
      </p:sp>
      <p:sp>
        <p:nvSpPr>
          <p:cNvPr name="TextBox 13" id="13"/>
          <p:cNvSpPr txBox="true"/>
          <p:nvPr/>
        </p:nvSpPr>
        <p:spPr>
          <a:xfrm rot="0">
            <a:off x="183417" y="6759085"/>
            <a:ext cx="10452216" cy="2470448"/>
          </a:xfrm>
          <a:prstGeom prst="rect">
            <a:avLst/>
          </a:prstGeom>
        </p:spPr>
        <p:txBody>
          <a:bodyPr anchor="t" rtlCol="false" tIns="0" lIns="0" bIns="0" rIns="0">
            <a:spAutoFit/>
          </a:bodyPr>
          <a:lstStyle/>
          <a:p>
            <a:pPr algn="l">
              <a:lnSpc>
                <a:spcPts val="3254"/>
              </a:lnSpc>
            </a:pPr>
            <a:r>
              <a:rPr lang="en-US" sz="2734" b="true">
                <a:solidFill>
                  <a:srgbClr val="5C4738"/>
                </a:solidFill>
                <a:latin typeface="Glacial Indifference Bold"/>
                <a:ea typeface="Glacial Indifference Bold"/>
                <a:cs typeface="Glacial Indifference Bold"/>
                <a:sym typeface="Glacial Indifference Bold"/>
              </a:rPr>
              <a:t>Yet biblical love is not passive tolerance or blind trust. “Believes all things” does not require ignoring deception, injustice, or harmful behavior. Christ-centered love holds grace and truth together. Jesus welcomed sinners without approving sin, showing that genuine love seeks restoration while remaining faithful to God’s truth.</a:t>
            </a:r>
          </a:p>
        </p:txBody>
      </p:sp>
      <p:sp>
        <p:nvSpPr>
          <p:cNvPr name="TextBox 14" id="14"/>
          <p:cNvSpPr txBox="true"/>
          <p:nvPr/>
        </p:nvSpPr>
        <p:spPr>
          <a:xfrm rot="0">
            <a:off x="3870712" y="5564440"/>
            <a:ext cx="2361357" cy="1032720"/>
          </a:xfrm>
          <a:prstGeom prst="rect">
            <a:avLst/>
          </a:prstGeom>
        </p:spPr>
        <p:txBody>
          <a:bodyPr anchor="t" rtlCol="false" tIns="0" lIns="0" bIns="0" rIns="0">
            <a:spAutoFit/>
          </a:bodyPr>
          <a:lstStyle/>
          <a:p>
            <a:pPr algn="l">
              <a:lnSpc>
                <a:spcPts val="7575"/>
              </a:lnSpc>
            </a:pPr>
            <a:r>
              <a:rPr lang="en-US" sz="8416" b="true">
                <a:solidFill>
                  <a:srgbClr val="5C4738"/>
                </a:solidFill>
                <a:latin typeface="Glacial Indifference Bold"/>
                <a:ea typeface="Glacial Indifference Bold"/>
                <a:cs typeface="Glacial Indifference Bold"/>
                <a:sym typeface="Glacial Indifference Bold"/>
              </a:rPr>
              <a:t>LIFE</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DAHSOcA1htw</dc:identifier>
  <dcterms:modified xsi:type="dcterms:W3CDTF">2011-08-01T06:04:30Z</dcterms:modified>
  <cp:revision>1</cp:revision>
  <dc:title>FOR TPM VIEWERS Lesson 7 A Portrait of Love</dc:title>
</cp:coreProperties>
</file>