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Optima" charset="1" panose="00000000000000000000"/>
      <p:regular r:id="rId15"/>
    </p:embeddedFont>
    <p:embeddedFont>
      <p:font typeface="CG Omega" charset="1" panose="020B0502050508020304"/>
      <p:regular r:id="rId16"/>
    </p:embeddedFont>
    <p:embeddedFont>
      <p:font typeface="Mistrully" charset="1" panose="00000000000000000000"/>
      <p:regular r:id="rId17"/>
    </p:embeddedFont>
    <p:embeddedFont>
      <p:font typeface="Optima Bold" charset="1" panose="000000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654324"/>
            <a:ext cx="5004787" cy="1570450"/>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What is in the Lord’s Hand</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15 </a:t>
            </a:r>
          </a:p>
        </p:txBody>
      </p:sp>
      <p:sp>
        <p:nvSpPr>
          <p:cNvPr name="TextBox 10" id="10"/>
          <p:cNvSpPr txBox="true"/>
          <p:nvPr/>
        </p:nvSpPr>
        <p:spPr>
          <a:xfrm rot="0">
            <a:off x="11177146" y="1876398"/>
            <a:ext cx="5329025"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95</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34942"/>
            <a:ext cx="11552788" cy="4267053"/>
          </a:xfrm>
          <a:prstGeom prst="rect">
            <a:avLst/>
          </a:prstGeom>
        </p:spPr>
        <p:txBody>
          <a:bodyPr anchor="t" rtlCol="false" tIns="0" lIns="0" bIns="0" rIns="0">
            <a:spAutoFit/>
          </a:bodyPr>
          <a:lstStyle/>
          <a:p>
            <a:pPr algn="ctr">
              <a:lnSpc>
                <a:spcPts val="4208"/>
              </a:lnSpc>
              <a:spcBef>
                <a:spcPct val="0"/>
              </a:spcBef>
            </a:pPr>
            <a:r>
              <a:rPr lang="en-US" sz="3005">
                <a:solidFill>
                  <a:srgbClr val="FFFFFF"/>
                </a:solidFill>
                <a:latin typeface="Optima"/>
                <a:ea typeface="Optima"/>
                <a:cs typeface="Optima"/>
                <a:sym typeface="Optima"/>
              </a:rPr>
              <a:t>Psalm 95:3-6</a:t>
            </a:r>
          </a:p>
          <a:p>
            <a:pPr algn="l">
              <a:lnSpc>
                <a:spcPts val="4208"/>
              </a:lnSpc>
              <a:spcBef>
                <a:spcPct val="0"/>
              </a:spcBef>
            </a:pPr>
            <a:r>
              <a:rPr lang="en-US" sz="3005">
                <a:solidFill>
                  <a:srgbClr val="FFFFFF"/>
                </a:solidFill>
                <a:latin typeface="Optima"/>
                <a:ea typeface="Optima"/>
                <a:cs typeface="Optima"/>
                <a:sym typeface="Optima"/>
              </a:rPr>
              <a:t>3 For</a:t>
            </a:r>
            <a:r>
              <a:rPr lang="en-US" sz="3005">
                <a:solidFill>
                  <a:srgbClr val="FFFFFF"/>
                </a:solidFill>
                <a:latin typeface="Optima"/>
                <a:ea typeface="Optima"/>
                <a:cs typeface="Optima"/>
                <a:sym typeface="Optima"/>
              </a:rPr>
              <a:t> the Lord is a gre</a:t>
            </a:r>
            <a:r>
              <a:rPr lang="en-US" sz="3005">
                <a:solidFill>
                  <a:srgbClr val="FFFFFF"/>
                </a:solidFill>
                <a:latin typeface="Optima"/>
                <a:ea typeface="Optima"/>
                <a:cs typeface="Optima"/>
                <a:sym typeface="Optima"/>
              </a:rPr>
              <a:t>at God, and a great King above all gods.</a:t>
            </a:r>
          </a:p>
          <a:p>
            <a:pPr algn="l">
              <a:lnSpc>
                <a:spcPts val="4208"/>
              </a:lnSpc>
              <a:spcBef>
                <a:spcPct val="0"/>
              </a:spcBef>
            </a:pPr>
            <a:r>
              <a:rPr lang="en-US" sz="3005">
                <a:solidFill>
                  <a:srgbClr val="FFFFFF"/>
                </a:solidFill>
                <a:latin typeface="Optima"/>
                <a:ea typeface="Optima"/>
                <a:cs typeface="Optima"/>
                <a:sym typeface="Optima"/>
              </a:rPr>
              <a:t>4 In his hand are the deep places of the earth: the strength of the hills is his also.</a:t>
            </a:r>
          </a:p>
          <a:p>
            <a:pPr algn="l">
              <a:lnSpc>
                <a:spcPts val="4208"/>
              </a:lnSpc>
              <a:spcBef>
                <a:spcPct val="0"/>
              </a:spcBef>
            </a:pPr>
            <a:r>
              <a:rPr lang="en-US" sz="3005">
                <a:solidFill>
                  <a:srgbClr val="FFFFFF"/>
                </a:solidFill>
                <a:latin typeface="Optima"/>
                <a:ea typeface="Optima"/>
                <a:cs typeface="Optima"/>
                <a:sym typeface="Optima"/>
              </a:rPr>
              <a:t>5 Th</a:t>
            </a:r>
            <a:r>
              <a:rPr lang="en-US" sz="3005">
                <a:solidFill>
                  <a:srgbClr val="FFFFFF"/>
                </a:solidFill>
                <a:latin typeface="Optima"/>
                <a:ea typeface="Optima"/>
                <a:cs typeface="Optima"/>
                <a:sym typeface="Optima"/>
              </a:rPr>
              <a:t>e sea is his, and he made it: and his hands formed the dry land.</a:t>
            </a:r>
          </a:p>
          <a:p>
            <a:pPr algn="l">
              <a:lnSpc>
                <a:spcPts val="4208"/>
              </a:lnSpc>
              <a:spcBef>
                <a:spcPct val="0"/>
              </a:spcBef>
            </a:pPr>
            <a:r>
              <a:rPr lang="en-US" sz="3005">
                <a:solidFill>
                  <a:srgbClr val="FFFFFF"/>
                </a:solidFill>
                <a:latin typeface="Optima"/>
                <a:ea typeface="Optima"/>
                <a:cs typeface="Optima"/>
                <a:sym typeface="Optima"/>
              </a:rPr>
              <a:t>6 O come, let us worship and bow down: let us kneel</a:t>
            </a:r>
            <a:r>
              <a:rPr lang="en-US" sz="3005">
                <a:solidFill>
                  <a:srgbClr val="FFFFFF"/>
                </a:solidFill>
                <a:latin typeface="Optima"/>
                <a:ea typeface="Optima"/>
                <a:cs typeface="Optima"/>
                <a:sym typeface="Optima"/>
              </a:rPr>
              <a:t> before the Lord our maker.</a:t>
            </a:r>
          </a:p>
          <a:p>
            <a:pPr algn="l">
              <a:lnSpc>
                <a:spcPts val="420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51739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95 </a:t>
            </a:r>
            <a:r>
              <a:rPr lang="en-US" sz="3674">
                <a:solidFill>
                  <a:srgbClr val="FFFFFF"/>
                </a:solidFill>
                <a:latin typeface="Optima"/>
                <a:ea typeface="Optima"/>
                <a:cs typeface="Optima"/>
                <a:sym typeface="Optima"/>
              </a:rPr>
              <a:t>is deep, heightened praise to the God of all creation. The descriptive superlatives express the depth of the psalmist's experience of God’s glory through creation. The wisdom, conviction, and praise are overflowing. This worship concludes with a serious invitation. Expressing in the human language God’s sentiments against the rebellion of His people.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9166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What is in</a:t>
            </a:r>
            <a:r>
              <a:rPr lang="en-US" sz="3674">
                <a:solidFill>
                  <a:srgbClr val="FFFFFF"/>
                </a:solidFill>
                <a:latin typeface="Optima"/>
                <a:ea typeface="Optima"/>
                <a:cs typeface="Optima"/>
                <a:sym typeface="Optima"/>
              </a:rPr>
              <a:t> the Lord’s hands? </a:t>
            </a:r>
            <a:r>
              <a:rPr lang="en-US" b="true" sz="3674">
                <a:solidFill>
                  <a:srgbClr val="FFFFFF"/>
                </a:solidFill>
                <a:latin typeface="Optima Bold"/>
                <a:ea typeface="Optima Bold"/>
                <a:cs typeface="Optima Bold"/>
                <a:sym typeface="Optima Bold"/>
              </a:rPr>
              <a:t>The Lord’s hands are filled with love, justice, and mercy. They are enduring, patient, and relentless in their affection towards futile human beings. </a:t>
            </a:r>
            <a:r>
              <a:rPr lang="en-US" sz="3674">
                <a:solidFill>
                  <a:srgbClr val="FFFFFF"/>
                </a:solidFill>
                <a:latin typeface="Optima"/>
                <a:ea typeface="Optima"/>
                <a:cs typeface="Optima"/>
                <a:sym typeface="Optima"/>
              </a:rPr>
              <a:t>Force and violence are not the works of His hands.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All cre</a:t>
            </a:r>
            <a:r>
              <a:rPr lang="en-US" sz="3674">
                <a:solidFill>
                  <a:srgbClr val="FFFFFF"/>
                </a:solidFill>
                <a:latin typeface="Optima"/>
                <a:ea typeface="Optima"/>
                <a:cs typeface="Optima"/>
                <a:sym typeface="Optima"/>
              </a:rPr>
              <a:t>ation is the work of His hands, and they all speak, even in the imperfect state, the depth of beauty, intricate systems beyond human understanding, and indescribable communication to the human mind.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11756"/>
          </a:xfrm>
          <a:prstGeom prst="rect">
            <a:avLst/>
          </a:prstGeom>
        </p:spPr>
        <p:txBody>
          <a:bodyPr anchor="t" rtlCol="false" tIns="0" lIns="0" bIns="0" rIns="0">
            <a:spAutoFit/>
          </a:bodyPr>
          <a:lstStyle/>
          <a:p>
            <a:pPr algn="ctr">
              <a:lnSpc>
                <a:spcPts val="5144"/>
              </a:lnSpc>
              <a:spcBef>
                <a:spcPct val="0"/>
              </a:spcBef>
            </a:pPr>
            <a:r>
              <a:rPr lang="en-US" b="true" sz="3674">
                <a:solidFill>
                  <a:srgbClr val="FFFFFF"/>
                </a:solidFill>
                <a:latin typeface="Optima Bold"/>
                <a:ea typeface="Optima Bold"/>
                <a:cs typeface="Optima Bold"/>
                <a:sym typeface="Optima Bold"/>
              </a:rPr>
              <a:t>Experiencing the creation in a m</a:t>
            </a:r>
            <a:r>
              <a:rPr lang="en-US" b="true" sz="3674">
                <a:solidFill>
                  <a:srgbClr val="FFFFFF"/>
                </a:solidFill>
                <a:latin typeface="Optima Bold"/>
                <a:ea typeface="Optima Bold"/>
                <a:cs typeface="Optima Bold"/>
                <a:sym typeface="Optima Bold"/>
              </a:rPr>
              <a:t>ost genuine way speaks so much for God, despite the marks of sin in God’s creation.</a:t>
            </a:r>
          </a:p>
          <a:p>
            <a:pPr algn="ctr">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Even</a:t>
            </a:r>
            <a:r>
              <a:rPr lang="en-US" sz="3674">
                <a:solidFill>
                  <a:srgbClr val="FFFFFF"/>
                </a:solidFill>
                <a:latin typeface="Optima"/>
                <a:ea typeface="Optima"/>
                <a:cs typeface="Optima"/>
                <a:sym typeface="Optima"/>
              </a:rPr>
              <a:t> the roses have thorns, even animals devour each other, even when calamities consume lives, even then, in the face of all the evil in nature, goodness is still lingering.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554856"/>
          </a:xfrm>
          <a:prstGeom prst="rect">
            <a:avLst/>
          </a:prstGeom>
        </p:spPr>
        <p:txBody>
          <a:bodyPr anchor="t" rtlCol="false" tIns="0" lIns="0" bIns="0" rIns="0">
            <a:spAutoFit/>
          </a:bodyPr>
          <a:lstStyle/>
          <a:p>
            <a:pPr algn="ctr">
              <a:lnSpc>
                <a:spcPts val="5144"/>
              </a:lnSpc>
            </a:pPr>
            <a:r>
              <a:rPr lang="en-US" sz="3674" b="true">
                <a:solidFill>
                  <a:srgbClr val="F6EC6E"/>
                </a:solidFill>
                <a:latin typeface="Optima Bold"/>
                <a:ea typeface="Optima Bold"/>
                <a:cs typeface="Optima Bold"/>
                <a:sym typeface="Optima Bold"/>
              </a:rPr>
              <a:t>Goodness is still seen in creation, beauty still spreads through creation, and God’s love still echoes in the tiny details of creation.</a:t>
            </a:r>
            <a:r>
              <a:rPr lang="en-US" sz="3674">
                <a:solidFill>
                  <a:srgbClr val="FFFFFF"/>
                </a:solidFill>
                <a:latin typeface="Optima"/>
                <a:ea typeface="Optima"/>
                <a:cs typeface="Optima"/>
                <a:sym typeface="Optima"/>
              </a:rPr>
              <a:t> </a:t>
            </a:r>
          </a:p>
          <a:p>
            <a:pPr algn="l">
              <a:lnSpc>
                <a:spcPts val="5144"/>
              </a:lnSpc>
            </a:pPr>
          </a:p>
          <a:p>
            <a:pPr algn="l">
              <a:lnSpc>
                <a:spcPts val="5144"/>
              </a:lnSpc>
              <a:spcBef>
                <a:spcPct val="0"/>
              </a:spcBef>
            </a:pPr>
            <a:r>
              <a:rPr lang="en-US" sz="3674">
                <a:solidFill>
                  <a:srgbClr val="FFFFFF"/>
                </a:solidFill>
                <a:latin typeface="Optima"/>
                <a:ea typeface="Optima"/>
                <a:cs typeface="Optima"/>
                <a:sym typeface="Optima"/>
              </a:rPr>
              <a:t>For this, Psalm 95 invites us to find beauty even in the ashes. Beauty and maj</a:t>
            </a:r>
            <a:r>
              <a:rPr lang="en-US" sz="3674">
                <a:solidFill>
                  <a:srgbClr val="FFFFFF"/>
                </a:solidFill>
                <a:latin typeface="Optima"/>
                <a:ea typeface="Optima"/>
                <a:cs typeface="Optima"/>
                <a:sym typeface="Optima"/>
              </a:rPr>
              <a:t>esty are still lingering around us.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1" id="11"/>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320636"/>
            <a:ext cx="1988261" cy="633161"/>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in the Lord’s Hand</a:t>
            </a:r>
          </a:p>
        </p:txBody>
      </p:sp>
      <p:sp>
        <p:nvSpPr>
          <p:cNvPr name="TextBox 9" id="9"/>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15</a:t>
            </a:r>
          </a:p>
        </p:txBody>
      </p:sp>
      <p:sp>
        <p:nvSpPr>
          <p:cNvPr name="TextBox 10" id="10"/>
          <p:cNvSpPr txBox="true"/>
          <p:nvPr/>
        </p:nvSpPr>
        <p:spPr>
          <a:xfrm rot="0">
            <a:off x="749167" y="493281"/>
            <a:ext cx="211707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95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DAHPU_eewF4</dc:identifier>
  <dcterms:modified xsi:type="dcterms:W3CDTF">2011-08-01T06:04:30Z</dcterms:modified>
  <cp:revision>1</cp:revision>
  <dc:title>Day 15 Psalm 95 What is in the Lord’s Hand</dc:title>
</cp:coreProperties>
</file>