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Optima" charset="1" panose="00000000000000000000"/>
      <p:regular r:id="rId16"/>
    </p:embeddedFont>
    <p:embeddedFont>
      <p:font typeface="CG Omega" charset="1" panose="020B0502050508020304"/>
      <p:regular r:id="rId17"/>
    </p:embeddedFont>
    <p:embeddedFont>
      <p:font typeface="Mistrully" charset="1" panose="00000000000000000000"/>
      <p:regular r:id="rId18"/>
    </p:embeddedFont>
    <p:embeddedFont>
      <p:font typeface="Optima Bold" charset="1" panose="0000000000000000000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1281872" y="175201"/>
            <a:ext cx="7271623" cy="10287000"/>
          </a:xfrm>
          <a:custGeom>
            <a:avLst/>
            <a:gdLst/>
            <a:ahLst/>
            <a:cxnLst/>
            <a:rect r="r" b="b" t="t" l="l"/>
            <a:pathLst>
              <a:path h="10287000" w="7271623">
                <a:moveTo>
                  <a:pt x="0" y="0"/>
                </a:moveTo>
                <a:lnTo>
                  <a:pt x="7271623" y="0"/>
                </a:lnTo>
                <a:lnTo>
                  <a:pt x="7271623"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436665" y="5319761"/>
            <a:ext cx="6283926" cy="4814555"/>
          </a:xfrm>
          <a:custGeom>
            <a:avLst/>
            <a:gdLst/>
            <a:ahLst/>
            <a:cxnLst/>
            <a:rect r="r" b="b" t="t" l="l"/>
            <a:pathLst>
              <a:path h="4814555" w="6283926">
                <a:moveTo>
                  <a:pt x="0" y="0"/>
                </a:moveTo>
                <a:lnTo>
                  <a:pt x="6283927" y="0"/>
                </a:lnTo>
                <a:lnTo>
                  <a:pt x="6283927" y="4814556"/>
                </a:lnTo>
                <a:lnTo>
                  <a:pt x="0" y="4814556"/>
                </a:lnTo>
                <a:lnTo>
                  <a:pt x="0" y="0"/>
                </a:lnTo>
                <a:close/>
              </a:path>
            </a:pathLst>
          </a:custGeom>
          <a:blipFill>
            <a:blip r:embed="rId6"/>
            <a:stretch>
              <a:fillRect l="0" t="-30846" r="0" b="0"/>
            </a:stretch>
          </a:blipFill>
        </p:spPr>
      </p:sp>
      <p:sp>
        <p:nvSpPr>
          <p:cNvPr name="Freeform 6" id="6"/>
          <p:cNvSpPr/>
          <p:nvPr/>
        </p:nvSpPr>
        <p:spPr>
          <a:xfrm flipH="false" flipV="false" rot="0">
            <a:off x="12742349" y="4151952"/>
            <a:ext cx="2417901" cy="1431599"/>
          </a:xfrm>
          <a:custGeom>
            <a:avLst/>
            <a:gdLst/>
            <a:ahLst/>
            <a:cxnLst/>
            <a:rect r="r" b="b" t="t" l="l"/>
            <a:pathLst>
              <a:path h="1431599" w="2417901">
                <a:moveTo>
                  <a:pt x="0" y="0"/>
                </a:moveTo>
                <a:lnTo>
                  <a:pt x="2417901" y="0"/>
                </a:lnTo>
                <a:lnTo>
                  <a:pt x="2417901" y="1431599"/>
                </a:lnTo>
                <a:lnTo>
                  <a:pt x="0" y="1431599"/>
                </a:lnTo>
                <a:lnTo>
                  <a:pt x="0" y="0"/>
                </a:lnTo>
                <a:close/>
              </a:path>
            </a:pathLst>
          </a:custGeom>
          <a:blipFill>
            <a:blip r:embed="rId7"/>
            <a:stretch>
              <a:fillRect l="0" t="0" r="0" b="0"/>
            </a:stretch>
          </a:blipFill>
        </p:spPr>
      </p:sp>
      <p:sp>
        <p:nvSpPr>
          <p:cNvPr name="TextBox 7" id="7"/>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8" id="8"/>
          <p:cNvSpPr txBox="true"/>
          <p:nvPr/>
        </p:nvSpPr>
        <p:spPr>
          <a:xfrm rot="0">
            <a:off x="11339265" y="5906481"/>
            <a:ext cx="5004787" cy="2335381"/>
          </a:xfrm>
          <a:prstGeom prst="rect">
            <a:avLst/>
          </a:prstGeom>
        </p:spPr>
        <p:txBody>
          <a:bodyPr anchor="t" rtlCol="false" tIns="0" lIns="0" bIns="0" rIns="0">
            <a:spAutoFit/>
          </a:bodyPr>
          <a:lstStyle/>
          <a:p>
            <a:pPr algn="ctr">
              <a:lnSpc>
                <a:spcPts val="6061"/>
              </a:lnSpc>
            </a:pPr>
            <a:r>
              <a:rPr lang="en-US" sz="5942">
                <a:solidFill>
                  <a:srgbClr val="49634E"/>
                </a:solidFill>
                <a:latin typeface="CG Omega"/>
                <a:ea typeface="CG Omega"/>
                <a:cs typeface="CG Omega"/>
                <a:sym typeface="CG Omega"/>
              </a:rPr>
              <a:t>Who takes the charge and Ownership?</a:t>
            </a:r>
          </a:p>
        </p:txBody>
      </p:sp>
      <p:sp>
        <p:nvSpPr>
          <p:cNvPr name="TextBox 9" id="9"/>
          <p:cNvSpPr txBox="true"/>
          <p:nvPr/>
        </p:nvSpPr>
        <p:spPr>
          <a:xfrm rot="0">
            <a:off x="11965335" y="975409"/>
            <a:ext cx="3476824" cy="1378660"/>
          </a:xfrm>
          <a:prstGeom prst="rect">
            <a:avLst/>
          </a:prstGeom>
        </p:spPr>
        <p:txBody>
          <a:bodyPr anchor="t" rtlCol="false" tIns="0" lIns="0" bIns="0" rIns="0">
            <a:spAutoFit/>
          </a:bodyPr>
          <a:lstStyle/>
          <a:p>
            <a:pPr algn="ctr">
              <a:lnSpc>
                <a:spcPts val="11235"/>
              </a:lnSpc>
              <a:spcBef>
                <a:spcPct val="0"/>
              </a:spcBef>
            </a:pPr>
            <a:r>
              <a:rPr lang="en-US" sz="8025">
                <a:solidFill>
                  <a:srgbClr val="FFFFFF"/>
                </a:solidFill>
                <a:latin typeface="CG Omega"/>
                <a:ea typeface="CG Omega"/>
                <a:cs typeface="CG Omega"/>
                <a:sym typeface="CG Omega"/>
              </a:rPr>
              <a:t>Day 12 </a:t>
            </a:r>
          </a:p>
        </p:txBody>
      </p:sp>
      <p:sp>
        <p:nvSpPr>
          <p:cNvPr name="TextBox 10" id="10"/>
          <p:cNvSpPr txBox="true"/>
          <p:nvPr/>
        </p:nvSpPr>
        <p:spPr>
          <a:xfrm rot="0">
            <a:off x="11218196" y="1876398"/>
            <a:ext cx="5246924" cy="1870963"/>
          </a:xfrm>
          <a:prstGeom prst="rect">
            <a:avLst/>
          </a:prstGeom>
        </p:spPr>
        <p:txBody>
          <a:bodyPr anchor="t" rtlCol="false" tIns="0" lIns="0" bIns="0" rIns="0">
            <a:spAutoFit/>
          </a:bodyPr>
          <a:lstStyle/>
          <a:p>
            <a:pPr algn="ctr">
              <a:lnSpc>
                <a:spcPts val="15342"/>
              </a:lnSpc>
              <a:spcBef>
                <a:spcPct val="0"/>
              </a:spcBef>
            </a:pPr>
            <a:r>
              <a:rPr lang="en-US" sz="10958">
                <a:solidFill>
                  <a:srgbClr val="FFFFFF"/>
                </a:solidFill>
                <a:latin typeface="Mistrully"/>
                <a:ea typeface="Mistrully"/>
                <a:cs typeface="Mistrully"/>
                <a:sym typeface="Mistrully"/>
              </a:rPr>
              <a:t>Psalm 89</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689280" y="4270443"/>
            <a:ext cx="10658234" cy="1650864"/>
          </a:xfrm>
          <a:prstGeom prst="rect">
            <a:avLst/>
          </a:prstGeom>
        </p:spPr>
        <p:txBody>
          <a:bodyPr anchor="t" rtlCol="false" tIns="0" lIns="0" bIns="0" rIns="0">
            <a:spAutoFit/>
          </a:bodyPr>
          <a:lstStyle/>
          <a:p>
            <a:pPr algn="ctr">
              <a:lnSpc>
                <a:spcPts val="6657"/>
              </a:lnSpc>
              <a:spcBef>
                <a:spcPct val="0"/>
              </a:spcBef>
            </a:pPr>
            <a:r>
              <a:rPr lang="en-US" sz="4755">
                <a:solidFill>
                  <a:srgbClr val="FFFFFF"/>
                </a:solidFill>
                <a:latin typeface="Optima"/>
                <a:ea typeface="Optima"/>
                <a:cs typeface="Optima"/>
                <a:sym typeface="Optima"/>
              </a:rPr>
              <a:t>KEEP LOOKING TO THE WORKS  AND THE LOVE OF OUR CREATOR GOD!</a:t>
            </a:r>
          </a:p>
        </p:txBody>
      </p:sp>
      <p:sp>
        <p:nvSpPr>
          <p:cNvPr name="Freeform 6" id="6"/>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7" id="7"/>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8" id="8"/>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takes the charge and Ownership?</a:t>
            </a:r>
          </a:p>
        </p:txBody>
      </p:sp>
      <p:sp>
        <p:nvSpPr>
          <p:cNvPr name="TextBox 9" id="9"/>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12</a:t>
            </a:r>
          </a:p>
        </p:txBody>
      </p:sp>
      <p:sp>
        <p:nvSpPr>
          <p:cNvPr name="TextBox 10" id="10"/>
          <p:cNvSpPr txBox="true"/>
          <p:nvPr/>
        </p:nvSpPr>
        <p:spPr>
          <a:xfrm rot="0">
            <a:off x="765475" y="493281"/>
            <a:ext cx="208445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89</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210490"/>
            <a:ext cx="11552788" cy="5714853"/>
          </a:xfrm>
          <a:prstGeom prst="rect">
            <a:avLst/>
          </a:prstGeom>
        </p:spPr>
        <p:txBody>
          <a:bodyPr anchor="t" rtlCol="false" tIns="0" lIns="0" bIns="0" rIns="0">
            <a:spAutoFit/>
          </a:bodyPr>
          <a:lstStyle/>
          <a:p>
            <a:pPr algn="ctr">
              <a:lnSpc>
                <a:spcPts val="4208"/>
              </a:lnSpc>
              <a:spcBef>
                <a:spcPct val="0"/>
              </a:spcBef>
            </a:pPr>
            <a:r>
              <a:rPr lang="en-US" sz="3005">
                <a:solidFill>
                  <a:srgbClr val="FFFFFF"/>
                </a:solidFill>
                <a:latin typeface="Optima"/>
                <a:ea typeface="Optima"/>
                <a:cs typeface="Optima"/>
                <a:sym typeface="Optima"/>
              </a:rPr>
              <a:t>Psalm 75:</a:t>
            </a:r>
            <a:r>
              <a:rPr lang="en-US" sz="3005">
                <a:solidFill>
                  <a:srgbClr val="FFFFFF"/>
                </a:solidFill>
                <a:latin typeface="Optima"/>
                <a:ea typeface="Optima"/>
                <a:cs typeface="Optima"/>
                <a:sym typeface="Optima"/>
              </a:rPr>
              <a:t>11, 12, 46, 47, and 48</a:t>
            </a:r>
          </a:p>
          <a:p>
            <a:pPr algn="l">
              <a:lnSpc>
                <a:spcPts val="4208"/>
              </a:lnSpc>
              <a:spcBef>
                <a:spcPct val="0"/>
              </a:spcBef>
            </a:pPr>
            <a:r>
              <a:rPr lang="en-US" sz="3005">
                <a:solidFill>
                  <a:srgbClr val="FFFFFF"/>
                </a:solidFill>
                <a:latin typeface="Optima"/>
                <a:ea typeface="Optima"/>
                <a:cs typeface="Optima"/>
                <a:sym typeface="Optima"/>
              </a:rPr>
              <a:t>11 Th</a:t>
            </a:r>
            <a:r>
              <a:rPr lang="en-US" sz="3005">
                <a:solidFill>
                  <a:srgbClr val="FFFFFF"/>
                </a:solidFill>
                <a:latin typeface="Optima"/>
                <a:ea typeface="Optima"/>
                <a:cs typeface="Optima"/>
                <a:sym typeface="Optima"/>
              </a:rPr>
              <a:t>e heavens are thine, the earth also is thine: as for the world and the fulness thereof, thou hast founded them.</a:t>
            </a:r>
          </a:p>
          <a:p>
            <a:pPr algn="l">
              <a:lnSpc>
                <a:spcPts val="3648"/>
              </a:lnSpc>
              <a:spcBef>
                <a:spcPct val="0"/>
              </a:spcBef>
            </a:pPr>
            <a:r>
              <a:rPr lang="en-US" sz="2605">
                <a:solidFill>
                  <a:srgbClr val="FFFFFF"/>
                </a:solidFill>
                <a:latin typeface="Optima"/>
                <a:ea typeface="Optima"/>
                <a:cs typeface="Optima"/>
                <a:sym typeface="Optima"/>
              </a:rPr>
              <a:t>1</a:t>
            </a:r>
            <a:r>
              <a:rPr lang="en-US" sz="2605">
                <a:solidFill>
                  <a:srgbClr val="FFFFFF"/>
                </a:solidFill>
                <a:latin typeface="Optima"/>
                <a:ea typeface="Optima"/>
                <a:cs typeface="Optima"/>
                <a:sym typeface="Optima"/>
              </a:rPr>
              <a:t>2 The north and the south thou hast created them: Tabor and Hermon shall rejoice in thy name.</a:t>
            </a:r>
          </a:p>
          <a:p>
            <a:pPr algn="l">
              <a:lnSpc>
                <a:spcPts val="4208"/>
              </a:lnSpc>
              <a:spcBef>
                <a:spcPct val="0"/>
              </a:spcBef>
            </a:pPr>
            <a:r>
              <a:rPr lang="en-US" sz="3005">
                <a:solidFill>
                  <a:srgbClr val="FFFFFF"/>
                </a:solidFill>
                <a:latin typeface="Optima"/>
                <a:ea typeface="Optima"/>
                <a:cs typeface="Optima"/>
                <a:sym typeface="Optima"/>
              </a:rPr>
              <a:t>46</a:t>
            </a:r>
            <a:r>
              <a:rPr lang="en-US" sz="3005">
                <a:solidFill>
                  <a:srgbClr val="FFFFFF"/>
                </a:solidFill>
                <a:latin typeface="Optima"/>
                <a:ea typeface="Optima"/>
                <a:cs typeface="Optima"/>
                <a:sym typeface="Optima"/>
              </a:rPr>
              <a:t> How long, Lord? wilt thou hide thyself for ever? shall thy wrath burn like fire?</a:t>
            </a:r>
          </a:p>
          <a:p>
            <a:pPr algn="l">
              <a:lnSpc>
                <a:spcPts val="4208"/>
              </a:lnSpc>
              <a:spcBef>
                <a:spcPct val="0"/>
              </a:spcBef>
            </a:pPr>
            <a:r>
              <a:rPr lang="en-US" sz="3005">
                <a:solidFill>
                  <a:srgbClr val="FFFFFF"/>
                </a:solidFill>
                <a:latin typeface="Optima"/>
                <a:ea typeface="Optima"/>
                <a:cs typeface="Optima"/>
                <a:sym typeface="Optima"/>
              </a:rPr>
              <a:t>47 Remember how short my time is: wherefore hast thou made all men in vain?</a:t>
            </a:r>
          </a:p>
          <a:p>
            <a:pPr algn="l">
              <a:lnSpc>
                <a:spcPts val="4208"/>
              </a:lnSpc>
              <a:spcBef>
                <a:spcPct val="0"/>
              </a:spcBef>
            </a:pPr>
            <a:r>
              <a:rPr lang="en-US" sz="3005">
                <a:solidFill>
                  <a:srgbClr val="FFFFFF"/>
                </a:solidFill>
                <a:latin typeface="Optima"/>
                <a:ea typeface="Optima"/>
                <a:cs typeface="Optima"/>
                <a:sym typeface="Optima"/>
              </a:rPr>
              <a:t>48 What man is he that liveth, and shall not see death? shall he deliver his soul from the hand of the grave? Selah.</a:t>
            </a:r>
          </a:p>
        </p:txBody>
      </p:sp>
      <p:sp>
        <p:nvSpPr>
          <p:cNvPr name="TextBox 6" id="6"/>
          <p:cNvSpPr txBox="true"/>
          <p:nvPr/>
        </p:nvSpPr>
        <p:spPr>
          <a:xfrm rot="0">
            <a:off x="3729516" y="1711309"/>
            <a:ext cx="7791592" cy="1242487"/>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takes the charge and Ownership?</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12</a:t>
            </a:r>
          </a:p>
        </p:txBody>
      </p:sp>
      <p:sp>
        <p:nvSpPr>
          <p:cNvPr name="TextBox 11" id="11"/>
          <p:cNvSpPr txBox="true"/>
          <p:nvPr/>
        </p:nvSpPr>
        <p:spPr>
          <a:xfrm rot="0">
            <a:off x="765475" y="493281"/>
            <a:ext cx="208445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89</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2308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Psalm 89 expos</a:t>
            </a:r>
            <a:r>
              <a:rPr lang="en-US" sz="3674">
                <a:solidFill>
                  <a:srgbClr val="FFFFFF"/>
                </a:solidFill>
                <a:latin typeface="Optima"/>
                <a:ea typeface="Optima"/>
                <a:cs typeface="Optima"/>
                <a:sym typeface="Optima"/>
              </a:rPr>
              <a:t>es the fragility of human beings. How finite, how short, how vulnerable is the life that human beings have. What do we have in this short span of life we have? Is it our feats, our name, our achievements, or our pride?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takes the charge and Ownership?</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12</a:t>
            </a:r>
          </a:p>
        </p:txBody>
      </p:sp>
      <p:sp>
        <p:nvSpPr>
          <p:cNvPr name="TextBox 11" id="11"/>
          <p:cNvSpPr txBox="true"/>
          <p:nvPr/>
        </p:nvSpPr>
        <p:spPr>
          <a:xfrm rot="0">
            <a:off x="765475" y="493281"/>
            <a:ext cx="208445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89</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611756"/>
          </a:xfrm>
          <a:prstGeom prst="rect">
            <a:avLst/>
          </a:prstGeom>
        </p:spPr>
        <p:txBody>
          <a:bodyPr anchor="t" rtlCol="false" tIns="0" lIns="0" bIns="0" rIns="0">
            <a:spAutoFit/>
          </a:bodyPr>
          <a:lstStyle/>
          <a:p>
            <a:pPr algn="l">
              <a:lnSpc>
                <a:spcPts val="5144"/>
              </a:lnSpc>
              <a:spcBef>
                <a:spcPct val="0"/>
              </a:spcBef>
            </a:pPr>
            <a:r>
              <a:rPr lang="en-US" b="true" sz="3674">
                <a:solidFill>
                  <a:srgbClr val="FFFFFF"/>
                </a:solidFill>
                <a:latin typeface="Optima Bold"/>
                <a:ea typeface="Optima Bold"/>
                <a:cs typeface="Optima Bold"/>
                <a:sym typeface="Optima Bold"/>
              </a:rPr>
              <a:t>The psalm</a:t>
            </a:r>
            <a:r>
              <a:rPr lang="en-US" b="true" sz="3674">
                <a:solidFill>
                  <a:srgbClr val="FFFFFF"/>
                </a:solidFill>
                <a:latin typeface="Optima Bold"/>
                <a:ea typeface="Optima Bold"/>
                <a:cs typeface="Optima Bold"/>
                <a:sym typeface="Optima Bold"/>
              </a:rPr>
              <a:t> then contrasts the futility of human life with God's faithfulness, consistency, and relentless pursuit to save the futile man.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takes the charge and Ownership?</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12</a:t>
            </a:r>
          </a:p>
        </p:txBody>
      </p:sp>
      <p:sp>
        <p:nvSpPr>
          <p:cNvPr name="TextBox 11" id="11"/>
          <p:cNvSpPr txBox="true"/>
          <p:nvPr/>
        </p:nvSpPr>
        <p:spPr>
          <a:xfrm rot="0">
            <a:off x="765475" y="493281"/>
            <a:ext cx="208445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89</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2308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The psalmist proclaims how God’s f</a:t>
            </a:r>
            <a:r>
              <a:rPr lang="en-US" sz="3674">
                <a:solidFill>
                  <a:srgbClr val="FFFFFF"/>
                </a:solidFill>
                <a:latin typeface="Optima"/>
                <a:ea typeface="Optima"/>
                <a:cs typeface="Optima"/>
                <a:sym typeface="Optima"/>
              </a:rPr>
              <a:t>aithfulness truly is the source of praise and singing. It is the Lord’s great love that the psalmist sings, “I will sing of the mercies of the Lord for ever: with my mouth will I make known thy faithfulness to all generations.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takes the charge and Ownership?</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12</a:t>
            </a:r>
          </a:p>
        </p:txBody>
      </p:sp>
      <p:sp>
        <p:nvSpPr>
          <p:cNvPr name="TextBox 11" id="11"/>
          <p:cNvSpPr txBox="true"/>
          <p:nvPr/>
        </p:nvSpPr>
        <p:spPr>
          <a:xfrm rot="0">
            <a:off x="765475" y="493281"/>
            <a:ext cx="208445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89</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51739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For I have said, Mercy shall be built up for ever: thy faithfulness shalt thou establish in the very heavens.” (vv.1 and 2).</a:t>
            </a:r>
            <a:r>
              <a:rPr lang="en-US" sz="3674">
                <a:solidFill>
                  <a:srgbClr val="FFFFFF"/>
                </a:solidFill>
                <a:latin typeface="Optima"/>
                <a:ea typeface="Optima"/>
                <a:cs typeface="Optima"/>
                <a:sym typeface="Optima"/>
              </a:rPr>
              <a:t> </a:t>
            </a:r>
          </a:p>
          <a:p>
            <a:pPr algn="l">
              <a:lnSpc>
                <a:spcPts val="5144"/>
              </a:lnSpc>
              <a:spcBef>
                <a:spcPct val="0"/>
              </a:spcBef>
            </a:pPr>
          </a:p>
          <a:p>
            <a:pPr algn="l">
              <a:lnSpc>
                <a:spcPts val="5144"/>
              </a:lnSpc>
              <a:spcBef>
                <a:spcPct val="0"/>
              </a:spcBef>
            </a:pPr>
            <a:r>
              <a:rPr lang="en-US" sz="3674">
                <a:solidFill>
                  <a:srgbClr val="FFFFFF"/>
                </a:solidFill>
                <a:latin typeface="Optima"/>
                <a:ea typeface="Optima"/>
                <a:cs typeface="Optima"/>
                <a:sym typeface="Optima"/>
              </a:rPr>
              <a:t>This love and faithfulness are not simply virtues but are what God uses to restore His charge and ownership over mankind and the entire creation.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takes the charge and Ownership?</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12</a:t>
            </a:r>
          </a:p>
        </p:txBody>
      </p:sp>
      <p:sp>
        <p:nvSpPr>
          <p:cNvPr name="TextBox 11" id="11"/>
          <p:cNvSpPr txBox="true"/>
          <p:nvPr/>
        </p:nvSpPr>
        <p:spPr>
          <a:xfrm rot="0">
            <a:off x="765475" y="493281"/>
            <a:ext cx="208445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89</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5831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a:t>
            </a:r>
            <a:r>
              <a:rPr lang="en-US" sz="3674">
                <a:solidFill>
                  <a:srgbClr val="FFFFFF"/>
                </a:solidFill>
                <a:latin typeface="Optima"/>
                <a:ea typeface="Optima"/>
                <a:cs typeface="Optima"/>
                <a:sym typeface="Optima"/>
              </a:rPr>
              <a:t>e psalm displays God’s ways of taking back and establishing what is truly His, not by force but by love. “Justice and judgment are the habitation of thy throne: mercy and truth shall go before thy face” (v. 14).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takes the charge and Ownership?</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12</a:t>
            </a:r>
          </a:p>
        </p:txBody>
      </p:sp>
      <p:sp>
        <p:nvSpPr>
          <p:cNvPr name="TextBox 11" id="11"/>
          <p:cNvSpPr txBox="true"/>
          <p:nvPr/>
        </p:nvSpPr>
        <p:spPr>
          <a:xfrm rot="0">
            <a:off x="765475" y="493281"/>
            <a:ext cx="208445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89</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2308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The Lord is the shield, the strength, and the stronghold of His people. “O Lord God of hosts, who is a strong Lord like unto thee? or to</a:t>
            </a:r>
            <a:r>
              <a:rPr lang="en-US" sz="3674">
                <a:solidFill>
                  <a:srgbClr val="FFFFFF"/>
                </a:solidFill>
                <a:latin typeface="Optima"/>
                <a:ea typeface="Optima"/>
                <a:cs typeface="Optima"/>
                <a:sym typeface="Optima"/>
              </a:rPr>
              <a:t> thy faithfulness round about thee? (v. 8).”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takes the charge and Ownership?</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12</a:t>
            </a:r>
          </a:p>
        </p:txBody>
      </p:sp>
      <p:sp>
        <p:nvSpPr>
          <p:cNvPr name="TextBox 11" id="11"/>
          <p:cNvSpPr txBox="true"/>
          <p:nvPr/>
        </p:nvSpPr>
        <p:spPr>
          <a:xfrm rot="0">
            <a:off x="765475" y="493281"/>
            <a:ext cx="208445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89</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2594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Indeed, for those who accept the Lord, accept His rule and ownership of their life, surely are blessed! </a:t>
            </a:r>
            <a:r>
              <a:rPr lang="en-US" b="true" sz="3674">
                <a:solidFill>
                  <a:srgbClr val="FFFFFF"/>
                </a:solidFill>
                <a:latin typeface="Optima Bold"/>
                <a:ea typeface="Optima Bold"/>
                <a:cs typeface="Optima Bold"/>
                <a:sym typeface="Optima Bold"/>
              </a:rPr>
              <a:t>What makes them blessed is the LORD Himself, not</a:t>
            </a:r>
            <a:r>
              <a:rPr lang="en-US" b="true" sz="3674">
                <a:solidFill>
                  <a:srgbClr val="FFFFFF"/>
                </a:solidFill>
                <a:latin typeface="Optima Bold"/>
                <a:ea typeface="Optima Bold"/>
                <a:cs typeface="Optima Bold"/>
                <a:sym typeface="Optima Bold"/>
              </a:rPr>
              <a:t> what He has given them.</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937046"/>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Who takes the charge and Ownership?</a:t>
            </a:r>
          </a:p>
        </p:txBody>
      </p:sp>
      <p:sp>
        <p:nvSpPr>
          <p:cNvPr name="TextBox 10" id="10"/>
          <p:cNvSpPr txBox="true"/>
          <p:nvPr/>
        </p:nvSpPr>
        <p:spPr>
          <a:xfrm rot="0">
            <a:off x="1118253" y="135474"/>
            <a:ext cx="1269322"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12</a:t>
            </a:r>
          </a:p>
        </p:txBody>
      </p:sp>
      <p:sp>
        <p:nvSpPr>
          <p:cNvPr name="TextBox 11" id="11"/>
          <p:cNvSpPr txBox="true"/>
          <p:nvPr/>
        </p:nvSpPr>
        <p:spPr>
          <a:xfrm rot="0">
            <a:off x="765475" y="493281"/>
            <a:ext cx="208445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89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DAHPUwabv0k</dc:identifier>
  <dcterms:modified xsi:type="dcterms:W3CDTF">2011-08-01T06:04:30Z</dcterms:modified>
  <cp:revision>1</cp:revision>
  <dc:title>Day 12 Psalm 89 Who takes the charge and Ownership?</dc:title>
</cp:coreProperties>
</file>