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Optima" charset="1" panose="00000000000000000000"/>
      <p:regular r:id="rId17"/>
    </p:embeddedFont>
    <p:embeddedFont>
      <p:font typeface="CG Omega" charset="1" panose="020B0502050508020304"/>
      <p:regular r:id="rId18"/>
    </p:embeddedFont>
    <p:embeddedFont>
      <p:font typeface="Mistrully" charset="1" panose="00000000000000000000"/>
      <p:regular r:id="rId19"/>
    </p:embeddedFont>
    <p:embeddedFont>
      <p:font typeface="Optima Bold"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083392"/>
            <a:ext cx="5004787" cy="310031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When the Creator Defined Who is Man</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3 </a:t>
            </a:r>
          </a:p>
        </p:txBody>
      </p:sp>
      <p:sp>
        <p:nvSpPr>
          <p:cNvPr name="TextBox 10" id="10"/>
          <p:cNvSpPr txBox="true"/>
          <p:nvPr/>
        </p:nvSpPr>
        <p:spPr>
          <a:xfrm rot="0">
            <a:off x="11508378" y="1876398"/>
            <a:ext cx="4666560"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8</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327588" y="3415709"/>
            <a:ext cx="12931712" cy="3143887"/>
          </a:xfrm>
          <a:prstGeom prst="rect">
            <a:avLst/>
          </a:prstGeom>
        </p:spPr>
        <p:txBody>
          <a:bodyPr anchor="t" rtlCol="false" tIns="0" lIns="0" bIns="0" rIns="0">
            <a:spAutoFit/>
          </a:bodyPr>
          <a:lstStyle/>
          <a:p>
            <a:pPr algn="ctr">
              <a:lnSpc>
                <a:spcPts val="6264"/>
              </a:lnSpc>
              <a:spcBef>
                <a:spcPct val="0"/>
              </a:spcBef>
            </a:pPr>
            <a:r>
              <a:rPr lang="en-US" sz="4474">
                <a:solidFill>
                  <a:srgbClr val="FFFFFF"/>
                </a:solidFill>
                <a:latin typeface="Optima"/>
                <a:ea typeface="Optima"/>
                <a:cs typeface="Optima"/>
                <a:sym typeface="Optima"/>
              </a:rPr>
              <a:t>Indeed, who am I to be loved, pursued, and saved by a God like you, Lord? Who am I to be considered worthy? Who am I to be considered Your precious creation, Your precious child?</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9" id="9"/>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0" id="10"/>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6777843"/>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8: 3, 4, 5, and 6</a:t>
            </a:r>
          </a:p>
          <a:p>
            <a:pPr algn="just">
              <a:lnSpc>
                <a:spcPts val="4768"/>
              </a:lnSpc>
              <a:spcBef>
                <a:spcPct val="0"/>
              </a:spcBef>
            </a:pPr>
            <a:r>
              <a:rPr lang="en-US" sz="3405">
                <a:solidFill>
                  <a:srgbClr val="FFFFFF"/>
                </a:solidFill>
                <a:latin typeface="Optima"/>
                <a:ea typeface="Optima"/>
                <a:cs typeface="Optima"/>
                <a:sym typeface="Optima"/>
              </a:rPr>
              <a:t>3 When I consider thy heavens, the work of thy fingers, the moon and the stars, which thou hast ordained;</a:t>
            </a:r>
          </a:p>
          <a:p>
            <a:pPr algn="just">
              <a:lnSpc>
                <a:spcPts val="4768"/>
              </a:lnSpc>
              <a:spcBef>
                <a:spcPct val="0"/>
              </a:spcBef>
            </a:pPr>
            <a:r>
              <a:rPr lang="en-US" sz="3405">
                <a:solidFill>
                  <a:srgbClr val="FFFFFF"/>
                </a:solidFill>
                <a:latin typeface="Optima"/>
                <a:ea typeface="Optima"/>
                <a:cs typeface="Optima"/>
                <a:sym typeface="Optima"/>
              </a:rPr>
              <a:t>4 What is man, that thou art mindful of him? and the son of man, that thou visitest him?</a:t>
            </a:r>
          </a:p>
          <a:p>
            <a:pPr algn="just">
              <a:lnSpc>
                <a:spcPts val="4768"/>
              </a:lnSpc>
              <a:spcBef>
                <a:spcPct val="0"/>
              </a:spcBef>
            </a:pPr>
            <a:r>
              <a:rPr lang="en-US" sz="3405">
                <a:solidFill>
                  <a:srgbClr val="FFFFFF"/>
                </a:solidFill>
                <a:latin typeface="Optima"/>
                <a:ea typeface="Optima"/>
                <a:cs typeface="Optima"/>
                <a:sym typeface="Optima"/>
              </a:rPr>
              <a:t>5 For thou hast made him a little lower than the angels, and hast crowned him with glory and honour.</a:t>
            </a:r>
          </a:p>
          <a:p>
            <a:pPr algn="just">
              <a:lnSpc>
                <a:spcPts val="4768"/>
              </a:lnSpc>
              <a:spcBef>
                <a:spcPct val="0"/>
              </a:spcBef>
            </a:pPr>
            <a:r>
              <a:rPr lang="en-US" sz="3405">
                <a:solidFill>
                  <a:srgbClr val="FFFFFF"/>
                </a:solidFill>
                <a:latin typeface="Optima"/>
                <a:ea typeface="Optima"/>
                <a:cs typeface="Optima"/>
                <a:sym typeface="Optima"/>
              </a:rPr>
              <a:t>verse </a:t>
            </a:r>
          </a:p>
          <a:p>
            <a:pPr algn="just">
              <a:lnSpc>
                <a:spcPts val="4768"/>
              </a:lnSpc>
              <a:spcBef>
                <a:spcPct val="0"/>
              </a:spcBef>
            </a:pPr>
            <a:r>
              <a:rPr lang="en-US" sz="3405">
                <a:solidFill>
                  <a:srgbClr val="FFFFFF"/>
                </a:solidFill>
                <a:latin typeface="Optima"/>
                <a:ea typeface="Optima"/>
                <a:cs typeface="Optima"/>
                <a:sym typeface="Optima"/>
              </a:rPr>
              <a:t>6 Thou madest him to have dominion over the works of thy hands; thou hast put all things under his feet:</a:t>
            </a:r>
          </a:p>
          <a:p>
            <a:pPr algn="just">
              <a:lnSpc>
                <a:spcPts val="476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8 presents</a:t>
            </a:r>
            <a:r>
              <a:rPr lang="en-US" sz="3674">
                <a:solidFill>
                  <a:srgbClr val="FFFFFF"/>
                </a:solidFill>
                <a:latin typeface="Optima"/>
                <a:ea typeface="Optima"/>
                <a:cs typeface="Optima"/>
                <a:sym typeface="Optima"/>
              </a:rPr>
              <a:t> how thoughtfully and carefully God has made us. Our existence is not made out of any wishful thinking; God was thoughtful of our being, and crowned [us] with glory and honor” (v. 5). God has given us dominion over things that God has created.</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Upon</a:t>
            </a:r>
            <a:r>
              <a:rPr lang="en-US" sz="3674">
                <a:solidFill>
                  <a:srgbClr val="FFFFFF"/>
                </a:solidFill>
                <a:latin typeface="Optima"/>
                <a:ea typeface="Optima"/>
                <a:cs typeface="Optima"/>
                <a:sym typeface="Optima"/>
              </a:rPr>
              <a:t> the entrance of sin, this picture of human dignity has been filled with a rabid expression of violence, selfishness, pride, and arrogance. Psalm 8 preserves our original dignity, our true dignity in the eyes of our Creator.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In</a:t>
            </a:r>
            <a:r>
              <a:rPr lang="en-US" sz="3674">
                <a:solidFill>
                  <a:srgbClr val="FFFFFF"/>
                </a:solidFill>
                <a:latin typeface="Optima"/>
                <a:ea typeface="Optima"/>
                <a:cs typeface="Optima"/>
                <a:sym typeface="Optima"/>
              </a:rPr>
              <a:t>deed, who are we, sinful, lost, broken, and hopeless, that the Creator is working so hard to restore? Despite how deeply human dignity had been ruined in this fallen world, God’s love remained constant.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9354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H</a:t>
            </a:r>
            <a:r>
              <a:rPr lang="en-US" sz="3674">
                <a:solidFill>
                  <a:srgbClr val="FFFFFF"/>
                </a:solidFill>
                <a:latin typeface="Optima"/>
                <a:ea typeface="Optima"/>
                <a:cs typeface="Optima"/>
                <a:sym typeface="Optima"/>
              </a:rPr>
              <a:t>e continually pursues, waits at the gate, and positions Himself in places where we see a clear trace of His deep interest in our welfare.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212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Who is man? </a:t>
            </a:r>
            <a:r>
              <a:rPr lang="en-US" b="true" sz="3674">
                <a:solidFill>
                  <a:srgbClr val="FFFFFF"/>
                </a:solidFill>
                <a:latin typeface="Optima Bold"/>
                <a:ea typeface="Optima Bold"/>
                <a:cs typeface="Optima Bold"/>
                <a:sym typeface="Optima Bold"/>
              </a:rPr>
              <a:t>The question that comes to mind is that WHO IS A GOD LIKE YOU? </a:t>
            </a:r>
            <a:r>
              <a:rPr lang="en-US" b="true" sz="3674">
                <a:solidFill>
                  <a:srgbClr val="F6EC6E"/>
                </a:solidFill>
                <a:latin typeface="Optima Bold"/>
                <a:ea typeface="Optima Bold"/>
                <a:cs typeface="Optima Bold"/>
                <a:sym typeface="Optima Bold"/>
              </a:rPr>
              <a:t>Who is a Go</a:t>
            </a:r>
            <a:r>
              <a:rPr lang="en-US" b="true" sz="3674">
                <a:solidFill>
                  <a:srgbClr val="F6EC6E"/>
                </a:solidFill>
                <a:latin typeface="Optima Bold"/>
                <a:ea typeface="Optima Bold"/>
                <a:cs typeface="Optima Bold"/>
                <a:sym typeface="Optima Bold"/>
              </a:rPr>
              <a:t>d like you who could love a broken heart like it is still worthy of every effort and time?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23247"/>
            <a:ext cx="11423965" cy="3022920"/>
          </a:xfrm>
          <a:prstGeom prst="rect">
            <a:avLst/>
          </a:prstGeom>
        </p:spPr>
        <p:txBody>
          <a:bodyPr anchor="t" rtlCol="false" tIns="0" lIns="0" bIns="0" rIns="0">
            <a:spAutoFit/>
          </a:bodyPr>
          <a:lstStyle/>
          <a:p>
            <a:pPr algn="ctr">
              <a:lnSpc>
                <a:spcPts val="7944"/>
              </a:lnSpc>
              <a:spcBef>
                <a:spcPct val="0"/>
              </a:spcBef>
            </a:pPr>
            <a:r>
              <a:rPr lang="en-US" b="true" sz="5674">
                <a:solidFill>
                  <a:srgbClr val="FFFFFF"/>
                </a:solidFill>
                <a:latin typeface="Optima Bold"/>
                <a:ea typeface="Optima Bold"/>
                <a:cs typeface="Optima Bold"/>
                <a:sym typeface="Optima Bold"/>
              </a:rPr>
              <a:t>Who is a Go</a:t>
            </a:r>
            <a:r>
              <a:rPr lang="en-US" b="true" sz="5674">
                <a:solidFill>
                  <a:srgbClr val="FFFFFF"/>
                </a:solidFill>
                <a:latin typeface="Optima Bold"/>
                <a:ea typeface="Optima Bold"/>
                <a:cs typeface="Optima Bold"/>
                <a:sym typeface="Optima Bold"/>
              </a:rPr>
              <a:t>d like you who could see me beyond my brokenness, nothingness, and lostness?</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32772"/>
            <a:ext cx="11423965" cy="4778377"/>
          </a:xfrm>
          <a:prstGeom prst="rect">
            <a:avLst/>
          </a:prstGeom>
        </p:spPr>
        <p:txBody>
          <a:bodyPr anchor="t" rtlCol="false" tIns="0" lIns="0" bIns="0" rIns="0">
            <a:spAutoFit/>
          </a:bodyPr>
          <a:lstStyle/>
          <a:p>
            <a:pPr algn="ctr">
              <a:lnSpc>
                <a:spcPts val="7524"/>
              </a:lnSpc>
              <a:spcBef>
                <a:spcPct val="0"/>
              </a:spcBef>
            </a:pPr>
            <a:r>
              <a:rPr lang="en-US" b="true" sz="5374">
                <a:solidFill>
                  <a:srgbClr val="FFFFFF"/>
                </a:solidFill>
                <a:latin typeface="Optima Bold"/>
                <a:ea typeface="Optima Bold"/>
                <a:cs typeface="Optima Bold"/>
                <a:sym typeface="Optima Bold"/>
              </a:rPr>
              <a:t>Who is a God </a:t>
            </a:r>
            <a:r>
              <a:rPr lang="en-US" b="true" sz="5374">
                <a:solidFill>
                  <a:srgbClr val="FFFFFF"/>
                </a:solidFill>
                <a:latin typeface="Optima Bold"/>
                <a:ea typeface="Optima Bold"/>
                <a:cs typeface="Optima Bold"/>
                <a:sym typeface="Optima Bold"/>
              </a:rPr>
              <a:t>like you who would still want to love even deeper despite being rejected, betrayed, and disrespected? </a:t>
            </a:r>
          </a:p>
          <a:p>
            <a:pPr algn="ctr">
              <a:lnSpc>
                <a:spcPts val="752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When the Creator Defined Who is Man</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3 </a:t>
            </a:r>
          </a:p>
        </p:txBody>
      </p:sp>
      <p:sp>
        <p:nvSpPr>
          <p:cNvPr name="TextBox 11" id="11"/>
          <p:cNvSpPr txBox="true"/>
          <p:nvPr/>
        </p:nvSpPr>
        <p:spPr>
          <a:xfrm rot="0">
            <a:off x="880756" y="493281"/>
            <a:ext cx="185389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DAHPUpf6Yy0</dc:identifier>
  <dcterms:modified xsi:type="dcterms:W3CDTF">2011-08-01T06:04:30Z</dcterms:modified>
  <cp:revision>1</cp:revision>
  <dc:title>Day 3 Psalm 8 When the Creator Defined Who is Man</dc:title>
</cp:coreProperties>
</file>