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CG Omega" charset="1" panose="020B0502050508020304"/>
      <p:regular r:id="rId28"/>
    </p:embeddedFont>
    <p:embeddedFont>
      <p:font typeface="Mistrully" charset="1" panose="00000000000000000000"/>
      <p:regular r:id="rId29"/>
    </p:embeddedFont>
    <p:embeddedFont>
      <p:font typeface="Optima" charset="1" panose="00000000000000000000"/>
      <p:regular r:id="rId30"/>
    </p:embeddedFont>
    <p:embeddedFont>
      <p:font typeface="Optima Bold" charset="1" panose="000000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10586457" y="5029429"/>
            <a:ext cx="5751238" cy="4406426"/>
          </a:xfrm>
          <a:custGeom>
            <a:avLst/>
            <a:gdLst/>
            <a:ahLst/>
            <a:cxnLst/>
            <a:rect r="r" b="b" t="t" l="l"/>
            <a:pathLst>
              <a:path h="4406426" w="5751238">
                <a:moveTo>
                  <a:pt x="0" y="0"/>
                </a:moveTo>
                <a:lnTo>
                  <a:pt x="5751238" y="0"/>
                </a:lnTo>
                <a:lnTo>
                  <a:pt x="5751238" y="4406426"/>
                </a:lnTo>
                <a:lnTo>
                  <a:pt x="0" y="4406426"/>
                </a:lnTo>
                <a:lnTo>
                  <a:pt x="0" y="0"/>
                </a:lnTo>
                <a:close/>
              </a:path>
            </a:pathLst>
          </a:custGeom>
          <a:blipFill>
            <a:blip r:embed="rId4"/>
            <a:stretch>
              <a:fillRect l="0" t="-30846" r="0" b="0"/>
            </a:stretch>
          </a:blipFill>
        </p:spPr>
      </p:sp>
      <p:sp>
        <p:nvSpPr>
          <p:cNvPr name="Freeform 5" id="5"/>
          <p:cNvSpPr/>
          <p:nvPr/>
        </p:nvSpPr>
        <p:spPr>
          <a:xfrm flipH="false" flipV="false" rot="0">
            <a:off x="12480294" y="3891397"/>
            <a:ext cx="2445030" cy="1448680"/>
          </a:xfrm>
          <a:custGeom>
            <a:avLst/>
            <a:gdLst/>
            <a:ahLst/>
            <a:cxnLst/>
            <a:rect r="r" b="b" t="t" l="l"/>
            <a:pathLst>
              <a:path h="1448680" w="2445030">
                <a:moveTo>
                  <a:pt x="0" y="0"/>
                </a:moveTo>
                <a:lnTo>
                  <a:pt x="2445030" y="0"/>
                </a:lnTo>
                <a:lnTo>
                  <a:pt x="2445030" y="1448680"/>
                </a:lnTo>
                <a:lnTo>
                  <a:pt x="0" y="1448680"/>
                </a:lnTo>
                <a:lnTo>
                  <a:pt x="0" y="0"/>
                </a:lnTo>
                <a:close/>
              </a:path>
            </a:pathLst>
          </a:custGeom>
          <a:blipFill>
            <a:blip r:embed="rId5"/>
            <a:stretch>
              <a:fillRect l="0" t="0" r="0" b="0"/>
            </a:stretch>
          </a:blipFill>
        </p:spPr>
      </p:sp>
      <p:sp>
        <p:nvSpPr>
          <p:cNvPr name="Freeform 6" id="6"/>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11412543" y="5774502"/>
            <a:ext cx="4580531" cy="2199248"/>
          </a:xfrm>
          <a:prstGeom prst="rect">
            <a:avLst/>
          </a:prstGeom>
        </p:spPr>
        <p:txBody>
          <a:bodyPr anchor="t" rtlCol="false" tIns="0" lIns="0" bIns="0" rIns="0">
            <a:spAutoFit/>
          </a:bodyPr>
          <a:lstStyle/>
          <a:p>
            <a:pPr algn="ctr">
              <a:lnSpc>
                <a:spcPts val="8454"/>
              </a:lnSpc>
            </a:pPr>
            <a:r>
              <a:rPr lang="en-US" sz="8288">
                <a:solidFill>
                  <a:srgbClr val="49634E"/>
                </a:solidFill>
                <a:latin typeface="CG Omega"/>
                <a:ea typeface="CG Omega"/>
                <a:cs typeface="CG Omega"/>
                <a:sym typeface="CG Omega"/>
              </a:rPr>
              <a:t>I have a Creator </a:t>
            </a:r>
          </a:p>
        </p:txBody>
      </p:sp>
      <p:sp>
        <p:nvSpPr>
          <p:cNvPr name="TextBox 8" id="8"/>
          <p:cNvSpPr txBox="true"/>
          <p:nvPr/>
        </p:nvSpPr>
        <p:spPr>
          <a:xfrm rot="0">
            <a:off x="12243554" y="1058671"/>
            <a:ext cx="2666070" cy="1256467"/>
          </a:xfrm>
          <a:prstGeom prst="rect">
            <a:avLst/>
          </a:prstGeom>
        </p:spPr>
        <p:txBody>
          <a:bodyPr anchor="t" rtlCol="false" tIns="0" lIns="0" bIns="0" rIns="0">
            <a:spAutoFit/>
          </a:bodyPr>
          <a:lstStyle/>
          <a:p>
            <a:pPr algn="ctr">
              <a:lnSpc>
                <a:spcPts val="10283"/>
              </a:lnSpc>
              <a:spcBef>
                <a:spcPct val="0"/>
              </a:spcBef>
            </a:pPr>
            <a:r>
              <a:rPr lang="en-US" sz="7345">
                <a:solidFill>
                  <a:srgbClr val="FFFFFF"/>
                </a:solidFill>
                <a:latin typeface="CG Omega"/>
                <a:ea typeface="CG Omega"/>
                <a:cs typeface="CG Omega"/>
                <a:sym typeface="CG Omega"/>
              </a:rPr>
              <a:t>Day 1 </a:t>
            </a:r>
          </a:p>
        </p:txBody>
      </p:sp>
      <p:sp>
        <p:nvSpPr>
          <p:cNvPr name="TextBox 9" id="9"/>
          <p:cNvSpPr txBox="true"/>
          <p:nvPr/>
        </p:nvSpPr>
        <p:spPr>
          <a:xfrm rot="0">
            <a:off x="11412543" y="1879246"/>
            <a:ext cx="4580531" cy="1711075"/>
          </a:xfrm>
          <a:prstGeom prst="rect">
            <a:avLst/>
          </a:prstGeom>
        </p:spPr>
        <p:txBody>
          <a:bodyPr anchor="t" rtlCol="false" tIns="0" lIns="0" bIns="0" rIns="0">
            <a:spAutoFit/>
          </a:bodyPr>
          <a:lstStyle/>
          <a:p>
            <a:pPr algn="ctr">
              <a:lnSpc>
                <a:spcPts val="14041"/>
              </a:lnSpc>
              <a:spcBef>
                <a:spcPct val="0"/>
              </a:spcBef>
            </a:pPr>
            <a:r>
              <a:rPr lang="en-US" sz="10029">
                <a:solidFill>
                  <a:srgbClr val="FFFFFF"/>
                </a:solidFill>
                <a:latin typeface="Mistrully"/>
                <a:ea typeface="Mistrully"/>
                <a:cs typeface="Mistrully"/>
                <a:sym typeface="Mistrully"/>
              </a:rPr>
              <a:t>Introduction</a:t>
            </a:r>
          </a:p>
        </p:txBody>
      </p:sp>
      <p:sp>
        <p:nvSpPr>
          <p:cNvPr name="TextBox 10" id="10"/>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Our parents, siblings, and we are formed in this broken world, which made us broken people, fragile, vulnerable, and selfish. </a:t>
            </a:r>
          </a:p>
        </p:txBody>
      </p:sp>
      <p:sp>
        <p:nvSpPr>
          <p:cNvPr name="TextBox 11" id="11"/>
          <p:cNvSpPr txBox="true"/>
          <p:nvPr/>
        </p:nvSpPr>
        <p:spPr>
          <a:xfrm rot="0">
            <a:off x="5699526" y="3680653"/>
            <a:ext cx="10838000"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HE</a:t>
            </a:r>
            <a:r>
              <a:rPr lang="en-US" b="true" sz="4755">
                <a:solidFill>
                  <a:srgbClr val="FFFFFF"/>
                </a:solidFill>
                <a:latin typeface="Optima Bold"/>
                <a:ea typeface="Optima Bold"/>
                <a:cs typeface="Optima Bold"/>
                <a:sym typeface="Optima Bold"/>
              </a:rPr>
              <a:t> SAW US EVEN BEFORE WE EXISTED.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#2</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Yet, these conditions do not forefeit how God has seen us despite our brokenness; He chose to stay close. He saw, He sees, and will continue to see us through!</a:t>
            </a:r>
          </a:p>
        </p:txBody>
      </p:sp>
      <p:sp>
        <p:nvSpPr>
          <p:cNvPr name="TextBox 11" id="11"/>
          <p:cNvSpPr txBox="true"/>
          <p:nvPr/>
        </p:nvSpPr>
        <p:spPr>
          <a:xfrm rot="0">
            <a:off x="5699526" y="3680653"/>
            <a:ext cx="10838000"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HE</a:t>
            </a:r>
            <a:r>
              <a:rPr lang="en-US" b="true" sz="4755">
                <a:solidFill>
                  <a:srgbClr val="FFFFFF"/>
                </a:solidFill>
                <a:latin typeface="Optima Bold"/>
                <a:ea typeface="Optima Bold"/>
                <a:cs typeface="Optima Bold"/>
                <a:sym typeface="Optima Bold"/>
              </a:rPr>
              <a:t> SAW US EVEN BEFORE WE EXISTED.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#2</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4535806"/>
          </a:xfrm>
          <a:prstGeom prst="rect">
            <a:avLst/>
          </a:prstGeom>
        </p:spPr>
        <p:txBody>
          <a:bodyPr anchor="t" rtlCol="false" tIns="0" lIns="0" bIns="0" rIns="0">
            <a:spAutoFit/>
          </a:bodyPr>
          <a:lstStyle/>
          <a:p>
            <a:pPr algn="ctr">
              <a:lnSpc>
                <a:spcPts val="5144"/>
              </a:lnSpc>
            </a:pPr>
            <a:r>
              <a:rPr lang="en-US" sz="3674" b="true">
                <a:solidFill>
                  <a:srgbClr val="FFFFFF"/>
                </a:solidFill>
                <a:latin typeface="Optima Bold"/>
                <a:ea typeface="Optima Bold"/>
                <a:cs typeface="Optima Bold"/>
                <a:sym typeface="Optima Bold"/>
              </a:rPr>
              <a:t>Psalm 139:13–14</a:t>
            </a:r>
          </a:p>
          <a:p>
            <a:pPr algn="ctr">
              <a:lnSpc>
                <a:spcPts val="5144"/>
              </a:lnSpc>
            </a:pPr>
            <a:r>
              <a:rPr lang="en-US" sz="3674">
                <a:solidFill>
                  <a:srgbClr val="FFFFFF"/>
                </a:solidFill>
                <a:latin typeface="Optima"/>
                <a:ea typeface="Optima"/>
                <a:cs typeface="Optima"/>
                <a:sym typeface="Optima"/>
              </a:rPr>
              <a:t>13 For You created my innermost parts; You wove me in my mother’s womb. 14 I will give thanks to You, because I am awesomely and wonderfully made; Wonderful are Your works, And my soul knows it very well.</a:t>
            </a:r>
          </a:p>
          <a:p>
            <a:pPr algn="ctr">
              <a:lnSpc>
                <a:spcPts val="5144"/>
              </a:lnSpc>
              <a:spcBef>
                <a:spcPct val="0"/>
              </a:spcBef>
            </a:pPr>
          </a:p>
        </p:txBody>
      </p:sp>
      <p:sp>
        <p:nvSpPr>
          <p:cNvPr name="TextBox 11" id="11"/>
          <p:cNvSpPr txBox="true"/>
          <p:nvPr/>
        </p:nvSpPr>
        <p:spPr>
          <a:xfrm rot="0">
            <a:off x="3949052" y="3680653"/>
            <a:ext cx="14338948" cy="2484482"/>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WE</a:t>
            </a:r>
            <a:r>
              <a:rPr lang="en-US" b="true" sz="4755">
                <a:solidFill>
                  <a:srgbClr val="FFFFFF"/>
                </a:solidFill>
                <a:latin typeface="Optima Bold"/>
                <a:ea typeface="Optima Bold"/>
                <a:cs typeface="Optima Bold"/>
                <a:sym typeface="Optima Bold"/>
              </a:rPr>
              <a:t> ARE NOT SIMPLY HERE; WE ARE IN THE CREATOR’S PLAN.</a:t>
            </a:r>
          </a:p>
          <a:p>
            <a:pPr algn="ctr">
              <a:lnSpc>
                <a:spcPts val="6657"/>
              </a:lnSpc>
              <a:spcBef>
                <a:spcPct val="0"/>
              </a:spcBef>
            </a:pP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#3</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4535806"/>
          </a:xfrm>
          <a:prstGeom prst="rect">
            <a:avLst/>
          </a:prstGeom>
        </p:spPr>
        <p:txBody>
          <a:bodyPr anchor="t" rtlCol="false" tIns="0" lIns="0" bIns="0" rIns="0">
            <a:spAutoFit/>
          </a:bodyPr>
          <a:lstStyle/>
          <a:p>
            <a:pPr algn="ctr">
              <a:lnSpc>
                <a:spcPts val="5144"/>
              </a:lnSpc>
            </a:pPr>
            <a:r>
              <a:rPr lang="en-US" sz="3674" b="true">
                <a:solidFill>
                  <a:srgbClr val="FFFFFF"/>
                </a:solidFill>
                <a:latin typeface="Optima Bold"/>
                <a:ea typeface="Optima Bold"/>
                <a:cs typeface="Optima Bold"/>
                <a:sym typeface="Optima Bold"/>
              </a:rPr>
              <a:t>Psalm 139:13–14</a:t>
            </a:r>
          </a:p>
          <a:p>
            <a:pPr algn="ctr">
              <a:lnSpc>
                <a:spcPts val="5144"/>
              </a:lnSpc>
            </a:pPr>
            <a:r>
              <a:rPr lang="en-US" sz="3674">
                <a:solidFill>
                  <a:srgbClr val="FFFFFF"/>
                </a:solidFill>
                <a:latin typeface="Optima"/>
                <a:ea typeface="Optima"/>
                <a:cs typeface="Optima"/>
                <a:sym typeface="Optima"/>
              </a:rPr>
              <a:t>13 For You created my innermost parts; You wove me in my mother’s womb. 14 I will give thanks to You, because I am awesomely and wonderfully made; Wonderful are Your works, And my soul knows it very well.</a:t>
            </a:r>
          </a:p>
          <a:p>
            <a:pPr algn="ctr">
              <a:lnSpc>
                <a:spcPts val="5144"/>
              </a:lnSpc>
              <a:spcBef>
                <a:spcPct val="0"/>
              </a:spcBef>
            </a:pPr>
          </a:p>
        </p:txBody>
      </p:sp>
      <p:sp>
        <p:nvSpPr>
          <p:cNvPr name="TextBox 11" id="11"/>
          <p:cNvSpPr txBox="true"/>
          <p:nvPr/>
        </p:nvSpPr>
        <p:spPr>
          <a:xfrm rot="0">
            <a:off x="3949052" y="3680653"/>
            <a:ext cx="14338948" cy="2484482"/>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WE</a:t>
            </a:r>
            <a:r>
              <a:rPr lang="en-US" b="true" sz="4755">
                <a:solidFill>
                  <a:srgbClr val="FFFFFF"/>
                </a:solidFill>
                <a:latin typeface="Optima Bold"/>
                <a:ea typeface="Optima Bold"/>
                <a:cs typeface="Optima Bold"/>
                <a:sym typeface="Optima Bold"/>
              </a:rPr>
              <a:t> ARE NOT SIMPLY HERE; WE ARE IN THE CREATOR’S PLAN.</a:t>
            </a:r>
          </a:p>
          <a:p>
            <a:pPr algn="ctr">
              <a:lnSpc>
                <a:spcPts val="6657"/>
              </a:lnSpc>
              <a:spcBef>
                <a:spcPct val="0"/>
              </a:spcBef>
            </a:pP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#3</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We don’t simply exist for our dreams, for our plans, for what we see things right, or for our dreams. We are here alive, driven, hopeful, and joyful for the Creator’s plan. </a:t>
            </a:r>
          </a:p>
        </p:txBody>
      </p:sp>
      <p:sp>
        <p:nvSpPr>
          <p:cNvPr name="TextBox 11" id="11"/>
          <p:cNvSpPr txBox="true"/>
          <p:nvPr/>
        </p:nvSpPr>
        <p:spPr>
          <a:xfrm rot="0">
            <a:off x="3949052" y="3680653"/>
            <a:ext cx="14338948" cy="2484482"/>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WE</a:t>
            </a:r>
            <a:r>
              <a:rPr lang="en-US" b="true" sz="4755">
                <a:solidFill>
                  <a:srgbClr val="FFFFFF"/>
                </a:solidFill>
                <a:latin typeface="Optima Bold"/>
                <a:ea typeface="Optima Bold"/>
                <a:cs typeface="Optima Bold"/>
                <a:sym typeface="Optima Bold"/>
              </a:rPr>
              <a:t> ARE NOT SIMPLY HERE; WE ARE IN THE CREATOR’S PLAN.</a:t>
            </a:r>
          </a:p>
          <a:p>
            <a:pPr algn="ctr">
              <a:lnSpc>
                <a:spcPts val="6657"/>
              </a:lnSpc>
              <a:spcBef>
                <a:spcPct val="0"/>
              </a:spcBef>
            </a:pP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#3</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25831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We are here to be one with His heart, to be His steward of the great knowledge of His precious love. We are here as His children fighting every battle against self in His strength. </a:t>
            </a:r>
          </a:p>
        </p:txBody>
      </p:sp>
      <p:sp>
        <p:nvSpPr>
          <p:cNvPr name="TextBox 11" id="11"/>
          <p:cNvSpPr txBox="true"/>
          <p:nvPr/>
        </p:nvSpPr>
        <p:spPr>
          <a:xfrm rot="0">
            <a:off x="3949052" y="3680653"/>
            <a:ext cx="14338948" cy="2484482"/>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WE</a:t>
            </a:r>
            <a:r>
              <a:rPr lang="en-US" b="true" sz="4755">
                <a:solidFill>
                  <a:srgbClr val="FFFFFF"/>
                </a:solidFill>
                <a:latin typeface="Optima Bold"/>
                <a:ea typeface="Optima Bold"/>
                <a:cs typeface="Optima Bold"/>
                <a:sym typeface="Optima Bold"/>
              </a:rPr>
              <a:t> ARE NOT SIMPLY HERE; WE ARE IN THE CREATOR’S PLAN.</a:t>
            </a:r>
          </a:p>
          <a:p>
            <a:pPr algn="ctr">
              <a:lnSpc>
                <a:spcPts val="6657"/>
              </a:lnSpc>
              <a:spcBef>
                <a:spcPct val="0"/>
              </a:spcBef>
            </a:pP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#3</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Our being here is part of God’s great and universal plan to turn people’s hearts into His love. So our prayer is “Show me Your way Lord” (Ps 25:4-5).</a:t>
            </a:r>
          </a:p>
        </p:txBody>
      </p:sp>
      <p:sp>
        <p:nvSpPr>
          <p:cNvPr name="TextBox 11" id="11"/>
          <p:cNvSpPr txBox="true"/>
          <p:nvPr/>
        </p:nvSpPr>
        <p:spPr>
          <a:xfrm rot="0">
            <a:off x="3949052" y="3680653"/>
            <a:ext cx="14338948" cy="2484482"/>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WE</a:t>
            </a:r>
            <a:r>
              <a:rPr lang="en-US" b="true" sz="4755">
                <a:solidFill>
                  <a:srgbClr val="FFFFFF"/>
                </a:solidFill>
                <a:latin typeface="Optima Bold"/>
                <a:ea typeface="Optima Bold"/>
                <a:cs typeface="Optima Bold"/>
                <a:sym typeface="Optima Bold"/>
              </a:rPr>
              <a:t> ARE NOT SIMPLY HERE; WE ARE IN THE CREATOR’S PLAN.</a:t>
            </a:r>
          </a:p>
          <a:p>
            <a:pPr algn="ctr">
              <a:lnSpc>
                <a:spcPts val="6657"/>
              </a:lnSpc>
              <a:spcBef>
                <a:spcPct val="0"/>
              </a:spcBef>
            </a:pP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#3</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1945006"/>
          </a:xfrm>
          <a:prstGeom prst="rect">
            <a:avLst/>
          </a:prstGeom>
        </p:spPr>
        <p:txBody>
          <a:bodyPr anchor="t" rtlCol="false" tIns="0" lIns="0" bIns="0" rIns="0">
            <a:spAutoFit/>
          </a:bodyPr>
          <a:lstStyle/>
          <a:p>
            <a:pPr algn="ctr">
              <a:lnSpc>
                <a:spcPts val="5144"/>
              </a:lnSpc>
            </a:pPr>
            <a:r>
              <a:rPr lang="en-US" sz="3674" b="true">
                <a:solidFill>
                  <a:srgbClr val="FFFFFF"/>
                </a:solidFill>
                <a:latin typeface="Optima Bold"/>
                <a:ea typeface="Optima Bold"/>
                <a:cs typeface="Optima Bold"/>
                <a:sym typeface="Optima Bold"/>
              </a:rPr>
              <a:t>Psalm 95:6</a:t>
            </a:r>
          </a:p>
          <a:p>
            <a:pPr algn="ctr">
              <a:lnSpc>
                <a:spcPts val="5144"/>
              </a:lnSpc>
              <a:spcBef>
                <a:spcPct val="0"/>
              </a:spcBef>
            </a:pPr>
            <a:r>
              <a:rPr lang="en-US" sz="3674">
                <a:solidFill>
                  <a:srgbClr val="FFFFFF"/>
                </a:solidFill>
                <a:latin typeface="Optima"/>
                <a:ea typeface="Optima"/>
                <a:cs typeface="Optima"/>
                <a:sym typeface="Optima"/>
              </a:rPr>
              <a:t>Come, let’s worship and bow down, let’s kneel before the Lord our Maker.</a:t>
            </a:r>
          </a:p>
        </p:txBody>
      </p:sp>
      <p:sp>
        <p:nvSpPr>
          <p:cNvPr name="TextBox 11" id="11"/>
          <p:cNvSpPr txBox="true"/>
          <p:nvPr/>
        </p:nvSpPr>
        <p:spPr>
          <a:xfrm rot="0">
            <a:off x="3949052" y="3680653"/>
            <a:ext cx="14338948" cy="1652510"/>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WHEN</a:t>
            </a:r>
            <a:r>
              <a:rPr lang="en-US" b="true" sz="4755">
                <a:solidFill>
                  <a:srgbClr val="FFFFFF"/>
                </a:solidFill>
                <a:latin typeface="Optima Bold"/>
                <a:ea typeface="Optima Bold"/>
                <a:cs typeface="Optima Bold"/>
                <a:sym typeface="Optima Bold"/>
              </a:rPr>
              <a:t> I LOOK AT MYSELF, I AM NOTHING. WHEN I LOOK AT GOD, HE IS MY EVERYTHING.</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#4</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The very reason for our worship, our thanksgiving, our praise, and our existence is God, our Creator, who willingly became our Savior. </a:t>
            </a:r>
          </a:p>
        </p:txBody>
      </p:sp>
      <p:sp>
        <p:nvSpPr>
          <p:cNvPr name="TextBox 11" id="11"/>
          <p:cNvSpPr txBox="true"/>
          <p:nvPr/>
        </p:nvSpPr>
        <p:spPr>
          <a:xfrm rot="0">
            <a:off x="3949052" y="3680653"/>
            <a:ext cx="14338948" cy="1652510"/>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WHEN</a:t>
            </a:r>
            <a:r>
              <a:rPr lang="en-US" b="true" sz="4755">
                <a:solidFill>
                  <a:srgbClr val="FFFFFF"/>
                </a:solidFill>
                <a:latin typeface="Optima Bold"/>
                <a:ea typeface="Optima Bold"/>
                <a:cs typeface="Optima Bold"/>
                <a:sym typeface="Optima Bold"/>
              </a:rPr>
              <a:t> I LOOK AT MYSELF, I AM NOTHING. WHEN I LOOK AT GOD, HE IS MY EVERYTHING.</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#4</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3230881"/>
          </a:xfrm>
          <a:prstGeom prst="rect">
            <a:avLst/>
          </a:prstGeom>
        </p:spPr>
        <p:txBody>
          <a:bodyPr anchor="t" rtlCol="false" tIns="0" lIns="0" bIns="0" rIns="0">
            <a:spAutoFit/>
          </a:bodyPr>
          <a:lstStyle/>
          <a:p>
            <a:pPr algn="ctr">
              <a:lnSpc>
                <a:spcPts val="5144"/>
              </a:lnSpc>
            </a:pPr>
            <a:r>
              <a:rPr lang="en-US" sz="3674">
                <a:solidFill>
                  <a:srgbClr val="FFFFFF"/>
                </a:solidFill>
                <a:latin typeface="Optima"/>
                <a:ea typeface="Optima"/>
                <a:cs typeface="Optima"/>
                <a:sym typeface="Optima"/>
              </a:rPr>
              <a:t>When we look at everything we have ever done, they are only good because God was with us; without Him, how can a sinful human being ever think of any good?</a:t>
            </a:r>
          </a:p>
          <a:p>
            <a:pPr algn="ctr">
              <a:lnSpc>
                <a:spcPts val="5144"/>
              </a:lnSpc>
            </a:pPr>
          </a:p>
          <a:p>
            <a:pPr algn="ctr">
              <a:lnSpc>
                <a:spcPts val="5144"/>
              </a:lnSpc>
              <a:spcBef>
                <a:spcPct val="0"/>
              </a:spcBef>
            </a:pPr>
          </a:p>
        </p:txBody>
      </p:sp>
      <p:sp>
        <p:nvSpPr>
          <p:cNvPr name="TextBox 11" id="11"/>
          <p:cNvSpPr txBox="true"/>
          <p:nvPr/>
        </p:nvSpPr>
        <p:spPr>
          <a:xfrm rot="0">
            <a:off x="3949052" y="3680653"/>
            <a:ext cx="14338948" cy="1652510"/>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WHEN</a:t>
            </a:r>
            <a:r>
              <a:rPr lang="en-US" b="true" sz="4755">
                <a:solidFill>
                  <a:srgbClr val="FFFFFF"/>
                </a:solidFill>
                <a:latin typeface="Optima Bold"/>
                <a:ea typeface="Optima Bold"/>
                <a:cs typeface="Optima Bold"/>
                <a:sym typeface="Optima Bold"/>
              </a:rPr>
              <a:t> I LOOK AT MYSELF, I AM NOTHING. WHEN I LOOK AT GOD, HE IS MY EVERYTHING.</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#4</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4974916" y="5516614"/>
            <a:ext cx="11129394" cy="25831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Psalm 100:3 —</a:t>
            </a:r>
          </a:p>
          <a:p>
            <a:pPr algn="ctr">
              <a:lnSpc>
                <a:spcPts val="5144"/>
              </a:lnSpc>
              <a:spcBef>
                <a:spcPct val="0"/>
              </a:spcBef>
            </a:pPr>
            <a:r>
              <a:rPr lang="en-US" sz="3674">
                <a:solidFill>
                  <a:srgbClr val="FFFFFF"/>
                </a:solidFill>
                <a:latin typeface="Optima"/>
                <a:ea typeface="Optima"/>
                <a:cs typeface="Optima"/>
                <a:sym typeface="Optima"/>
              </a:rPr>
              <a:t>"Know that the LORD Himself is God; It is He who has made us, and not we ourselves; We are His people and the sheep of His pasture."</a:t>
            </a:r>
          </a:p>
        </p:txBody>
      </p:sp>
      <p:sp>
        <p:nvSpPr>
          <p:cNvPr name="TextBox 11" id="11"/>
          <p:cNvSpPr txBox="true"/>
          <p:nvPr/>
        </p:nvSpPr>
        <p:spPr>
          <a:xfrm rot="0">
            <a:off x="4508358" y="3680653"/>
            <a:ext cx="1322033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OUR STARTING POINT IS OUR CREATOR GOD.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#1</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2583181"/>
          </a:xfrm>
          <a:prstGeom prst="rect">
            <a:avLst/>
          </a:prstGeom>
        </p:spPr>
        <p:txBody>
          <a:bodyPr anchor="t" rtlCol="false" tIns="0" lIns="0" bIns="0" rIns="0">
            <a:spAutoFit/>
          </a:bodyPr>
          <a:lstStyle/>
          <a:p>
            <a:pPr algn="ctr">
              <a:lnSpc>
                <a:spcPts val="5144"/>
              </a:lnSpc>
            </a:pPr>
            <a:r>
              <a:rPr lang="en-US" sz="3674">
                <a:solidFill>
                  <a:srgbClr val="FFFFFF"/>
                </a:solidFill>
                <a:latin typeface="Optima"/>
                <a:ea typeface="Optima"/>
                <a:cs typeface="Optima"/>
                <a:sym typeface="Optima"/>
              </a:rPr>
              <a:t> When we intentionally look into the glory, the majesty, the justice, the love, the grace, and the beauty of God, we find our very being; we find who we are. </a:t>
            </a:r>
          </a:p>
          <a:p>
            <a:pPr algn="ctr">
              <a:lnSpc>
                <a:spcPts val="5144"/>
              </a:lnSpc>
              <a:spcBef>
                <a:spcPct val="0"/>
              </a:spcBef>
            </a:pPr>
          </a:p>
        </p:txBody>
      </p:sp>
      <p:sp>
        <p:nvSpPr>
          <p:cNvPr name="TextBox 11" id="11"/>
          <p:cNvSpPr txBox="true"/>
          <p:nvPr/>
        </p:nvSpPr>
        <p:spPr>
          <a:xfrm rot="0">
            <a:off x="3949052" y="3680653"/>
            <a:ext cx="14338948" cy="1652510"/>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WHEN</a:t>
            </a:r>
            <a:r>
              <a:rPr lang="en-US" b="true" sz="4755">
                <a:solidFill>
                  <a:srgbClr val="FFFFFF"/>
                </a:solidFill>
                <a:latin typeface="Optima Bold"/>
                <a:ea typeface="Optima Bold"/>
                <a:cs typeface="Optima Bold"/>
                <a:sym typeface="Optima Bold"/>
              </a:rPr>
              <a:t> I LOOK AT MYSELF, I AM NOTHING. WHEN I LOOK AT GOD, HE IS MY EVERYTHING.</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#4</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406544" y="5713094"/>
            <a:ext cx="11423965" cy="32308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We are made so we are like God in His compassion, kindness, mercy, and grace. Without the promised presence of God, we remain lifeless dust of the ground; with God, we become the most priceless testimony of God’s majesty.</a:t>
            </a:r>
          </a:p>
        </p:txBody>
      </p:sp>
      <p:sp>
        <p:nvSpPr>
          <p:cNvPr name="TextBox 11" id="11"/>
          <p:cNvSpPr txBox="true"/>
          <p:nvPr/>
        </p:nvSpPr>
        <p:spPr>
          <a:xfrm rot="0">
            <a:off x="3949052" y="3680653"/>
            <a:ext cx="14338948" cy="1652510"/>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WHEN</a:t>
            </a:r>
            <a:r>
              <a:rPr lang="en-US" b="true" sz="4755">
                <a:solidFill>
                  <a:srgbClr val="FFFFFF"/>
                </a:solidFill>
                <a:latin typeface="Optima Bold"/>
                <a:ea typeface="Optima Bold"/>
                <a:cs typeface="Optima Bold"/>
                <a:sym typeface="Optima Bold"/>
              </a:rPr>
              <a:t> I LOOK AT MYSELF, I AM NOTHING. WHEN I LOOK AT GOD, HE IS MY EVERYTHING.</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#4</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We</a:t>
            </a:r>
            <a:r>
              <a:rPr lang="en-US" sz="3674">
                <a:solidFill>
                  <a:srgbClr val="FFFFFF"/>
                </a:solidFill>
                <a:latin typeface="Optima"/>
                <a:ea typeface="Optima"/>
                <a:cs typeface="Optima"/>
                <a:sym typeface="Optima"/>
              </a:rPr>
              <a:t> exist for the most beautiful purpose to be in a CLOSE RELATIONSHIP WITH THE ONE WHO FORMED US, FASHIONED US, AND MADE US. </a:t>
            </a:r>
          </a:p>
        </p:txBody>
      </p:sp>
      <p:sp>
        <p:nvSpPr>
          <p:cNvPr name="TextBox 11" id="11"/>
          <p:cNvSpPr txBox="true"/>
          <p:nvPr/>
        </p:nvSpPr>
        <p:spPr>
          <a:xfrm rot="0">
            <a:off x="4508358" y="3680653"/>
            <a:ext cx="1322033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OUR STARTING POINT IS OUR CREATOR GOD.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#1</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A special</a:t>
            </a:r>
            <a:r>
              <a:rPr lang="en-US" sz="3674">
                <a:solidFill>
                  <a:srgbClr val="FFFFFF"/>
                </a:solidFill>
                <a:latin typeface="Optima"/>
                <a:ea typeface="Optima"/>
                <a:cs typeface="Optima"/>
                <a:sym typeface="Optima"/>
              </a:rPr>
              <a:t> relationship where God walks with us and teaches us His heart. </a:t>
            </a:r>
          </a:p>
          <a:p>
            <a:pPr algn="ctr">
              <a:lnSpc>
                <a:spcPts val="5144"/>
              </a:lnSpc>
              <a:spcBef>
                <a:spcPct val="0"/>
              </a:spcBef>
            </a:pPr>
          </a:p>
        </p:txBody>
      </p:sp>
      <p:sp>
        <p:nvSpPr>
          <p:cNvPr name="TextBox 11" id="11"/>
          <p:cNvSpPr txBox="true"/>
          <p:nvPr/>
        </p:nvSpPr>
        <p:spPr>
          <a:xfrm rot="0">
            <a:off x="4508358" y="3680653"/>
            <a:ext cx="1322033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OUR STARTING POINT IS OUR CREATOR GOD.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#1</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We are formed and made in His love, and in love,</a:t>
            </a:r>
            <a:r>
              <a:rPr lang="en-US" sz="3674">
                <a:solidFill>
                  <a:srgbClr val="FFFFFF"/>
                </a:solidFill>
                <a:latin typeface="Optima"/>
                <a:ea typeface="Optima"/>
                <a:cs typeface="Optima"/>
                <a:sym typeface="Optima"/>
              </a:rPr>
              <a:t> He will continue to sustain us. </a:t>
            </a:r>
          </a:p>
          <a:p>
            <a:pPr algn="ctr">
              <a:lnSpc>
                <a:spcPts val="5144"/>
              </a:lnSpc>
              <a:spcBef>
                <a:spcPct val="0"/>
              </a:spcBef>
            </a:pPr>
          </a:p>
        </p:txBody>
      </p:sp>
      <p:sp>
        <p:nvSpPr>
          <p:cNvPr name="TextBox 11" id="11"/>
          <p:cNvSpPr txBox="true"/>
          <p:nvPr/>
        </p:nvSpPr>
        <p:spPr>
          <a:xfrm rot="0">
            <a:off x="4508358" y="3680653"/>
            <a:ext cx="1322033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OUR STARTING POINT IS OUR CREATOR GOD.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#1</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When sin came, He initiated the rescue plan, the plan that He die, instead of us, so we may be with Him forever and</a:t>
            </a:r>
            <a:r>
              <a:rPr lang="en-US" sz="3674">
                <a:solidFill>
                  <a:srgbClr val="FFFFFF"/>
                </a:solidFill>
                <a:latin typeface="Optima"/>
                <a:ea typeface="Optima"/>
                <a:cs typeface="Optima"/>
                <a:sym typeface="Optima"/>
              </a:rPr>
              <a:t> ever.</a:t>
            </a:r>
          </a:p>
        </p:txBody>
      </p:sp>
      <p:sp>
        <p:nvSpPr>
          <p:cNvPr name="TextBox 11" id="11"/>
          <p:cNvSpPr txBox="true"/>
          <p:nvPr/>
        </p:nvSpPr>
        <p:spPr>
          <a:xfrm rot="0">
            <a:off x="4508358" y="3680653"/>
            <a:ext cx="1322033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OUR STARTING POINT IS OUR CREATOR GOD.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#1</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4535806"/>
          </a:xfrm>
          <a:prstGeom prst="rect">
            <a:avLst/>
          </a:prstGeom>
        </p:spPr>
        <p:txBody>
          <a:bodyPr anchor="t" rtlCol="false" tIns="0" lIns="0" bIns="0" rIns="0">
            <a:spAutoFit/>
          </a:bodyPr>
          <a:lstStyle/>
          <a:p>
            <a:pPr algn="ctr">
              <a:lnSpc>
                <a:spcPts val="5144"/>
              </a:lnSpc>
            </a:pPr>
            <a:r>
              <a:rPr lang="en-US" sz="3674" b="true">
                <a:solidFill>
                  <a:srgbClr val="FFFFFF"/>
                </a:solidFill>
                <a:latin typeface="Optima Bold"/>
                <a:ea typeface="Optima Bold"/>
                <a:cs typeface="Optima Bold"/>
                <a:sym typeface="Optima Bold"/>
              </a:rPr>
              <a:t>Psalm 139:15–16</a:t>
            </a:r>
          </a:p>
          <a:p>
            <a:pPr algn="ctr">
              <a:lnSpc>
                <a:spcPts val="5144"/>
              </a:lnSpc>
              <a:spcBef>
                <a:spcPct val="0"/>
              </a:spcBef>
            </a:pPr>
            <a:r>
              <a:rPr lang="en-US" sz="3674">
                <a:solidFill>
                  <a:srgbClr val="FFFFFF"/>
                </a:solidFill>
                <a:latin typeface="Optima"/>
                <a:ea typeface="Optima"/>
                <a:cs typeface="Optima"/>
                <a:sym typeface="Optima"/>
              </a:rPr>
              <a:t>15 My frame was not hidden from You </a:t>
            </a:r>
            <a:r>
              <a:rPr lang="en-US" sz="3674">
                <a:solidFill>
                  <a:srgbClr val="FFFFFF"/>
                </a:solidFill>
                <a:latin typeface="Optima"/>
                <a:ea typeface="Optima"/>
                <a:cs typeface="Optima"/>
                <a:sym typeface="Optima"/>
              </a:rPr>
              <a:t>When I was made in secret, And skillfully formed in the depths of the earth; 16 Your eyes have seen my formless substance; And in Your book were written All the days that were ordained for me, When as yet there was not</a:t>
            </a:r>
            <a:r>
              <a:rPr lang="en-US" sz="3674">
                <a:solidFill>
                  <a:srgbClr val="FFFFFF"/>
                </a:solidFill>
                <a:latin typeface="Optima"/>
                <a:ea typeface="Optima"/>
                <a:cs typeface="Optima"/>
                <a:sym typeface="Optima"/>
              </a:rPr>
              <a:t> one of them.</a:t>
            </a:r>
          </a:p>
        </p:txBody>
      </p:sp>
      <p:sp>
        <p:nvSpPr>
          <p:cNvPr name="TextBox 11" id="11"/>
          <p:cNvSpPr txBox="true"/>
          <p:nvPr/>
        </p:nvSpPr>
        <p:spPr>
          <a:xfrm rot="0">
            <a:off x="5699526" y="3680653"/>
            <a:ext cx="10838000"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HE</a:t>
            </a:r>
            <a:r>
              <a:rPr lang="en-US" b="true" sz="4755">
                <a:solidFill>
                  <a:srgbClr val="FFFFFF"/>
                </a:solidFill>
                <a:latin typeface="Optima Bold"/>
                <a:ea typeface="Optima Bold"/>
                <a:cs typeface="Optima Bold"/>
                <a:sym typeface="Optima Bold"/>
              </a:rPr>
              <a:t> SAW US EVEN BEFORE WE EXISTED.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#2</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Our unlikely circumstances, broken homes, and</a:t>
            </a:r>
            <a:r>
              <a:rPr lang="en-US" sz="3674">
                <a:solidFill>
                  <a:srgbClr val="FFFFFF"/>
                </a:solidFill>
                <a:latin typeface="Optima"/>
                <a:ea typeface="Optima"/>
                <a:cs typeface="Optima"/>
                <a:sym typeface="Optima"/>
              </a:rPr>
              <a:t> severed family relationships may raise a distinct question of “why am I born if t</a:t>
            </a:r>
            <a:r>
              <a:rPr lang="en-US" sz="3674">
                <a:solidFill>
                  <a:srgbClr val="FFFFFF"/>
                </a:solidFill>
                <a:latin typeface="Optima"/>
                <a:ea typeface="Optima"/>
                <a:cs typeface="Optima"/>
                <a:sym typeface="Optima"/>
              </a:rPr>
              <a:t>hings would just be like this?” </a:t>
            </a:r>
          </a:p>
        </p:txBody>
      </p:sp>
      <p:sp>
        <p:nvSpPr>
          <p:cNvPr name="TextBox 11" id="11"/>
          <p:cNvSpPr txBox="true"/>
          <p:nvPr/>
        </p:nvSpPr>
        <p:spPr>
          <a:xfrm rot="0">
            <a:off x="5699526" y="3680653"/>
            <a:ext cx="10838000"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HE</a:t>
            </a:r>
            <a:r>
              <a:rPr lang="en-US" b="true" sz="4755">
                <a:solidFill>
                  <a:srgbClr val="FFFFFF"/>
                </a:solidFill>
                <a:latin typeface="Optima Bold"/>
                <a:ea typeface="Optima Bold"/>
                <a:cs typeface="Optima Bold"/>
                <a:sym typeface="Optima Bold"/>
              </a:rPr>
              <a:t> SAW US EVEN BEFORE WE EXISTED.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#2</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647573" y="1678297"/>
            <a:ext cx="2037918" cy="1561392"/>
          </a:xfrm>
          <a:custGeom>
            <a:avLst/>
            <a:gdLst/>
            <a:ahLst/>
            <a:cxnLst/>
            <a:rect r="r" b="b" t="t" l="l"/>
            <a:pathLst>
              <a:path h="1561392" w="2037918">
                <a:moveTo>
                  <a:pt x="0" y="0"/>
                </a:moveTo>
                <a:lnTo>
                  <a:pt x="2037918" y="0"/>
                </a:lnTo>
                <a:lnTo>
                  <a:pt x="2037918" y="1561392"/>
                </a:lnTo>
                <a:lnTo>
                  <a:pt x="0" y="1561392"/>
                </a:lnTo>
                <a:lnTo>
                  <a:pt x="0" y="0"/>
                </a:lnTo>
                <a:close/>
              </a:path>
            </a:pathLst>
          </a:custGeom>
          <a:blipFill>
            <a:blip r:embed="rId3"/>
            <a:stretch>
              <a:fillRect l="0" t="-30846" r="0" b="0"/>
            </a:stretch>
          </a:blipFill>
        </p:spPr>
      </p:sp>
      <p:sp>
        <p:nvSpPr>
          <p:cNvPr name="Freeform 4" id="4"/>
          <p:cNvSpPr/>
          <p:nvPr/>
        </p:nvSpPr>
        <p:spPr>
          <a:xfrm flipH="false" flipV="false" rot="0">
            <a:off x="1318643" y="1275042"/>
            <a:ext cx="866382" cy="513332"/>
          </a:xfrm>
          <a:custGeom>
            <a:avLst/>
            <a:gdLst/>
            <a:ahLst/>
            <a:cxnLst/>
            <a:rect r="r" b="b" t="t" l="l"/>
            <a:pathLst>
              <a:path h="513332" w="866382">
                <a:moveTo>
                  <a:pt x="0" y="0"/>
                </a:moveTo>
                <a:lnTo>
                  <a:pt x="866382" y="0"/>
                </a:lnTo>
                <a:lnTo>
                  <a:pt x="866382" y="513331"/>
                </a:lnTo>
                <a:lnTo>
                  <a:pt x="0" y="513331"/>
                </a:lnTo>
                <a:lnTo>
                  <a:pt x="0" y="0"/>
                </a:lnTo>
                <a:close/>
              </a:path>
            </a:pathLst>
          </a:custGeom>
          <a:blipFill>
            <a:blip r:embed="rId4"/>
            <a:stretch>
              <a:fillRect l="0" t="0" r="0" b="0"/>
            </a:stretch>
          </a:blipFill>
        </p:spPr>
      </p:sp>
      <p:sp>
        <p:nvSpPr>
          <p:cNvPr name="Freeform 5" id="5"/>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40292" y="1942682"/>
            <a:ext cx="1623085" cy="778918"/>
          </a:xfrm>
          <a:prstGeom prst="rect">
            <a:avLst/>
          </a:prstGeom>
        </p:spPr>
        <p:txBody>
          <a:bodyPr anchor="t" rtlCol="false" tIns="0" lIns="0" bIns="0" rIns="0">
            <a:spAutoFit/>
          </a:bodyPr>
          <a:lstStyle/>
          <a:p>
            <a:pPr algn="ctr">
              <a:lnSpc>
                <a:spcPts val="2995"/>
              </a:lnSpc>
            </a:pPr>
            <a:r>
              <a:rPr lang="en-US" sz="2936">
                <a:solidFill>
                  <a:srgbClr val="49634E"/>
                </a:solidFill>
                <a:latin typeface="CG Omega"/>
                <a:ea typeface="CG Omega"/>
                <a:cs typeface="CG Omega"/>
                <a:sym typeface="CG Omega"/>
              </a:rPr>
              <a:t>I have a Creator </a:t>
            </a:r>
          </a:p>
        </p:txBody>
      </p:sp>
      <p:sp>
        <p:nvSpPr>
          <p:cNvPr name="TextBox 7" id="7"/>
          <p:cNvSpPr txBox="true"/>
          <p:nvPr/>
        </p:nvSpPr>
        <p:spPr>
          <a:xfrm rot="0">
            <a:off x="1234756" y="264758"/>
            <a:ext cx="944707" cy="451745"/>
          </a:xfrm>
          <a:prstGeom prst="rect">
            <a:avLst/>
          </a:prstGeom>
        </p:spPr>
        <p:txBody>
          <a:bodyPr anchor="t" rtlCol="false" tIns="0" lIns="0" bIns="0" rIns="0">
            <a:spAutoFit/>
          </a:bodyPr>
          <a:lstStyle/>
          <a:p>
            <a:pPr algn="ctr">
              <a:lnSpc>
                <a:spcPts val="3643"/>
              </a:lnSpc>
              <a:spcBef>
                <a:spcPct val="0"/>
              </a:spcBef>
            </a:pPr>
            <a:r>
              <a:rPr lang="en-US" sz="2602">
                <a:solidFill>
                  <a:srgbClr val="FFFFFF"/>
                </a:solidFill>
                <a:latin typeface="CG Omega"/>
                <a:ea typeface="CG Omega"/>
                <a:cs typeface="CG Omega"/>
                <a:sym typeface="CG Omega"/>
              </a:rPr>
              <a:t>Day 1 </a:t>
            </a:r>
          </a:p>
        </p:txBody>
      </p:sp>
      <p:sp>
        <p:nvSpPr>
          <p:cNvPr name="TextBox 8" id="8"/>
          <p:cNvSpPr txBox="true"/>
          <p:nvPr/>
        </p:nvSpPr>
        <p:spPr>
          <a:xfrm rot="0">
            <a:off x="940292" y="562875"/>
            <a:ext cx="1623085" cy="605482"/>
          </a:xfrm>
          <a:prstGeom prst="rect">
            <a:avLst/>
          </a:prstGeom>
        </p:spPr>
        <p:txBody>
          <a:bodyPr anchor="t" rtlCol="false" tIns="0" lIns="0" bIns="0" rIns="0">
            <a:spAutoFit/>
          </a:bodyPr>
          <a:lstStyle/>
          <a:p>
            <a:pPr algn="ctr">
              <a:lnSpc>
                <a:spcPts val="4975"/>
              </a:lnSpc>
              <a:spcBef>
                <a:spcPct val="0"/>
              </a:spcBef>
            </a:pPr>
            <a:r>
              <a:rPr lang="en-US" sz="3553">
                <a:solidFill>
                  <a:srgbClr val="FFFFFF"/>
                </a:solidFill>
                <a:latin typeface="Mistrully"/>
                <a:ea typeface="Mistrully"/>
                <a:cs typeface="Mistrully"/>
                <a:sym typeface="Mistrully"/>
              </a:rPr>
              <a:t>Introduction</a:t>
            </a:r>
          </a:p>
        </p:txBody>
      </p:sp>
      <p:sp>
        <p:nvSpPr>
          <p:cNvPr name="TextBox 9" id="9"/>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10" id="10"/>
          <p:cNvSpPr txBox="true"/>
          <p:nvPr/>
        </p:nvSpPr>
        <p:spPr>
          <a:xfrm rot="0">
            <a:off x="5315751" y="5113019"/>
            <a:ext cx="11423965" cy="1935481"/>
          </a:xfrm>
          <a:prstGeom prst="rect">
            <a:avLst/>
          </a:prstGeom>
        </p:spPr>
        <p:txBody>
          <a:bodyPr anchor="t" rtlCol="false" tIns="0" lIns="0" bIns="0" rIns="0">
            <a:spAutoFit/>
          </a:bodyPr>
          <a:lstStyle/>
          <a:p>
            <a:pPr algn="ctr">
              <a:lnSpc>
                <a:spcPts val="5144"/>
              </a:lnSpc>
              <a:spcBef>
                <a:spcPct val="0"/>
              </a:spcBef>
            </a:pPr>
            <a:r>
              <a:rPr lang="en-US" sz="3674">
                <a:solidFill>
                  <a:srgbClr val="FFFFFF"/>
                </a:solidFill>
                <a:latin typeface="Optima"/>
                <a:ea typeface="Optima"/>
                <a:cs typeface="Optima"/>
                <a:sym typeface="Optima"/>
              </a:rPr>
              <a:t>The broken things of this work never speak of anything about how valued you are by the Creator, Who is watching us form in that broken womb. </a:t>
            </a:r>
          </a:p>
        </p:txBody>
      </p:sp>
      <p:sp>
        <p:nvSpPr>
          <p:cNvPr name="TextBox 11" id="11"/>
          <p:cNvSpPr txBox="true"/>
          <p:nvPr/>
        </p:nvSpPr>
        <p:spPr>
          <a:xfrm rot="0">
            <a:off x="5699526" y="3680653"/>
            <a:ext cx="10838000"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HE</a:t>
            </a:r>
            <a:r>
              <a:rPr lang="en-US" b="true" sz="4755">
                <a:solidFill>
                  <a:srgbClr val="FFFFFF"/>
                </a:solidFill>
                <a:latin typeface="Optima Bold"/>
                <a:ea typeface="Optima Bold"/>
                <a:cs typeface="Optima Bold"/>
                <a:sym typeface="Optima Bold"/>
              </a:rPr>
              <a:t> SAW US EVEN BEFORE WE EXISTED.</a:t>
            </a:r>
          </a:p>
        </p:txBody>
      </p:sp>
      <p:sp>
        <p:nvSpPr>
          <p:cNvPr name="TextBox 12" id="12"/>
          <p:cNvSpPr txBox="true"/>
          <p:nvPr/>
        </p:nvSpPr>
        <p:spPr>
          <a:xfrm rot="0">
            <a:off x="9776046" y="2785320"/>
            <a:ext cx="2684961"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POINT #2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DAHPUflE0g0</dc:identifier>
  <dcterms:modified xsi:type="dcterms:W3CDTF">2011-08-01T06:04:30Z</dcterms:modified>
  <cp:revision>1</cp:revision>
  <dc:title>Day 1 - Introduction</dc:title>
</cp:coreProperties>
</file>