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629281"/>
            <a:ext cx="5004787" cy="1570450"/>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 What is in the Lord’s hands?</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19 </a:t>
            </a:r>
          </a:p>
        </p:txBody>
      </p:sp>
      <p:sp>
        <p:nvSpPr>
          <p:cNvPr name="TextBox 10" id="10"/>
          <p:cNvSpPr txBox="true"/>
          <p:nvPr/>
        </p:nvSpPr>
        <p:spPr>
          <a:xfrm rot="0">
            <a:off x="10854240" y="1876398"/>
            <a:ext cx="5974836"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104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9" id="9"/>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0" id="10"/>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34942"/>
            <a:ext cx="11552788" cy="64006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104: 1, 2, 3, 4, 5, 6, 7, 24, 25, 26, 27, 28, 29, and 30 </a:t>
            </a:r>
          </a:p>
          <a:p>
            <a:pPr algn="l">
              <a:lnSpc>
                <a:spcPts val="4208"/>
              </a:lnSpc>
              <a:spcBef>
                <a:spcPct val="0"/>
              </a:spcBef>
            </a:pPr>
          </a:p>
          <a:p>
            <a:pPr algn="l">
              <a:lnSpc>
                <a:spcPts val="4208"/>
              </a:lnSpc>
              <a:spcBef>
                <a:spcPct val="0"/>
              </a:spcBef>
            </a:pPr>
            <a:r>
              <a:rPr lang="en-US" sz="3005">
                <a:solidFill>
                  <a:srgbClr val="FFFFFF"/>
                </a:solidFill>
                <a:latin typeface="Optima"/>
                <a:ea typeface="Optima"/>
                <a:cs typeface="Optima"/>
                <a:sym typeface="Optima"/>
              </a:rPr>
              <a:t>1 Bless the Lord, O my soul. O Lord my God, thou art very great; thou art clothed with honour and majesty.</a:t>
            </a:r>
          </a:p>
          <a:p>
            <a:pPr algn="l">
              <a:lnSpc>
                <a:spcPts val="4208"/>
              </a:lnSpc>
              <a:spcBef>
                <a:spcPct val="0"/>
              </a:spcBef>
            </a:pPr>
            <a:r>
              <a:rPr lang="en-US" sz="3005">
                <a:solidFill>
                  <a:srgbClr val="FFFFFF"/>
                </a:solidFill>
                <a:latin typeface="Optima"/>
                <a:ea typeface="Optima"/>
                <a:cs typeface="Optima"/>
                <a:sym typeface="Optima"/>
              </a:rPr>
              <a:t>2 Who coverest thyself with light as with a garment: who stretchest out the heavens like a curtain:</a:t>
            </a:r>
          </a:p>
          <a:p>
            <a:pPr algn="l">
              <a:lnSpc>
                <a:spcPts val="4208"/>
              </a:lnSpc>
              <a:spcBef>
                <a:spcPct val="0"/>
              </a:spcBef>
            </a:pPr>
            <a:r>
              <a:rPr lang="en-US" sz="3005">
                <a:solidFill>
                  <a:srgbClr val="FFFFFF"/>
                </a:solidFill>
                <a:latin typeface="Optima"/>
                <a:ea typeface="Optima"/>
                <a:cs typeface="Optima"/>
                <a:sym typeface="Optima"/>
              </a:rPr>
              <a:t>3 Who layeth the beams of his chambers in the waters: who maketh the clouds his chariot: who walketh upon the wings of the wind:</a:t>
            </a:r>
          </a:p>
          <a:p>
            <a:pPr algn="l">
              <a:lnSpc>
                <a:spcPts val="4208"/>
              </a:lnSpc>
              <a:spcBef>
                <a:spcPct val="0"/>
              </a:spcBef>
            </a:pPr>
            <a:r>
              <a:rPr lang="en-US" sz="3005">
                <a:solidFill>
                  <a:srgbClr val="FFFFFF"/>
                </a:solidFill>
                <a:latin typeface="Optima"/>
                <a:ea typeface="Optima"/>
                <a:cs typeface="Optima"/>
                <a:sym typeface="Optima"/>
              </a:rPr>
              <a:t>4 Who maketh his angels spirits; his ministers a flaming fire:</a:t>
            </a:r>
          </a:p>
          <a:p>
            <a:pPr algn="l">
              <a:lnSpc>
                <a:spcPts val="4208"/>
              </a:lnSpc>
              <a:spcBef>
                <a:spcPct val="0"/>
              </a:spcBef>
            </a:pPr>
            <a:r>
              <a:rPr lang="en-US" sz="3005">
                <a:solidFill>
                  <a:srgbClr val="FFFFFF"/>
                </a:solidFill>
                <a:latin typeface="Optima"/>
                <a:ea typeface="Optima"/>
                <a:cs typeface="Optima"/>
                <a:sym typeface="Optima"/>
              </a:rPr>
              <a:t>5 Who laid the foundations of the earth, that it should not be removed for ever.</a:t>
            </a:r>
          </a:p>
          <a:p>
            <a:pPr algn="l">
              <a:lnSpc>
                <a:spcPts val="4208"/>
              </a:lnSpc>
              <a:spcBef>
                <a:spcPct val="0"/>
              </a:spcBef>
            </a:pPr>
          </a:p>
        </p:txBody>
      </p:sp>
      <p:sp>
        <p:nvSpPr>
          <p:cNvPr name="TextBox 6" id="6"/>
          <p:cNvSpPr txBox="true"/>
          <p:nvPr/>
        </p:nvSpPr>
        <p:spPr>
          <a:xfrm rot="0">
            <a:off x="3729516" y="1720834"/>
            <a:ext cx="77915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34942"/>
            <a:ext cx="11552788" cy="53338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104: 1, 2, 3, 4, 5, 6, 7, 24, 25, 26, 27, 28, 29, and 30 </a:t>
            </a:r>
          </a:p>
          <a:p>
            <a:pPr algn="l">
              <a:lnSpc>
                <a:spcPts val="4208"/>
              </a:lnSpc>
              <a:spcBef>
                <a:spcPct val="0"/>
              </a:spcBef>
            </a:pPr>
          </a:p>
          <a:p>
            <a:pPr algn="l">
              <a:lnSpc>
                <a:spcPts val="4208"/>
              </a:lnSpc>
              <a:spcBef>
                <a:spcPct val="0"/>
              </a:spcBef>
            </a:pPr>
            <a:r>
              <a:rPr lang="en-US" sz="3005">
                <a:solidFill>
                  <a:srgbClr val="FFFFFF"/>
                </a:solidFill>
                <a:latin typeface="Optima"/>
                <a:ea typeface="Optima"/>
                <a:cs typeface="Optima"/>
                <a:sym typeface="Optima"/>
              </a:rPr>
              <a:t>6 Thou coveredst it with the deep as with a garment: the waters stood above the mountains.</a:t>
            </a:r>
          </a:p>
          <a:p>
            <a:pPr algn="l">
              <a:lnSpc>
                <a:spcPts val="4208"/>
              </a:lnSpc>
              <a:spcBef>
                <a:spcPct val="0"/>
              </a:spcBef>
            </a:pPr>
            <a:r>
              <a:rPr lang="en-US" sz="3005">
                <a:solidFill>
                  <a:srgbClr val="FFFFFF"/>
                </a:solidFill>
                <a:latin typeface="Optima"/>
                <a:ea typeface="Optima"/>
                <a:cs typeface="Optima"/>
                <a:sym typeface="Optima"/>
              </a:rPr>
              <a:t>7 At thy rebuke they fled; at the voice of thy thunder they hasted away.</a:t>
            </a:r>
          </a:p>
          <a:p>
            <a:pPr algn="l">
              <a:lnSpc>
                <a:spcPts val="4208"/>
              </a:lnSpc>
              <a:spcBef>
                <a:spcPct val="0"/>
              </a:spcBef>
            </a:pPr>
            <a:r>
              <a:rPr lang="en-US" sz="3005">
                <a:solidFill>
                  <a:srgbClr val="FFFFFF"/>
                </a:solidFill>
                <a:latin typeface="Optima"/>
                <a:ea typeface="Optima"/>
                <a:cs typeface="Optima"/>
                <a:sym typeface="Optima"/>
              </a:rPr>
              <a:t>24 O Lord, how manifold are thy works! in wisdom hast thou made them all: the earth is full of thy riches.</a:t>
            </a:r>
          </a:p>
          <a:p>
            <a:pPr algn="l">
              <a:lnSpc>
                <a:spcPts val="4208"/>
              </a:lnSpc>
              <a:spcBef>
                <a:spcPct val="0"/>
              </a:spcBef>
            </a:pPr>
            <a:r>
              <a:rPr lang="en-US" sz="3005">
                <a:solidFill>
                  <a:srgbClr val="FFFFFF"/>
                </a:solidFill>
                <a:latin typeface="Optima"/>
                <a:ea typeface="Optima"/>
                <a:cs typeface="Optima"/>
                <a:sym typeface="Optima"/>
              </a:rPr>
              <a:t>25 So is this great and wide sea, wherein are things creeping innumerable, both small and great beasts.</a:t>
            </a:r>
          </a:p>
        </p:txBody>
      </p:sp>
      <p:sp>
        <p:nvSpPr>
          <p:cNvPr name="TextBox 6" id="6"/>
          <p:cNvSpPr txBox="true"/>
          <p:nvPr/>
        </p:nvSpPr>
        <p:spPr>
          <a:xfrm rot="0">
            <a:off x="3729516" y="1720834"/>
            <a:ext cx="77915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34942"/>
            <a:ext cx="11552788" cy="69340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104: 1, 2, 3, 4, 5, 6, 7, 24, 25, 26, 27, 28, 29, and 30 </a:t>
            </a:r>
          </a:p>
          <a:p>
            <a:pPr algn="l">
              <a:lnSpc>
                <a:spcPts val="4208"/>
              </a:lnSpc>
              <a:spcBef>
                <a:spcPct val="0"/>
              </a:spcBef>
            </a:pPr>
          </a:p>
          <a:p>
            <a:pPr algn="l">
              <a:lnSpc>
                <a:spcPts val="4208"/>
              </a:lnSpc>
              <a:spcBef>
                <a:spcPct val="0"/>
              </a:spcBef>
            </a:pPr>
            <a:r>
              <a:rPr lang="en-US" sz="3005">
                <a:solidFill>
                  <a:srgbClr val="FFFFFF"/>
                </a:solidFill>
                <a:latin typeface="Optima"/>
                <a:ea typeface="Optima"/>
                <a:cs typeface="Optima"/>
                <a:sym typeface="Optima"/>
              </a:rPr>
              <a:t>26 There go the ships: there is that leviathan, whom thou hast made to play therein.</a:t>
            </a:r>
          </a:p>
          <a:p>
            <a:pPr algn="l">
              <a:lnSpc>
                <a:spcPts val="4208"/>
              </a:lnSpc>
              <a:spcBef>
                <a:spcPct val="0"/>
              </a:spcBef>
            </a:pPr>
            <a:r>
              <a:rPr lang="en-US" sz="3005">
                <a:solidFill>
                  <a:srgbClr val="FFFFFF"/>
                </a:solidFill>
                <a:latin typeface="Optima"/>
                <a:ea typeface="Optima"/>
                <a:cs typeface="Optima"/>
                <a:sym typeface="Optima"/>
              </a:rPr>
              <a:t>27 These wait all upon thee; that thou mayest give them their meat in due season.</a:t>
            </a:r>
          </a:p>
          <a:p>
            <a:pPr algn="l">
              <a:lnSpc>
                <a:spcPts val="4208"/>
              </a:lnSpc>
              <a:spcBef>
                <a:spcPct val="0"/>
              </a:spcBef>
            </a:pPr>
            <a:r>
              <a:rPr lang="en-US" sz="3005">
                <a:solidFill>
                  <a:srgbClr val="FFFFFF"/>
                </a:solidFill>
                <a:latin typeface="Optima"/>
                <a:ea typeface="Optima"/>
                <a:cs typeface="Optima"/>
                <a:sym typeface="Optima"/>
              </a:rPr>
              <a:t>28 That thou givest them they gather: thou openest thine hand, they are filled with good.</a:t>
            </a:r>
          </a:p>
          <a:p>
            <a:pPr algn="l">
              <a:lnSpc>
                <a:spcPts val="4208"/>
              </a:lnSpc>
              <a:spcBef>
                <a:spcPct val="0"/>
              </a:spcBef>
            </a:pPr>
            <a:r>
              <a:rPr lang="en-US" sz="3005">
                <a:solidFill>
                  <a:srgbClr val="FFFFFF"/>
                </a:solidFill>
                <a:latin typeface="Optima"/>
                <a:ea typeface="Optima"/>
                <a:cs typeface="Optima"/>
                <a:sym typeface="Optima"/>
              </a:rPr>
              <a:t>29 Thou hidest thy face, they are troubled: thou takest away their breath, they die, and return to their dust.</a:t>
            </a:r>
          </a:p>
          <a:p>
            <a:pPr algn="l">
              <a:lnSpc>
                <a:spcPts val="4208"/>
              </a:lnSpc>
              <a:spcBef>
                <a:spcPct val="0"/>
              </a:spcBef>
            </a:pPr>
            <a:r>
              <a:rPr lang="en-US" sz="3005">
                <a:solidFill>
                  <a:srgbClr val="FFFFFF"/>
                </a:solidFill>
                <a:latin typeface="Optima"/>
                <a:ea typeface="Optima"/>
                <a:cs typeface="Optima"/>
                <a:sym typeface="Optima"/>
              </a:rPr>
              <a:t>30 Thou sendest forth thy spirit, they are created: and thou renewest the face of the earth.</a:t>
            </a:r>
          </a:p>
          <a:p>
            <a:pPr algn="l">
              <a:lnSpc>
                <a:spcPts val="4208"/>
              </a:lnSpc>
              <a:spcBef>
                <a:spcPct val="0"/>
              </a:spcBef>
            </a:pPr>
          </a:p>
        </p:txBody>
      </p:sp>
      <p:sp>
        <p:nvSpPr>
          <p:cNvPr name="TextBox 6" id="6"/>
          <p:cNvSpPr txBox="true"/>
          <p:nvPr/>
        </p:nvSpPr>
        <p:spPr>
          <a:xfrm rot="0">
            <a:off x="3729516" y="1720834"/>
            <a:ext cx="77915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25736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104 breathes o</a:t>
            </a:r>
            <a:r>
              <a:rPr lang="en-US" sz="3674">
                <a:solidFill>
                  <a:srgbClr val="FFFFFF"/>
                </a:solidFill>
                <a:latin typeface="Optima"/>
                <a:ea typeface="Optima"/>
                <a:cs typeface="Optima"/>
                <a:sym typeface="Optima"/>
              </a:rPr>
              <a:t>ut the glory and majesty of God, who created all the wonders of the natural laws, nature, and the unseen intelligent designer. When you look at the waterfalls, the sea, the river, and the lakes.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8976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They are all water but ar</a:t>
            </a:r>
            <a:r>
              <a:rPr lang="en-US" sz="3674">
                <a:solidFill>
                  <a:srgbClr val="FFFFFF"/>
                </a:solidFill>
                <a:latin typeface="Optima"/>
                <a:ea typeface="Optima"/>
                <a:cs typeface="Optima"/>
                <a:sym typeface="Optima"/>
              </a:rPr>
              <a:t>e governed by different unseen mechanisms. Nature is where we see grand beauty, and the more we linger, </a:t>
            </a:r>
            <a:r>
              <a:rPr lang="en-US" b="true" sz="3674">
                <a:solidFill>
                  <a:srgbClr val="FFFFFF"/>
                </a:solidFill>
                <a:latin typeface="Optima Bold"/>
                <a:ea typeface="Optima Bold"/>
                <a:cs typeface="Optima Bold"/>
                <a:sym typeface="Optima Bold"/>
              </a:rPr>
              <a:t>the more we see the complexities made possible not by any human orchestration but only by the One True Creator of this World.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167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psalm</a:t>
            </a:r>
            <a:r>
              <a:rPr lang="en-US" sz="3674">
                <a:solidFill>
                  <a:srgbClr val="FFFFFF"/>
                </a:solidFill>
                <a:latin typeface="Optima"/>
                <a:ea typeface="Optima"/>
                <a:cs typeface="Optima"/>
                <a:sym typeface="Optima"/>
              </a:rPr>
              <a:t>ist has declared “...thou openest thine hand, they are filled with good” (v. 28).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What more is in the hands of the Creator who could produce the overwhelming natural yet complex beauty, but ONLY GOOD!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58693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psalmist ended his testimony that </a:t>
            </a:r>
            <a:r>
              <a:rPr lang="en-US" b="true" sz="3674">
                <a:solidFill>
                  <a:srgbClr val="FFFFFF"/>
                </a:solidFill>
                <a:latin typeface="Optima Bold"/>
                <a:ea typeface="Optima Bold"/>
                <a:cs typeface="Optima Bold"/>
                <a:sym typeface="Optima Bold"/>
              </a:rPr>
              <a:t>these migh</a:t>
            </a:r>
            <a:r>
              <a:rPr lang="en-US" b="true" sz="3674">
                <a:solidFill>
                  <a:srgbClr val="FFFFFF"/>
                </a:solidFill>
                <a:latin typeface="Optima Bold"/>
                <a:ea typeface="Optima Bold"/>
                <a:cs typeface="Optima Bold"/>
                <a:sym typeface="Optima Bold"/>
              </a:rPr>
              <a:t>ty hands of his Creator not only create but also </a:t>
            </a:r>
            <a:r>
              <a:rPr lang="en-US" b="true" sz="3674">
                <a:solidFill>
                  <a:srgbClr val="F6EC6E"/>
                </a:solidFill>
                <a:latin typeface="Optima Bold"/>
                <a:ea typeface="Optima Bold"/>
                <a:cs typeface="Optima Bold"/>
                <a:sym typeface="Optima Bold"/>
              </a:rPr>
              <a:t>renew</a:t>
            </a:r>
            <a:r>
              <a:rPr lang="en-US" b="true" sz="3674">
                <a:solidFill>
                  <a:srgbClr val="FFFFFF"/>
                </a:solidFill>
                <a:latin typeface="Optima Bold"/>
                <a:ea typeface="Optima Bold"/>
                <a:cs typeface="Optima Bold"/>
                <a:sym typeface="Optima Bold"/>
              </a:rPr>
              <a:t> </a:t>
            </a:r>
            <a:r>
              <a:rPr lang="en-US" b="true" sz="3674">
                <a:solidFill>
                  <a:srgbClr val="F6EC6E"/>
                </a:solidFill>
                <a:latin typeface="Optima Bold"/>
                <a:ea typeface="Optima Bold"/>
                <a:cs typeface="Optima Bold"/>
                <a:sym typeface="Optima Bold"/>
              </a:rPr>
              <a:t>His creation!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No matter how much damage a land could have suffered because of the calamities, </a:t>
            </a:r>
            <a:r>
              <a:rPr lang="en-US" b="true" sz="3674">
                <a:solidFill>
                  <a:srgbClr val="F6EC6E"/>
                </a:solidFill>
                <a:latin typeface="Optima Bold"/>
                <a:ea typeface="Optima Bold"/>
                <a:cs typeface="Optima Bold"/>
                <a:sym typeface="Optima Bold"/>
              </a:rPr>
              <a:t>there will always be new buds and shoots of life that will spring from the ground!</a:t>
            </a:r>
            <a:r>
              <a:rPr lang="en-US" sz="3674">
                <a:solidFill>
                  <a:srgbClr val="FFFFFF"/>
                </a:solidFill>
                <a:latin typeface="Optima"/>
                <a:ea typeface="Optima"/>
                <a:cs typeface="Optima"/>
                <a:sym typeface="Optima"/>
              </a:rPr>
              <a:t> How amazing this is!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6517006"/>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The hands of our Creator do good, He creates good,</a:t>
            </a:r>
            <a:r>
              <a:rPr lang="en-US" b="true" sz="3674">
                <a:solidFill>
                  <a:srgbClr val="FFFFFF"/>
                </a:solidFill>
                <a:latin typeface="Optima Bold"/>
                <a:ea typeface="Optima Bold"/>
                <a:cs typeface="Optima Bold"/>
                <a:sym typeface="Optima Bold"/>
              </a:rPr>
              <a:t> and He also has the power to renew and restore this status of goodness.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In the hands of our Creator, nothing stays broken, ravaged, or dried up. </a:t>
            </a:r>
          </a:p>
          <a:p>
            <a:pPr algn="l">
              <a:lnSpc>
                <a:spcPts val="5144"/>
              </a:lnSpc>
              <a:spcBef>
                <a:spcPct val="0"/>
              </a:spcBef>
            </a:pPr>
          </a:p>
          <a:p>
            <a:pPr algn="ctr">
              <a:lnSpc>
                <a:spcPts val="5144"/>
              </a:lnSpc>
              <a:spcBef>
                <a:spcPct val="0"/>
              </a:spcBef>
            </a:pPr>
            <a:r>
              <a:rPr lang="en-US" b="true" sz="3674">
                <a:solidFill>
                  <a:srgbClr val="F6EC6E"/>
                </a:solidFill>
                <a:latin typeface="Optima Bold"/>
                <a:ea typeface="Optima Bold"/>
                <a:cs typeface="Optima Bold"/>
                <a:sym typeface="Optima Bold"/>
              </a:rPr>
              <a:t>In the hands of our Creator, His creation has the very opportunity to regrow, to renew, to reset, and to restart.</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68531"/>
            <a:ext cx="1988261" cy="1051423"/>
          </a:xfrm>
          <a:prstGeom prst="rect">
            <a:avLst/>
          </a:prstGeom>
        </p:spPr>
        <p:txBody>
          <a:bodyPr anchor="t" rtlCol="false" tIns="0" lIns="0" bIns="0" rIns="0">
            <a:spAutoFit/>
          </a:bodyPr>
          <a:lstStyle/>
          <a:p>
            <a:pPr algn="ctr">
              <a:lnSpc>
                <a:spcPts val="2713"/>
              </a:lnSpc>
            </a:pPr>
            <a:r>
              <a:rPr lang="en-US" sz="2660">
                <a:solidFill>
                  <a:srgbClr val="49634E"/>
                </a:solidFill>
                <a:latin typeface="CG Omega"/>
                <a:ea typeface="CG Omega"/>
                <a:cs typeface="CG Omega"/>
                <a:sym typeface="CG Omega"/>
              </a:rPr>
              <a:t> </a:t>
            </a:r>
            <a:r>
              <a:rPr lang="en-US" sz="2660">
                <a:solidFill>
                  <a:srgbClr val="49634E"/>
                </a:solidFill>
                <a:latin typeface="CG Omega"/>
                <a:ea typeface="CG Omega"/>
                <a:cs typeface="CG Omega"/>
                <a:sym typeface="CG Omega"/>
              </a:rPr>
              <a:t>What is in</a:t>
            </a:r>
            <a:r>
              <a:rPr lang="en-US" sz="2660">
                <a:solidFill>
                  <a:srgbClr val="49634E"/>
                </a:solidFill>
                <a:latin typeface="CG Omega"/>
                <a:ea typeface="CG Omega"/>
                <a:cs typeface="CG Omega"/>
                <a:sym typeface="CG Omega"/>
              </a:rPr>
              <a:t> the Lord’s hands?</a:t>
            </a:r>
          </a:p>
        </p:txBody>
      </p:sp>
      <p:sp>
        <p:nvSpPr>
          <p:cNvPr name="TextBox 10" id="10"/>
          <p:cNvSpPr txBox="true"/>
          <p:nvPr/>
        </p:nvSpPr>
        <p:spPr>
          <a:xfrm rot="0">
            <a:off x="937337" y="135474"/>
            <a:ext cx="16311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１９</a:t>
            </a:r>
          </a:p>
        </p:txBody>
      </p:sp>
      <p:sp>
        <p:nvSpPr>
          <p:cNvPr name="TextBox 11" id="11"/>
          <p:cNvSpPr txBox="true"/>
          <p:nvPr/>
        </p:nvSpPr>
        <p:spPr>
          <a:xfrm rot="0">
            <a:off x="620885" y="493281"/>
            <a:ext cx="2373634"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104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DAHPaVRXxiw</dc:identifier>
  <dcterms:modified xsi:type="dcterms:W3CDTF">2011-08-01T06:04:30Z</dcterms:modified>
  <cp:revision>1</cp:revision>
  <dc:title>Day 19 Psalm 104 What is in the Lord’s hands?</dc:title>
</cp:coreProperties>
</file>